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1"/>
  </p:sldMasterIdLst>
  <p:notesMasterIdLst>
    <p:notesMasterId r:id="rId135"/>
  </p:notesMasterIdLst>
  <p:handoutMasterIdLst>
    <p:handoutMasterId r:id="rId136"/>
  </p:handoutMasterIdLst>
  <p:sldIdLst>
    <p:sldId id="2653" r:id="rId2"/>
    <p:sldId id="2650" r:id="rId3"/>
    <p:sldId id="311" r:id="rId4"/>
    <p:sldId id="310" r:id="rId5"/>
    <p:sldId id="335" r:id="rId6"/>
    <p:sldId id="744" r:id="rId7"/>
    <p:sldId id="321" r:id="rId8"/>
    <p:sldId id="322" r:id="rId9"/>
    <p:sldId id="323" r:id="rId10"/>
    <p:sldId id="404" r:id="rId11"/>
    <p:sldId id="745" r:id="rId12"/>
    <p:sldId id="746" r:id="rId13"/>
    <p:sldId id="319" r:id="rId14"/>
    <p:sldId id="618" r:id="rId15"/>
    <p:sldId id="619" r:id="rId16"/>
    <p:sldId id="620" r:id="rId17"/>
    <p:sldId id="629" r:id="rId18"/>
    <p:sldId id="631" r:id="rId19"/>
    <p:sldId id="624" r:id="rId20"/>
    <p:sldId id="625" r:id="rId21"/>
    <p:sldId id="628" r:id="rId22"/>
    <p:sldId id="627" r:id="rId23"/>
    <p:sldId id="623" r:id="rId24"/>
    <p:sldId id="318" r:id="rId25"/>
    <p:sldId id="636" r:id="rId26"/>
    <p:sldId id="637" r:id="rId27"/>
    <p:sldId id="748" r:id="rId28"/>
    <p:sldId id="639" r:id="rId29"/>
    <p:sldId id="2651" r:id="rId30"/>
    <p:sldId id="2652" r:id="rId31"/>
    <p:sldId id="632" r:id="rId32"/>
    <p:sldId id="633" r:id="rId33"/>
    <p:sldId id="634" r:id="rId34"/>
    <p:sldId id="635" r:id="rId35"/>
    <p:sldId id="749" r:id="rId36"/>
    <p:sldId id="324" r:id="rId37"/>
    <p:sldId id="326" r:id="rId38"/>
    <p:sldId id="641" r:id="rId39"/>
    <p:sldId id="642" r:id="rId40"/>
    <p:sldId id="752" r:id="rId41"/>
    <p:sldId id="750" r:id="rId42"/>
    <p:sldId id="753" r:id="rId43"/>
    <p:sldId id="754" r:id="rId44"/>
    <p:sldId id="755" r:id="rId45"/>
    <p:sldId id="743" r:id="rId46"/>
    <p:sldId id="759" r:id="rId47"/>
    <p:sldId id="740" r:id="rId48"/>
    <p:sldId id="713" r:id="rId49"/>
    <p:sldId id="329" r:id="rId50"/>
    <p:sldId id="264" r:id="rId51"/>
    <p:sldId id="651" r:id="rId52"/>
    <p:sldId id="652" r:id="rId53"/>
    <p:sldId id="653" r:id="rId54"/>
    <p:sldId id="654" r:id="rId55"/>
    <p:sldId id="330" r:id="rId56"/>
    <p:sldId id="655" r:id="rId57"/>
    <p:sldId id="656" r:id="rId58"/>
    <p:sldId id="657" r:id="rId59"/>
    <p:sldId id="692" r:id="rId60"/>
    <p:sldId id="767" r:id="rId61"/>
    <p:sldId id="696" r:id="rId62"/>
    <p:sldId id="697" r:id="rId63"/>
    <p:sldId id="715" r:id="rId64"/>
    <p:sldId id="331" r:id="rId65"/>
    <p:sldId id="333" r:id="rId66"/>
    <p:sldId id="693" r:id="rId67"/>
    <p:sldId id="393" r:id="rId68"/>
    <p:sldId id="699" r:id="rId69"/>
    <p:sldId id="701" r:id="rId70"/>
    <p:sldId id="702" r:id="rId71"/>
    <p:sldId id="703" r:id="rId72"/>
    <p:sldId id="395" r:id="rId73"/>
    <p:sldId id="704" r:id="rId74"/>
    <p:sldId id="705" r:id="rId75"/>
    <p:sldId id="706" r:id="rId76"/>
    <p:sldId id="396" r:id="rId77"/>
    <p:sldId id="709" r:id="rId78"/>
    <p:sldId id="707" r:id="rId79"/>
    <p:sldId id="710" r:id="rId80"/>
    <p:sldId id="397" r:id="rId81"/>
    <p:sldId id="712" r:id="rId82"/>
    <p:sldId id="711" r:id="rId83"/>
    <p:sldId id="708" r:id="rId84"/>
    <p:sldId id="403" r:id="rId85"/>
    <p:sldId id="760" r:id="rId86"/>
    <p:sldId id="658" r:id="rId87"/>
    <p:sldId id="659" r:id="rId88"/>
    <p:sldId id="2677" r:id="rId89"/>
    <p:sldId id="661" r:id="rId90"/>
    <p:sldId id="662" r:id="rId91"/>
    <p:sldId id="2654" r:id="rId92"/>
    <p:sldId id="2655" r:id="rId93"/>
    <p:sldId id="668" r:id="rId94"/>
    <p:sldId id="667" r:id="rId95"/>
    <p:sldId id="669" r:id="rId96"/>
    <p:sldId id="778" r:id="rId97"/>
    <p:sldId id="782" r:id="rId98"/>
    <p:sldId id="780" r:id="rId99"/>
    <p:sldId id="781" r:id="rId100"/>
    <p:sldId id="670" r:id="rId101"/>
    <p:sldId id="671" r:id="rId102"/>
    <p:sldId id="741" r:id="rId103"/>
    <p:sldId id="672" r:id="rId104"/>
    <p:sldId id="717" r:id="rId105"/>
    <p:sldId id="673" r:id="rId106"/>
    <p:sldId id="675" r:id="rId107"/>
    <p:sldId id="375" r:id="rId108"/>
    <p:sldId id="379" r:id="rId109"/>
    <p:sldId id="2656" r:id="rId110"/>
    <p:sldId id="761" r:id="rId111"/>
    <p:sldId id="2657" r:id="rId112"/>
    <p:sldId id="2658" r:id="rId113"/>
    <p:sldId id="2659" r:id="rId114"/>
    <p:sldId id="2660" r:id="rId115"/>
    <p:sldId id="2661" r:id="rId116"/>
    <p:sldId id="2662" r:id="rId117"/>
    <p:sldId id="2663" r:id="rId118"/>
    <p:sldId id="689" r:id="rId119"/>
    <p:sldId id="690" r:id="rId120"/>
    <p:sldId id="691" r:id="rId121"/>
    <p:sldId id="720" r:id="rId122"/>
    <p:sldId id="721" r:id="rId123"/>
    <p:sldId id="722" r:id="rId124"/>
    <p:sldId id="783" r:id="rId125"/>
    <p:sldId id="2664" r:id="rId126"/>
    <p:sldId id="2665" r:id="rId127"/>
    <p:sldId id="2666" r:id="rId128"/>
    <p:sldId id="769" r:id="rId129"/>
    <p:sldId id="732" r:id="rId130"/>
    <p:sldId id="733" r:id="rId131"/>
    <p:sldId id="763" r:id="rId132"/>
    <p:sldId id="764" r:id="rId133"/>
    <p:sldId id="765" r:id="rId1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BE43E1-2CBB-F241-87DA-B951F11DD743}">
          <p14:sldIdLst>
            <p14:sldId id="2653"/>
            <p14:sldId id="2650"/>
            <p14:sldId id="311"/>
            <p14:sldId id="310"/>
            <p14:sldId id="335"/>
            <p14:sldId id="744"/>
            <p14:sldId id="321"/>
            <p14:sldId id="322"/>
            <p14:sldId id="323"/>
            <p14:sldId id="404"/>
            <p14:sldId id="745"/>
            <p14:sldId id="746"/>
            <p14:sldId id="319"/>
            <p14:sldId id="618"/>
            <p14:sldId id="619"/>
            <p14:sldId id="620"/>
            <p14:sldId id="629"/>
            <p14:sldId id="631"/>
            <p14:sldId id="624"/>
            <p14:sldId id="625"/>
            <p14:sldId id="628"/>
            <p14:sldId id="627"/>
            <p14:sldId id="623"/>
            <p14:sldId id="318"/>
            <p14:sldId id="636"/>
            <p14:sldId id="637"/>
            <p14:sldId id="748"/>
            <p14:sldId id="639"/>
            <p14:sldId id="2651"/>
            <p14:sldId id="2652"/>
            <p14:sldId id="632"/>
            <p14:sldId id="633"/>
            <p14:sldId id="634"/>
            <p14:sldId id="635"/>
            <p14:sldId id="749"/>
            <p14:sldId id="324"/>
            <p14:sldId id="326"/>
            <p14:sldId id="641"/>
            <p14:sldId id="642"/>
            <p14:sldId id="752"/>
            <p14:sldId id="750"/>
            <p14:sldId id="753"/>
            <p14:sldId id="754"/>
            <p14:sldId id="755"/>
            <p14:sldId id="743"/>
            <p14:sldId id="759"/>
            <p14:sldId id="740"/>
            <p14:sldId id="713"/>
            <p14:sldId id="329"/>
            <p14:sldId id="264"/>
            <p14:sldId id="651"/>
            <p14:sldId id="652"/>
            <p14:sldId id="653"/>
            <p14:sldId id="654"/>
            <p14:sldId id="330"/>
            <p14:sldId id="655"/>
            <p14:sldId id="656"/>
            <p14:sldId id="657"/>
            <p14:sldId id="692"/>
            <p14:sldId id="767"/>
            <p14:sldId id="696"/>
            <p14:sldId id="697"/>
            <p14:sldId id="715"/>
            <p14:sldId id="331"/>
            <p14:sldId id="333"/>
            <p14:sldId id="693"/>
            <p14:sldId id="393"/>
            <p14:sldId id="699"/>
            <p14:sldId id="701"/>
            <p14:sldId id="702"/>
            <p14:sldId id="703"/>
            <p14:sldId id="395"/>
            <p14:sldId id="704"/>
            <p14:sldId id="705"/>
            <p14:sldId id="706"/>
            <p14:sldId id="396"/>
            <p14:sldId id="709"/>
            <p14:sldId id="707"/>
            <p14:sldId id="710"/>
            <p14:sldId id="397"/>
            <p14:sldId id="712"/>
            <p14:sldId id="711"/>
            <p14:sldId id="708"/>
            <p14:sldId id="403"/>
            <p14:sldId id="760"/>
            <p14:sldId id="658"/>
            <p14:sldId id="659"/>
            <p14:sldId id="2677"/>
            <p14:sldId id="661"/>
            <p14:sldId id="662"/>
            <p14:sldId id="2654"/>
            <p14:sldId id="2655"/>
            <p14:sldId id="668"/>
            <p14:sldId id="667"/>
            <p14:sldId id="669"/>
            <p14:sldId id="778"/>
            <p14:sldId id="782"/>
            <p14:sldId id="780"/>
            <p14:sldId id="781"/>
            <p14:sldId id="670"/>
            <p14:sldId id="671"/>
            <p14:sldId id="741"/>
            <p14:sldId id="672"/>
            <p14:sldId id="717"/>
            <p14:sldId id="673"/>
            <p14:sldId id="675"/>
            <p14:sldId id="375"/>
            <p14:sldId id="379"/>
            <p14:sldId id="2656"/>
            <p14:sldId id="761"/>
            <p14:sldId id="2657"/>
            <p14:sldId id="2658"/>
            <p14:sldId id="2659"/>
            <p14:sldId id="2660"/>
            <p14:sldId id="2661"/>
            <p14:sldId id="2662"/>
            <p14:sldId id="2663"/>
            <p14:sldId id="689"/>
            <p14:sldId id="690"/>
            <p14:sldId id="691"/>
            <p14:sldId id="720"/>
            <p14:sldId id="721"/>
            <p14:sldId id="722"/>
            <p14:sldId id="783"/>
            <p14:sldId id="2664"/>
            <p14:sldId id="2665"/>
            <p14:sldId id="2666"/>
            <p14:sldId id="769"/>
            <p14:sldId id="732"/>
            <p14:sldId id="733"/>
            <p14:sldId id="763"/>
            <p14:sldId id="764"/>
            <p14:sldId id="7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7E3094"/>
    <a:srgbClr val="3B20FF"/>
    <a:srgbClr val="7030A0"/>
    <a:srgbClr val="9434F3"/>
    <a:srgbClr val="FFFFFF"/>
    <a:srgbClr val="EDDFEF"/>
    <a:srgbClr val="FF7E79"/>
    <a:srgbClr val="3A006A"/>
    <a:srgbClr val="BDD8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8" autoAdjust="0"/>
    <p:restoredTop sz="87143"/>
  </p:normalViewPr>
  <p:slideViewPr>
    <p:cSldViewPr snapToGrid="0" snapToObjects="1">
      <p:cViewPr varScale="1">
        <p:scale>
          <a:sx n="140" d="100"/>
          <a:sy n="140" d="100"/>
        </p:scale>
        <p:origin x="1296" y="102"/>
      </p:cViewPr>
      <p:guideLst/>
    </p:cSldViewPr>
  </p:slideViewPr>
  <p:notesTextViewPr>
    <p:cViewPr>
      <p:scale>
        <a:sx n="125" d="100"/>
        <a:sy n="125" d="100"/>
      </p:scale>
      <p:origin x="0" y="0"/>
    </p:cViewPr>
  </p:notesTextViewPr>
  <p:sorterViewPr>
    <p:cViewPr>
      <p:scale>
        <a:sx n="80" d="100"/>
        <a:sy n="80" d="100"/>
      </p:scale>
      <p:origin x="0" y="0"/>
    </p:cViewPr>
  </p:sorterViewPr>
  <p:notesViewPr>
    <p:cSldViewPr snapToGrid="0" snapToObjects="1">
      <p:cViewPr varScale="1">
        <p:scale>
          <a:sx n="54" d="100"/>
          <a:sy n="54" d="100"/>
        </p:scale>
        <p:origin x="5264" y="21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AB7636-8AC5-064A-AD0A-B1327AAF26D9}" type="doc">
      <dgm:prSet loTypeId="urn:microsoft.com/office/officeart/2005/8/layout/hierarchy2" loCatId="" qsTypeId="urn:microsoft.com/office/officeart/2005/8/quickstyle/3d1" qsCatId="3D" csTypeId="urn:microsoft.com/office/officeart/2005/8/colors/accent0_1" csCatId="mainScheme" phldr="1"/>
      <dgm:spPr/>
      <dgm:t>
        <a:bodyPr/>
        <a:lstStyle/>
        <a:p>
          <a:endParaRPr lang="zh-CN" altLang="en-US"/>
        </a:p>
      </dgm:t>
    </dgm:pt>
    <dgm:pt modelId="{46EC7C11-1C4B-CF4B-B3EE-30A5D905F0D2}">
      <dgm:prSet phldrT="[文本]"/>
      <dgm:spPr/>
      <dgm:t>
        <a:bodyPr/>
        <a:lstStyle/>
        <a:p>
          <a:r>
            <a:rPr lang="zh-CN" altLang="en-US" b="1" dirty="0">
              <a:latin typeface="微软雅黑" panose="020B0503020204020204" pitchFamily="34" charset="-122"/>
              <a:ea typeface="微软雅黑" panose="020B0503020204020204" pitchFamily="34" charset="-122"/>
            </a:rPr>
            <a:t>数据模型</a:t>
          </a:r>
        </a:p>
      </dgm:t>
    </dgm:pt>
    <dgm:pt modelId="{61C48C5E-DF0F-EC4D-B247-DD9E5C01D60E}" type="parTrans" cxnId="{AE56D64C-E7B8-B445-B2AA-3098B3CB5D0F}">
      <dgm:prSet/>
      <dgm:spPr/>
      <dgm:t>
        <a:bodyPr/>
        <a:lstStyle/>
        <a:p>
          <a:endParaRPr lang="zh-CN" altLang="en-US" b="1">
            <a:latin typeface="微软雅黑" panose="020B0503020204020204" pitchFamily="34" charset="-122"/>
            <a:ea typeface="微软雅黑" panose="020B0503020204020204" pitchFamily="34" charset="-122"/>
          </a:endParaRPr>
        </a:p>
      </dgm:t>
    </dgm:pt>
    <dgm:pt modelId="{F579683D-0F09-3049-9BD7-ABCB59E38525}" type="sibTrans" cxnId="{AE56D64C-E7B8-B445-B2AA-3098B3CB5D0F}">
      <dgm:prSet/>
      <dgm:spPr/>
      <dgm:t>
        <a:bodyPr/>
        <a:lstStyle/>
        <a:p>
          <a:endParaRPr lang="zh-CN" altLang="en-US" b="1">
            <a:latin typeface="微软雅黑" panose="020B0503020204020204" pitchFamily="34" charset="-122"/>
            <a:ea typeface="微软雅黑" panose="020B0503020204020204" pitchFamily="34" charset="-122"/>
          </a:endParaRPr>
        </a:p>
      </dgm:t>
    </dgm:pt>
    <dgm:pt modelId="{F051CA0B-B998-0540-B55D-804CB23FAA80}">
      <dgm:prSet phldrT="[文本]"/>
      <dgm:spPr/>
      <dgm:t>
        <a:bodyPr/>
        <a:lstStyle/>
        <a:p>
          <a:r>
            <a:rPr lang="zh-CN" altLang="en-US" b="1" dirty="0">
              <a:latin typeface="微软雅黑" panose="020B0503020204020204" pitchFamily="34" charset="-122"/>
              <a:ea typeface="微软雅黑" panose="020B0503020204020204" pitchFamily="34" charset="-122"/>
            </a:rPr>
            <a:t>逻辑数据模型</a:t>
          </a:r>
        </a:p>
      </dgm:t>
    </dgm:pt>
    <dgm:pt modelId="{D52F57E7-31E8-2B4F-A66F-BC7A558C17EE}" type="parTrans" cxnId="{8659E5B7-8577-264D-8031-A63F03AEA40D}">
      <dgm:prSet/>
      <dgm:spPr/>
      <dgm:t>
        <a:bodyPr/>
        <a:lstStyle/>
        <a:p>
          <a:endParaRPr lang="zh-CN" altLang="en-US" b="1">
            <a:latin typeface="微软雅黑" panose="020B0503020204020204" pitchFamily="34" charset="-122"/>
            <a:ea typeface="微软雅黑" panose="020B0503020204020204" pitchFamily="34" charset="-122"/>
          </a:endParaRPr>
        </a:p>
      </dgm:t>
    </dgm:pt>
    <dgm:pt modelId="{B22F4198-A0FA-AE4D-AF7A-29290E3B6EC6}" type="sibTrans" cxnId="{8659E5B7-8577-264D-8031-A63F03AEA40D}">
      <dgm:prSet/>
      <dgm:spPr/>
      <dgm:t>
        <a:bodyPr/>
        <a:lstStyle/>
        <a:p>
          <a:endParaRPr lang="zh-CN" altLang="en-US" b="1">
            <a:latin typeface="微软雅黑" panose="020B0503020204020204" pitchFamily="34" charset="-122"/>
            <a:ea typeface="微软雅黑" panose="020B0503020204020204" pitchFamily="34" charset="-122"/>
          </a:endParaRPr>
        </a:p>
      </dgm:t>
    </dgm:pt>
    <dgm:pt modelId="{5C288AA6-42D3-CF4B-9B9A-0B68EBA60CE9}">
      <dgm:prSet phldrT="[文本]"/>
      <dgm:spPr/>
      <dgm:t>
        <a:bodyPr/>
        <a:lstStyle/>
        <a:p>
          <a:r>
            <a:rPr lang="zh-CN" altLang="en-US" b="1" dirty="0">
              <a:latin typeface="微软雅黑" panose="020B0503020204020204" pitchFamily="34" charset="-122"/>
              <a:ea typeface="微软雅黑" panose="020B0503020204020204" pitchFamily="34" charset="-122"/>
            </a:rPr>
            <a:t>基于对象的逻辑模型</a:t>
          </a:r>
        </a:p>
      </dgm:t>
    </dgm:pt>
    <dgm:pt modelId="{6AAEFDEB-F3E0-C245-9884-F66920BA16D8}" type="parTrans" cxnId="{0BA2EFAE-E90B-5144-BB3D-917A3631160E}">
      <dgm:prSet/>
      <dgm:spPr/>
      <dgm:t>
        <a:bodyPr/>
        <a:lstStyle/>
        <a:p>
          <a:endParaRPr lang="zh-CN" altLang="en-US" b="1">
            <a:latin typeface="微软雅黑" panose="020B0503020204020204" pitchFamily="34" charset="-122"/>
            <a:ea typeface="微软雅黑" panose="020B0503020204020204" pitchFamily="34" charset="-122"/>
          </a:endParaRPr>
        </a:p>
      </dgm:t>
    </dgm:pt>
    <dgm:pt modelId="{E9B19020-F2BA-684C-A2D9-CE556350E7FA}" type="sibTrans" cxnId="{0BA2EFAE-E90B-5144-BB3D-917A3631160E}">
      <dgm:prSet/>
      <dgm:spPr/>
      <dgm:t>
        <a:bodyPr/>
        <a:lstStyle/>
        <a:p>
          <a:endParaRPr lang="zh-CN" altLang="en-US" b="1">
            <a:latin typeface="微软雅黑" panose="020B0503020204020204" pitchFamily="34" charset="-122"/>
            <a:ea typeface="微软雅黑" panose="020B0503020204020204" pitchFamily="34" charset="-122"/>
          </a:endParaRPr>
        </a:p>
      </dgm:t>
    </dgm:pt>
    <dgm:pt modelId="{34097858-E2D0-C745-8691-2838592B348E}">
      <dgm:prSet phldrT="[文本]"/>
      <dgm:spPr/>
      <dgm:t>
        <a:bodyPr/>
        <a:lstStyle/>
        <a:p>
          <a:r>
            <a:rPr lang="zh-CN" altLang="en-US" b="1" dirty="0">
              <a:latin typeface="微软雅黑" panose="020B0503020204020204" pitchFamily="34" charset="-122"/>
              <a:ea typeface="微软雅黑" panose="020B0503020204020204" pitchFamily="34" charset="-122"/>
            </a:rPr>
            <a:t>基于记录的逻辑模型</a:t>
          </a:r>
        </a:p>
      </dgm:t>
    </dgm:pt>
    <dgm:pt modelId="{A2D3E6A0-062E-B547-82FC-B7CC465EBCD1}" type="parTrans" cxnId="{E03F30B1-A41D-8144-8DBC-48C97B78EF4F}">
      <dgm:prSet/>
      <dgm:spPr/>
      <dgm:t>
        <a:bodyPr/>
        <a:lstStyle/>
        <a:p>
          <a:endParaRPr lang="zh-CN" altLang="en-US" b="1">
            <a:latin typeface="微软雅黑" panose="020B0503020204020204" pitchFamily="34" charset="-122"/>
            <a:ea typeface="微软雅黑" panose="020B0503020204020204" pitchFamily="34" charset="-122"/>
          </a:endParaRPr>
        </a:p>
      </dgm:t>
    </dgm:pt>
    <dgm:pt modelId="{5722DC2F-1DD4-4040-B66E-93B49F966D81}" type="sibTrans" cxnId="{E03F30B1-A41D-8144-8DBC-48C97B78EF4F}">
      <dgm:prSet/>
      <dgm:spPr/>
      <dgm:t>
        <a:bodyPr/>
        <a:lstStyle/>
        <a:p>
          <a:endParaRPr lang="zh-CN" altLang="en-US" b="1">
            <a:latin typeface="微软雅黑" panose="020B0503020204020204" pitchFamily="34" charset="-122"/>
            <a:ea typeface="微软雅黑" panose="020B0503020204020204" pitchFamily="34" charset="-122"/>
          </a:endParaRPr>
        </a:p>
      </dgm:t>
    </dgm:pt>
    <dgm:pt modelId="{E9C82304-1A16-EA43-B2B5-6D6E97ACA30A}">
      <dgm:prSet phldrT="[文本]"/>
      <dgm:spPr/>
      <dgm:t>
        <a:bodyPr/>
        <a:lstStyle/>
        <a:p>
          <a:r>
            <a:rPr lang="zh-CN" altLang="en-US" b="1" dirty="0">
              <a:latin typeface="微软雅黑" panose="020B0503020204020204" pitchFamily="34" charset="-122"/>
              <a:ea typeface="微软雅黑" panose="020B0503020204020204" pitchFamily="34" charset="-122"/>
            </a:rPr>
            <a:t>物理数据模型</a:t>
          </a:r>
        </a:p>
      </dgm:t>
    </dgm:pt>
    <dgm:pt modelId="{162FC63D-1E5A-D84A-834E-6EAA5576A81C}" type="parTrans" cxnId="{D475E765-D9B4-7944-B577-C3012F8588F2}">
      <dgm:prSet/>
      <dgm:spPr/>
      <dgm:t>
        <a:bodyPr/>
        <a:lstStyle/>
        <a:p>
          <a:endParaRPr lang="zh-CN" altLang="en-US" b="1">
            <a:latin typeface="微软雅黑" panose="020B0503020204020204" pitchFamily="34" charset="-122"/>
            <a:ea typeface="微软雅黑" panose="020B0503020204020204" pitchFamily="34" charset="-122"/>
          </a:endParaRPr>
        </a:p>
      </dgm:t>
    </dgm:pt>
    <dgm:pt modelId="{58043ED0-3F5B-B44D-B1DD-8A7EC4FC2589}" type="sibTrans" cxnId="{D475E765-D9B4-7944-B577-C3012F8588F2}">
      <dgm:prSet/>
      <dgm:spPr/>
      <dgm:t>
        <a:bodyPr/>
        <a:lstStyle/>
        <a:p>
          <a:endParaRPr lang="zh-CN" altLang="en-US" b="1">
            <a:latin typeface="微软雅黑" panose="020B0503020204020204" pitchFamily="34" charset="-122"/>
            <a:ea typeface="微软雅黑" panose="020B0503020204020204" pitchFamily="34" charset="-122"/>
          </a:endParaRPr>
        </a:p>
      </dgm:t>
    </dgm:pt>
    <dgm:pt modelId="{83E0995A-D735-9B46-9D3F-8D436A65C27B}">
      <dgm:prSet phldrT="[文本]"/>
      <dgm:spPr/>
      <dgm:t>
        <a:bodyPr/>
        <a:lstStyle/>
        <a:p>
          <a:r>
            <a:rPr lang="zh-CN" altLang="en-US" b="1" u="sng" dirty="0">
              <a:latin typeface="微软雅黑" panose="020B0503020204020204" pitchFamily="34" charset="-122"/>
              <a:ea typeface="微软雅黑" panose="020B0503020204020204" pitchFamily="34" charset="-122"/>
            </a:rPr>
            <a:t>实体</a:t>
          </a:r>
          <a:r>
            <a:rPr lang="en-US" altLang="zh-CN" b="1" u="sng" dirty="0">
              <a:latin typeface="微软雅黑" panose="020B0503020204020204" pitchFamily="34" charset="-122"/>
              <a:ea typeface="微软雅黑" panose="020B0503020204020204" pitchFamily="34" charset="-122"/>
            </a:rPr>
            <a:t>-</a:t>
          </a:r>
          <a:r>
            <a:rPr lang="zh-CN" altLang="en-US" b="1" u="sng" dirty="0">
              <a:latin typeface="微软雅黑" panose="020B0503020204020204" pitchFamily="34" charset="-122"/>
              <a:ea typeface="微软雅黑" panose="020B0503020204020204" pitchFamily="34" charset="-122"/>
            </a:rPr>
            <a:t>联系模型（</a:t>
          </a:r>
          <a:r>
            <a:rPr lang="en-US" altLang="zh-CN" b="1" u="sng" dirty="0">
              <a:latin typeface="微软雅黑" panose="020B0503020204020204" pitchFamily="34" charset="-122"/>
              <a:ea typeface="微软雅黑" panose="020B0503020204020204" pitchFamily="34" charset="-122"/>
            </a:rPr>
            <a:t>E-R</a:t>
          </a:r>
          <a:r>
            <a:rPr lang="zh-CN" altLang="en-US" b="1" u="sng" dirty="0">
              <a:latin typeface="微软雅黑" panose="020B0503020204020204" pitchFamily="34" charset="-122"/>
              <a:ea typeface="微软雅黑" panose="020B0503020204020204" pitchFamily="34" charset="-122"/>
            </a:rPr>
            <a:t>）</a:t>
          </a:r>
        </a:p>
      </dgm:t>
    </dgm:pt>
    <dgm:pt modelId="{F006A703-1AFC-5F4C-86C1-0E9E8DEF1E3C}" type="parTrans" cxnId="{FF6FC92E-A782-6A43-905A-5BE10FB7CEF7}">
      <dgm:prSet/>
      <dgm:spPr/>
      <dgm:t>
        <a:bodyPr/>
        <a:lstStyle/>
        <a:p>
          <a:endParaRPr lang="zh-CN" altLang="en-US" b="1">
            <a:latin typeface="微软雅黑" panose="020B0503020204020204" pitchFamily="34" charset="-122"/>
            <a:ea typeface="微软雅黑" panose="020B0503020204020204" pitchFamily="34" charset="-122"/>
          </a:endParaRPr>
        </a:p>
      </dgm:t>
    </dgm:pt>
    <dgm:pt modelId="{281E21F3-EE12-DD4C-A4A7-A59E71A7474A}" type="sibTrans" cxnId="{FF6FC92E-A782-6A43-905A-5BE10FB7CEF7}">
      <dgm:prSet/>
      <dgm:spPr/>
      <dgm:t>
        <a:bodyPr/>
        <a:lstStyle/>
        <a:p>
          <a:endParaRPr lang="zh-CN" altLang="en-US" b="1">
            <a:latin typeface="微软雅黑" panose="020B0503020204020204" pitchFamily="34" charset="-122"/>
            <a:ea typeface="微软雅黑" panose="020B0503020204020204" pitchFamily="34" charset="-122"/>
          </a:endParaRPr>
        </a:p>
      </dgm:t>
    </dgm:pt>
    <dgm:pt modelId="{3543F732-5F23-1447-AA3C-03FB13BEA0CA}">
      <dgm:prSet phldrT="[文本]"/>
      <dgm:spPr/>
      <dgm:t>
        <a:bodyPr/>
        <a:lstStyle/>
        <a:p>
          <a:r>
            <a:rPr lang="zh-CN" altLang="en-US" b="1" dirty="0">
              <a:latin typeface="微软雅黑" panose="020B0503020204020204" pitchFamily="34" charset="-122"/>
              <a:ea typeface="微软雅黑" panose="020B0503020204020204" pitchFamily="34" charset="-122"/>
            </a:rPr>
            <a:t>面向对象模型</a:t>
          </a:r>
        </a:p>
      </dgm:t>
    </dgm:pt>
    <dgm:pt modelId="{72B73CD6-7139-7C40-88D7-6B58E9ED61AA}" type="parTrans" cxnId="{3A4DF0C5-7DD5-8E45-A097-3BF6B7520C3E}">
      <dgm:prSet/>
      <dgm:spPr/>
      <dgm:t>
        <a:bodyPr/>
        <a:lstStyle/>
        <a:p>
          <a:endParaRPr lang="zh-CN" altLang="en-US" b="1">
            <a:latin typeface="微软雅黑" panose="020B0503020204020204" pitchFamily="34" charset="-122"/>
            <a:ea typeface="微软雅黑" panose="020B0503020204020204" pitchFamily="34" charset="-122"/>
          </a:endParaRPr>
        </a:p>
      </dgm:t>
    </dgm:pt>
    <dgm:pt modelId="{863EAD9B-1A07-CB43-877E-35E91A08853D}" type="sibTrans" cxnId="{3A4DF0C5-7DD5-8E45-A097-3BF6B7520C3E}">
      <dgm:prSet/>
      <dgm:spPr/>
      <dgm:t>
        <a:bodyPr/>
        <a:lstStyle/>
        <a:p>
          <a:endParaRPr lang="zh-CN" altLang="en-US" b="1">
            <a:latin typeface="微软雅黑" panose="020B0503020204020204" pitchFamily="34" charset="-122"/>
            <a:ea typeface="微软雅黑" panose="020B0503020204020204" pitchFamily="34" charset="-122"/>
          </a:endParaRPr>
        </a:p>
      </dgm:t>
    </dgm:pt>
    <dgm:pt modelId="{3597E269-61C5-6247-90F2-A9BB7413742F}">
      <dgm:prSet phldrT="[文本]"/>
      <dgm:spPr/>
      <dgm:t>
        <a:bodyPr/>
        <a:lstStyle/>
        <a:p>
          <a:r>
            <a:rPr lang="zh-CN" altLang="en-US" b="1">
              <a:latin typeface="微软雅黑" panose="020B0503020204020204" pitchFamily="34" charset="-122"/>
              <a:ea typeface="微软雅黑" panose="020B0503020204020204" pitchFamily="34" charset="-122"/>
            </a:rPr>
            <a:t>关系模型</a:t>
          </a:r>
          <a:endParaRPr lang="zh-CN" altLang="en-US" b="1" dirty="0">
            <a:latin typeface="微软雅黑" panose="020B0503020204020204" pitchFamily="34" charset="-122"/>
            <a:ea typeface="微软雅黑" panose="020B0503020204020204" pitchFamily="34" charset="-122"/>
          </a:endParaRPr>
        </a:p>
      </dgm:t>
    </dgm:pt>
    <dgm:pt modelId="{27DA05F7-85C1-9D42-84EF-E1F70A8AAB73}" type="parTrans" cxnId="{BC57FD1B-2497-3E4F-9509-4BC8747E7F58}">
      <dgm:prSet/>
      <dgm:spPr/>
      <dgm:t>
        <a:bodyPr/>
        <a:lstStyle/>
        <a:p>
          <a:endParaRPr lang="zh-CN" altLang="en-US" b="1">
            <a:latin typeface="微软雅黑" panose="020B0503020204020204" pitchFamily="34" charset="-122"/>
            <a:ea typeface="微软雅黑" panose="020B0503020204020204" pitchFamily="34" charset="-122"/>
          </a:endParaRPr>
        </a:p>
      </dgm:t>
    </dgm:pt>
    <dgm:pt modelId="{17C8F22A-C019-A444-9904-4211428B9938}" type="sibTrans" cxnId="{BC57FD1B-2497-3E4F-9509-4BC8747E7F58}">
      <dgm:prSet/>
      <dgm:spPr/>
      <dgm:t>
        <a:bodyPr/>
        <a:lstStyle/>
        <a:p>
          <a:endParaRPr lang="zh-CN" altLang="en-US" b="1">
            <a:latin typeface="微软雅黑" panose="020B0503020204020204" pitchFamily="34" charset="-122"/>
            <a:ea typeface="微软雅黑" panose="020B0503020204020204" pitchFamily="34" charset="-122"/>
          </a:endParaRPr>
        </a:p>
      </dgm:t>
    </dgm:pt>
    <dgm:pt modelId="{76052FE9-272D-FF4E-8DBB-58B99B10B034}">
      <dgm:prSet phldrT="[文本]"/>
      <dgm:spPr/>
      <dgm:t>
        <a:bodyPr/>
        <a:lstStyle/>
        <a:p>
          <a:r>
            <a:rPr lang="zh-CN" altLang="en-US" b="1" dirty="0">
              <a:latin typeface="微软雅黑" panose="020B0503020204020204" pitchFamily="34" charset="-122"/>
              <a:ea typeface="微软雅黑" panose="020B0503020204020204" pitchFamily="34" charset="-122"/>
            </a:rPr>
            <a:t>网状模型</a:t>
          </a:r>
        </a:p>
      </dgm:t>
    </dgm:pt>
    <dgm:pt modelId="{623154DC-408B-0D4B-A18C-009CAEFDAAB4}" type="parTrans" cxnId="{248406AE-03BF-9149-A565-811EEDEE2E93}">
      <dgm:prSet/>
      <dgm:spPr/>
      <dgm:t>
        <a:bodyPr/>
        <a:lstStyle/>
        <a:p>
          <a:endParaRPr lang="zh-CN" altLang="en-US" b="1">
            <a:latin typeface="微软雅黑" panose="020B0503020204020204" pitchFamily="34" charset="-122"/>
            <a:ea typeface="微软雅黑" panose="020B0503020204020204" pitchFamily="34" charset="-122"/>
          </a:endParaRPr>
        </a:p>
      </dgm:t>
    </dgm:pt>
    <dgm:pt modelId="{21A42EC9-282D-7948-A669-687E590814CC}" type="sibTrans" cxnId="{248406AE-03BF-9149-A565-811EEDEE2E93}">
      <dgm:prSet/>
      <dgm:spPr/>
      <dgm:t>
        <a:bodyPr/>
        <a:lstStyle/>
        <a:p>
          <a:endParaRPr lang="zh-CN" altLang="en-US" b="1">
            <a:latin typeface="微软雅黑" panose="020B0503020204020204" pitchFamily="34" charset="-122"/>
            <a:ea typeface="微软雅黑" panose="020B0503020204020204" pitchFamily="34" charset="-122"/>
          </a:endParaRPr>
        </a:p>
      </dgm:t>
    </dgm:pt>
    <dgm:pt modelId="{B7DB9DD8-E2A3-0C4C-9EB4-021D1692A4A2}">
      <dgm:prSet phldrT="[文本]"/>
      <dgm:spPr/>
      <dgm:t>
        <a:bodyPr/>
        <a:lstStyle/>
        <a:p>
          <a:r>
            <a:rPr lang="zh-CN" altLang="en-US" b="1" dirty="0">
              <a:latin typeface="微软雅黑" panose="020B0503020204020204" pitchFamily="34" charset="-122"/>
              <a:ea typeface="微软雅黑" panose="020B0503020204020204" pitchFamily="34" charset="-122"/>
            </a:rPr>
            <a:t>层次模型</a:t>
          </a:r>
        </a:p>
      </dgm:t>
    </dgm:pt>
    <dgm:pt modelId="{FAA25349-3714-7543-9B2E-3097ADB45525}" type="parTrans" cxnId="{EFDA6B85-47C5-6B4D-ADE1-DFA45B4BFFBA}">
      <dgm:prSet/>
      <dgm:spPr/>
      <dgm:t>
        <a:bodyPr/>
        <a:lstStyle/>
        <a:p>
          <a:endParaRPr lang="zh-CN" altLang="en-US" b="1">
            <a:latin typeface="微软雅黑" panose="020B0503020204020204" pitchFamily="34" charset="-122"/>
            <a:ea typeface="微软雅黑" panose="020B0503020204020204" pitchFamily="34" charset="-122"/>
          </a:endParaRPr>
        </a:p>
      </dgm:t>
    </dgm:pt>
    <dgm:pt modelId="{BE003D57-B1A7-1B4A-99F0-3026BD1D63D9}" type="sibTrans" cxnId="{EFDA6B85-47C5-6B4D-ADE1-DFA45B4BFFBA}">
      <dgm:prSet/>
      <dgm:spPr/>
      <dgm:t>
        <a:bodyPr/>
        <a:lstStyle/>
        <a:p>
          <a:endParaRPr lang="zh-CN" altLang="en-US" b="1">
            <a:latin typeface="微软雅黑" panose="020B0503020204020204" pitchFamily="34" charset="-122"/>
            <a:ea typeface="微软雅黑" panose="020B0503020204020204" pitchFamily="34" charset="-122"/>
          </a:endParaRPr>
        </a:p>
      </dgm:t>
    </dgm:pt>
    <dgm:pt modelId="{4A306DAB-0BDF-FF4C-B4F1-DC82C29621ED}" type="pres">
      <dgm:prSet presAssocID="{EEAB7636-8AC5-064A-AD0A-B1327AAF26D9}" presName="diagram" presStyleCnt="0">
        <dgm:presLayoutVars>
          <dgm:chPref val="1"/>
          <dgm:dir/>
          <dgm:animOne val="branch"/>
          <dgm:animLvl val="lvl"/>
          <dgm:resizeHandles val="exact"/>
        </dgm:presLayoutVars>
      </dgm:prSet>
      <dgm:spPr/>
    </dgm:pt>
    <dgm:pt modelId="{013AF43B-F491-A043-88D2-0843238054BC}" type="pres">
      <dgm:prSet presAssocID="{46EC7C11-1C4B-CF4B-B3EE-30A5D905F0D2}" presName="root1" presStyleCnt="0"/>
      <dgm:spPr/>
    </dgm:pt>
    <dgm:pt modelId="{88187E17-CD92-904C-9C7E-4E076B057805}" type="pres">
      <dgm:prSet presAssocID="{46EC7C11-1C4B-CF4B-B3EE-30A5D905F0D2}" presName="LevelOneTextNode" presStyleLbl="node0" presStyleIdx="0" presStyleCnt="1" custLinFactNeighborX="-24211" custLinFactNeighborY="4278">
        <dgm:presLayoutVars>
          <dgm:chPref val="3"/>
        </dgm:presLayoutVars>
      </dgm:prSet>
      <dgm:spPr/>
    </dgm:pt>
    <dgm:pt modelId="{942DCAD7-14A3-4B4F-A91B-80BA292E6137}" type="pres">
      <dgm:prSet presAssocID="{46EC7C11-1C4B-CF4B-B3EE-30A5D905F0D2}" presName="level2hierChild" presStyleCnt="0"/>
      <dgm:spPr/>
    </dgm:pt>
    <dgm:pt modelId="{58C9E07E-5CD7-034B-AE1E-307C4B4C1181}" type="pres">
      <dgm:prSet presAssocID="{D52F57E7-31E8-2B4F-A66F-BC7A558C17EE}" presName="conn2-1" presStyleLbl="parChTrans1D2" presStyleIdx="0" presStyleCnt="2"/>
      <dgm:spPr/>
    </dgm:pt>
    <dgm:pt modelId="{BE32AAD7-6753-594E-B673-A958B7E4C8FF}" type="pres">
      <dgm:prSet presAssocID="{D52F57E7-31E8-2B4F-A66F-BC7A558C17EE}" presName="connTx" presStyleLbl="parChTrans1D2" presStyleIdx="0" presStyleCnt="2"/>
      <dgm:spPr/>
    </dgm:pt>
    <dgm:pt modelId="{6CB3FC62-2F42-8F4B-9BC6-68AB50B86A30}" type="pres">
      <dgm:prSet presAssocID="{F051CA0B-B998-0540-B55D-804CB23FAA80}" presName="root2" presStyleCnt="0"/>
      <dgm:spPr/>
    </dgm:pt>
    <dgm:pt modelId="{E22FDC6E-AEAD-FB4A-9E5C-94760DC8C348}" type="pres">
      <dgm:prSet presAssocID="{F051CA0B-B998-0540-B55D-804CB23FAA80}" presName="LevelTwoTextNode" presStyleLbl="node2" presStyleIdx="0" presStyleCnt="2" custScaleX="133854" custLinFactNeighborX="-33504" custLinFactNeighborY="1426">
        <dgm:presLayoutVars>
          <dgm:chPref val="3"/>
        </dgm:presLayoutVars>
      </dgm:prSet>
      <dgm:spPr/>
    </dgm:pt>
    <dgm:pt modelId="{591F56AF-AED6-5C49-B550-6148422D74F7}" type="pres">
      <dgm:prSet presAssocID="{F051CA0B-B998-0540-B55D-804CB23FAA80}" presName="level3hierChild" presStyleCnt="0"/>
      <dgm:spPr/>
    </dgm:pt>
    <dgm:pt modelId="{463B8281-7CC5-6F4F-9A45-DB69328D7BA4}" type="pres">
      <dgm:prSet presAssocID="{6AAEFDEB-F3E0-C245-9884-F66920BA16D8}" presName="conn2-1" presStyleLbl="parChTrans1D3" presStyleIdx="0" presStyleCnt="2"/>
      <dgm:spPr/>
    </dgm:pt>
    <dgm:pt modelId="{A3DBE7BB-9B89-584A-B223-3436914304A6}" type="pres">
      <dgm:prSet presAssocID="{6AAEFDEB-F3E0-C245-9884-F66920BA16D8}" presName="connTx" presStyleLbl="parChTrans1D3" presStyleIdx="0" presStyleCnt="2"/>
      <dgm:spPr/>
    </dgm:pt>
    <dgm:pt modelId="{EBDABAF0-DD14-1143-968F-ABD60B018219}" type="pres">
      <dgm:prSet presAssocID="{5C288AA6-42D3-CF4B-9B9A-0B68EBA60CE9}" presName="root2" presStyleCnt="0"/>
      <dgm:spPr/>
    </dgm:pt>
    <dgm:pt modelId="{168EE139-190A-CB40-A769-4458E108FA6C}" type="pres">
      <dgm:prSet presAssocID="{5C288AA6-42D3-CF4B-9B9A-0B68EBA60CE9}" presName="LevelTwoTextNode" presStyleLbl="node3" presStyleIdx="0" presStyleCnt="2" custScaleX="178981">
        <dgm:presLayoutVars>
          <dgm:chPref val="3"/>
        </dgm:presLayoutVars>
      </dgm:prSet>
      <dgm:spPr/>
    </dgm:pt>
    <dgm:pt modelId="{826774F5-FB74-484B-B488-DCA8F133F747}" type="pres">
      <dgm:prSet presAssocID="{5C288AA6-42D3-CF4B-9B9A-0B68EBA60CE9}" presName="level3hierChild" presStyleCnt="0"/>
      <dgm:spPr/>
    </dgm:pt>
    <dgm:pt modelId="{BAF3A42E-6169-094D-A0FA-8A96BE8B8065}" type="pres">
      <dgm:prSet presAssocID="{F006A703-1AFC-5F4C-86C1-0E9E8DEF1E3C}" presName="conn2-1" presStyleLbl="parChTrans1D4" presStyleIdx="0" presStyleCnt="5"/>
      <dgm:spPr/>
    </dgm:pt>
    <dgm:pt modelId="{FF5202DA-6ADA-6042-8327-71352A0669F8}" type="pres">
      <dgm:prSet presAssocID="{F006A703-1AFC-5F4C-86C1-0E9E8DEF1E3C}" presName="connTx" presStyleLbl="parChTrans1D4" presStyleIdx="0" presStyleCnt="5"/>
      <dgm:spPr/>
    </dgm:pt>
    <dgm:pt modelId="{70B0C985-152B-F14D-ADF6-6A0BE4C0842C}" type="pres">
      <dgm:prSet presAssocID="{83E0995A-D735-9B46-9D3F-8D436A65C27B}" presName="root2" presStyleCnt="0"/>
      <dgm:spPr/>
    </dgm:pt>
    <dgm:pt modelId="{1C7E73F8-4739-634A-9BA0-F49FDC690F0F}" type="pres">
      <dgm:prSet presAssocID="{83E0995A-D735-9B46-9D3F-8D436A65C27B}" presName="LevelTwoTextNode" presStyleLbl="node4" presStyleIdx="0" presStyleCnt="5" custScaleX="158287">
        <dgm:presLayoutVars>
          <dgm:chPref val="3"/>
        </dgm:presLayoutVars>
      </dgm:prSet>
      <dgm:spPr/>
    </dgm:pt>
    <dgm:pt modelId="{37612031-2868-6948-8E8C-57E208C78FB7}" type="pres">
      <dgm:prSet presAssocID="{83E0995A-D735-9B46-9D3F-8D436A65C27B}" presName="level3hierChild" presStyleCnt="0"/>
      <dgm:spPr/>
    </dgm:pt>
    <dgm:pt modelId="{5927669B-3F79-1A49-A446-383B74E1A941}" type="pres">
      <dgm:prSet presAssocID="{72B73CD6-7139-7C40-88D7-6B58E9ED61AA}" presName="conn2-1" presStyleLbl="parChTrans1D4" presStyleIdx="1" presStyleCnt="5"/>
      <dgm:spPr/>
    </dgm:pt>
    <dgm:pt modelId="{4F98628C-D920-F34F-9F5A-A45FA3224B0F}" type="pres">
      <dgm:prSet presAssocID="{72B73CD6-7139-7C40-88D7-6B58E9ED61AA}" presName="connTx" presStyleLbl="parChTrans1D4" presStyleIdx="1" presStyleCnt="5"/>
      <dgm:spPr/>
    </dgm:pt>
    <dgm:pt modelId="{54FDE8E7-7EA3-A146-AD99-27CC511E6EEA}" type="pres">
      <dgm:prSet presAssocID="{3543F732-5F23-1447-AA3C-03FB13BEA0CA}" presName="root2" presStyleCnt="0"/>
      <dgm:spPr/>
    </dgm:pt>
    <dgm:pt modelId="{26F4271A-8F2A-7541-80E9-0DDBA20A5F12}" type="pres">
      <dgm:prSet presAssocID="{3543F732-5F23-1447-AA3C-03FB13BEA0CA}" presName="LevelTwoTextNode" presStyleLbl="node4" presStyleIdx="1" presStyleCnt="5" custScaleX="158287" custLinFactNeighborX="262" custLinFactNeighborY="1866">
        <dgm:presLayoutVars>
          <dgm:chPref val="3"/>
        </dgm:presLayoutVars>
      </dgm:prSet>
      <dgm:spPr/>
    </dgm:pt>
    <dgm:pt modelId="{0B85E9E4-C7D2-4348-BF10-7F31980D43C6}" type="pres">
      <dgm:prSet presAssocID="{3543F732-5F23-1447-AA3C-03FB13BEA0CA}" presName="level3hierChild" presStyleCnt="0"/>
      <dgm:spPr/>
    </dgm:pt>
    <dgm:pt modelId="{3DA528B5-B95B-8D4B-848A-D826BEC09931}" type="pres">
      <dgm:prSet presAssocID="{A2D3E6A0-062E-B547-82FC-B7CC465EBCD1}" presName="conn2-1" presStyleLbl="parChTrans1D3" presStyleIdx="1" presStyleCnt="2"/>
      <dgm:spPr/>
    </dgm:pt>
    <dgm:pt modelId="{FCEC754E-0537-734E-B7CC-A4E1291B3DFB}" type="pres">
      <dgm:prSet presAssocID="{A2D3E6A0-062E-B547-82FC-B7CC465EBCD1}" presName="connTx" presStyleLbl="parChTrans1D3" presStyleIdx="1" presStyleCnt="2"/>
      <dgm:spPr/>
    </dgm:pt>
    <dgm:pt modelId="{E33FD18A-2958-6D4B-8FB6-A11CCA4E6C41}" type="pres">
      <dgm:prSet presAssocID="{34097858-E2D0-C745-8691-2838592B348E}" presName="root2" presStyleCnt="0"/>
      <dgm:spPr/>
    </dgm:pt>
    <dgm:pt modelId="{BC127379-D243-DC46-A160-BCE254A15957}" type="pres">
      <dgm:prSet presAssocID="{34097858-E2D0-C745-8691-2838592B348E}" presName="LevelTwoTextNode" presStyleLbl="node3" presStyleIdx="1" presStyleCnt="2" custScaleX="182349">
        <dgm:presLayoutVars>
          <dgm:chPref val="3"/>
        </dgm:presLayoutVars>
      </dgm:prSet>
      <dgm:spPr/>
    </dgm:pt>
    <dgm:pt modelId="{4D8DF7D6-387D-4C42-AF31-320316990404}" type="pres">
      <dgm:prSet presAssocID="{34097858-E2D0-C745-8691-2838592B348E}" presName="level3hierChild" presStyleCnt="0"/>
      <dgm:spPr/>
    </dgm:pt>
    <dgm:pt modelId="{6DD7408C-7884-F643-86FE-05DCD4223F57}" type="pres">
      <dgm:prSet presAssocID="{27DA05F7-85C1-9D42-84EF-E1F70A8AAB73}" presName="conn2-1" presStyleLbl="parChTrans1D4" presStyleIdx="2" presStyleCnt="5"/>
      <dgm:spPr/>
    </dgm:pt>
    <dgm:pt modelId="{B2589352-C12C-C842-A44E-69AFFDD0067A}" type="pres">
      <dgm:prSet presAssocID="{27DA05F7-85C1-9D42-84EF-E1F70A8AAB73}" presName="connTx" presStyleLbl="parChTrans1D4" presStyleIdx="2" presStyleCnt="5"/>
      <dgm:spPr/>
    </dgm:pt>
    <dgm:pt modelId="{8161BF21-8AD9-4148-8016-EC655A0573EC}" type="pres">
      <dgm:prSet presAssocID="{3597E269-61C5-6247-90F2-A9BB7413742F}" presName="root2" presStyleCnt="0"/>
      <dgm:spPr/>
    </dgm:pt>
    <dgm:pt modelId="{FA4130B1-C9D1-AB40-89FB-72BBCDB4E252}" type="pres">
      <dgm:prSet presAssocID="{3597E269-61C5-6247-90F2-A9BB7413742F}" presName="LevelTwoTextNode" presStyleLbl="node4" presStyleIdx="2" presStyleCnt="5" custScaleX="158287">
        <dgm:presLayoutVars>
          <dgm:chPref val="3"/>
        </dgm:presLayoutVars>
      </dgm:prSet>
      <dgm:spPr/>
    </dgm:pt>
    <dgm:pt modelId="{707D575A-7FF3-4748-9EFB-CECB1D5508F7}" type="pres">
      <dgm:prSet presAssocID="{3597E269-61C5-6247-90F2-A9BB7413742F}" presName="level3hierChild" presStyleCnt="0"/>
      <dgm:spPr/>
    </dgm:pt>
    <dgm:pt modelId="{E52D5922-3B1D-0C47-BF99-C203576A9C01}" type="pres">
      <dgm:prSet presAssocID="{623154DC-408B-0D4B-A18C-009CAEFDAAB4}" presName="conn2-1" presStyleLbl="parChTrans1D4" presStyleIdx="3" presStyleCnt="5"/>
      <dgm:spPr/>
    </dgm:pt>
    <dgm:pt modelId="{D6053525-6171-284D-8F03-A01EFE9A0E36}" type="pres">
      <dgm:prSet presAssocID="{623154DC-408B-0D4B-A18C-009CAEFDAAB4}" presName="connTx" presStyleLbl="parChTrans1D4" presStyleIdx="3" presStyleCnt="5"/>
      <dgm:spPr/>
    </dgm:pt>
    <dgm:pt modelId="{1EF52DAE-964D-1A43-8BA7-0F5B5A2A6BFE}" type="pres">
      <dgm:prSet presAssocID="{76052FE9-272D-FF4E-8DBB-58B99B10B034}" presName="root2" presStyleCnt="0"/>
      <dgm:spPr/>
    </dgm:pt>
    <dgm:pt modelId="{4D9896C7-FA5B-694E-AD01-1E1FEF6B9E2C}" type="pres">
      <dgm:prSet presAssocID="{76052FE9-272D-FF4E-8DBB-58B99B10B034}" presName="LevelTwoTextNode" presStyleLbl="node4" presStyleIdx="3" presStyleCnt="5" custScaleX="158287">
        <dgm:presLayoutVars>
          <dgm:chPref val="3"/>
        </dgm:presLayoutVars>
      </dgm:prSet>
      <dgm:spPr/>
    </dgm:pt>
    <dgm:pt modelId="{6A66AAD2-DB24-4545-8824-309DB61AA1DA}" type="pres">
      <dgm:prSet presAssocID="{76052FE9-272D-FF4E-8DBB-58B99B10B034}" presName="level3hierChild" presStyleCnt="0"/>
      <dgm:spPr/>
    </dgm:pt>
    <dgm:pt modelId="{C5345078-0FBD-6047-B838-EDA2D7B5DA95}" type="pres">
      <dgm:prSet presAssocID="{FAA25349-3714-7543-9B2E-3097ADB45525}" presName="conn2-1" presStyleLbl="parChTrans1D4" presStyleIdx="4" presStyleCnt="5"/>
      <dgm:spPr/>
    </dgm:pt>
    <dgm:pt modelId="{A455E251-0EBA-DC4E-B350-0C6D69629919}" type="pres">
      <dgm:prSet presAssocID="{FAA25349-3714-7543-9B2E-3097ADB45525}" presName="connTx" presStyleLbl="parChTrans1D4" presStyleIdx="4" presStyleCnt="5"/>
      <dgm:spPr/>
    </dgm:pt>
    <dgm:pt modelId="{9ABC8636-974F-4A48-B068-7041445874DF}" type="pres">
      <dgm:prSet presAssocID="{B7DB9DD8-E2A3-0C4C-9EB4-021D1692A4A2}" presName="root2" presStyleCnt="0"/>
      <dgm:spPr/>
    </dgm:pt>
    <dgm:pt modelId="{11ED1FAA-30D0-9A4D-AAB6-0DEE8B4F79F0}" type="pres">
      <dgm:prSet presAssocID="{B7DB9DD8-E2A3-0C4C-9EB4-021D1692A4A2}" presName="LevelTwoTextNode" presStyleLbl="node4" presStyleIdx="4" presStyleCnt="5" custScaleX="158287">
        <dgm:presLayoutVars>
          <dgm:chPref val="3"/>
        </dgm:presLayoutVars>
      </dgm:prSet>
      <dgm:spPr/>
    </dgm:pt>
    <dgm:pt modelId="{82ECEBC2-EC6B-5648-A037-AC026E9733E1}" type="pres">
      <dgm:prSet presAssocID="{B7DB9DD8-E2A3-0C4C-9EB4-021D1692A4A2}" presName="level3hierChild" presStyleCnt="0"/>
      <dgm:spPr/>
    </dgm:pt>
    <dgm:pt modelId="{D3A4DB33-E298-8246-A900-82A0D92FD098}" type="pres">
      <dgm:prSet presAssocID="{162FC63D-1E5A-D84A-834E-6EAA5576A81C}" presName="conn2-1" presStyleLbl="parChTrans1D2" presStyleIdx="1" presStyleCnt="2"/>
      <dgm:spPr/>
    </dgm:pt>
    <dgm:pt modelId="{DF7901B8-E6DA-3143-98BA-88C84D8EE009}" type="pres">
      <dgm:prSet presAssocID="{162FC63D-1E5A-D84A-834E-6EAA5576A81C}" presName="connTx" presStyleLbl="parChTrans1D2" presStyleIdx="1" presStyleCnt="2"/>
      <dgm:spPr/>
    </dgm:pt>
    <dgm:pt modelId="{6CBBD4D0-2F15-2F43-8829-85A5C1313137}" type="pres">
      <dgm:prSet presAssocID="{E9C82304-1A16-EA43-B2B5-6D6E97ACA30A}" presName="root2" presStyleCnt="0"/>
      <dgm:spPr/>
    </dgm:pt>
    <dgm:pt modelId="{4D80DB40-C521-064E-83A7-9A35990DD4CC}" type="pres">
      <dgm:prSet presAssocID="{E9C82304-1A16-EA43-B2B5-6D6E97ACA30A}" presName="LevelTwoTextNode" presStyleLbl="node2" presStyleIdx="1" presStyleCnt="2" custScaleX="132791" custLinFactNeighborX="-34930" custLinFactNeighborY="1426">
        <dgm:presLayoutVars>
          <dgm:chPref val="3"/>
        </dgm:presLayoutVars>
      </dgm:prSet>
      <dgm:spPr/>
    </dgm:pt>
    <dgm:pt modelId="{D60528D1-95A8-AD45-BB2D-1A68E6C811AA}" type="pres">
      <dgm:prSet presAssocID="{E9C82304-1A16-EA43-B2B5-6D6E97ACA30A}" presName="level3hierChild" presStyleCnt="0"/>
      <dgm:spPr/>
    </dgm:pt>
  </dgm:ptLst>
  <dgm:cxnLst>
    <dgm:cxn modelId="{BC57FD1B-2497-3E4F-9509-4BC8747E7F58}" srcId="{34097858-E2D0-C745-8691-2838592B348E}" destId="{3597E269-61C5-6247-90F2-A9BB7413742F}" srcOrd="0" destOrd="0" parTransId="{27DA05F7-85C1-9D42-84EF-E1F70A8AAB73}" sibTransId="{17C8F22A-C019-A444-9904-4211428B9938}"/>
    <dgm:cxn modelId="{87E98A1D-28FA-2043-83BB-57D91831E111}" type="presOf" srcId="{F051CA0B-B998-0540-B55D-804CB23FAA80}" destId="{E22FDC6E-AEAD-FB4A-9E5C-94760DC8C348}" srcOrd="0" destOrd="0" presId="urn:microsoft.com/office/officeart/2005/8/layout/hierarchy2"/>
    <dgm:cxn modelId="{B42E2E1E-27B1-594B-9C4E-34AD1637C9B7}" type="presOf" srcId="{72B73CD6-7139-7C40-88D7-6B58E9ED61AA}" destId="{4F98628C-D920-F34F-9F5A-A45FA3224B0F}" srcOrd="1" destOrd="0" presId="urn:microsoft.com/office/officeart/2005/8/layout/hierarchy2"/>
    <dgm:cxn modelId="{C17ED024-EE52-6840-9F1D-316F2A9C34D3}" type="presOf" srcId="{76052FE9-272D-FF4E-8DBB-58B99B10B034}" destId="{4D9896C7-FA5B-694E-AD01-1E1FEF6B9E2C}" srcOrd="0" destOrd="0" presId="urn:microsoft.com/office/officeart/2005/8/layout/hierarchy2"/>
    <dgm:cxn modelId="{2933DA26-4F20-7246-AB89-477AFF3F4FBA}" type="presOf" srcId="{34097858-E2D0-C745-8691-2838592B348E}" destId="{BC127379-D243-DC46-A160-BCE254A15957}" srcOrd="0" destOrd="0" presId="urn:microsoft.com/office/officeart/2005/8/layout/hierarchy2"/>
    <dgm:cxn modelId="{FC699D2B-65E9-5D4D-A6A4-C6A9918FA231}" type="presOf" srcId="{A2D3E6A0-062E-B547-82FC-B7CC465EBCD1}" destId="{FCEC754E-0537-734E-B7CC-A4E1291B3DFB}" srcOrd="1" destOrd="0" presId="urn:microsoft.com/office/officeart/2005/8/layout/hierarchy2"/>
    <dgm:cxn modelId="{FF6FC92E-A782-6A43-905A-5BE10FB7CEF7}" srcId="{5C288AA6-42D3-CF4B-9B9A-0B68EBA60CE9}" destId="{83E0995A-D735-9B46-9D3F-8D436A65C27B}" srcOrd="0" destOrd="0" parTransId="{F006A703-1AFC-5F4C-86C1-0E9E8DEF1E3C}" sibTransId="{281E21F3-EE12-DD4C-A4A7-A59E71A7474A}"/>
    <dgm:cxn modelId="{4A214A43-B180-AF48-A6F2-8F0D19BC25D5}" type="presOf" srcId="{83E0995A-D735-9B46-9D3F-8D436A65C27B}" destId="{1C7E73F8-4739-634A-9BA0-F49FDC690F0F}" srcOrd="0" destOrd="0" presId="urn:microsoft.com/office/officeart/2005/8/layout/hierarchy2"/>
    <dgm:cxn modelId="{8A800164-9550-4C4C-948D-8D5AF5005C02}" type="presOf" srcId="{D52F57E7-31E8-2B4F-A66F-BC7A558C17EE}" destId="{58C9E07E-5CD7-034B-AE1E-307C4B4C1181}" srcOrd="0" destOrd="0" presId="urn:microsoft.com/office/officeart/2005/8/layout/hierarchy2"/>
    <dgm:cxn modelId="{D475E765-D9B4-7944-B577-C3012F8588F2}" srcId="{46EC7C11-1C4B-CF4B-B3EE-30A5D905F0D2}" destId="{E9C82304-1A16-EA43-B2B5-6D6E97ACA30A}" srcOrd="1" destOrd="0" parTransId="{162FC63D-1E5A-D84A-834E-6EAA5576A81C}" sibTransId="{58043ED0-3F5B-B44D-B1DD-8A7EC4FC2589}"/>
    <dgm:cxn modelId="{88654047-9C6E-A241-A30A-E0F855D77E18}" type="presOf" srcId="{A2D3E6A0-062E-B547-82FC-B7CC465EBCD1}" destId="{3DA528B5-B95B-8D4B-848A-D826BEC09931}" srcOrd="0" destOrd="0" presId="urn:microsoft.com/office/officeart/2005/8/layout/hierarchy2"/>
    <dgm:cxn modelId="{AE56D64C-E7B8-B445-B2AA-3098B3CB5D0F}" srcId="{EEAB7636-8AC5-064A-AD0A-B1327AAF26D9}" destId="{46EC7C11-1C4B-CF4B-B3EE-30A5D905F0D2}" srcOrd="0" destOrd="0" parTransId="{61C48C5E-DF0F-EC4D-B247-DD9E5C01D60E}" sibTransId="{F579683D-0F09-3049-9BD7-ABCB59E38525}"/>
    <dgm:cxn modelId="{2F20BE75-6BFF-414A-88F8-974E23955CF0}" type="presOf" srcId="{3597E269-61C5-6247-90F2-A9BB7413742F}" destId="{FA4130B1-C9D1-AB40-89FB-72BBCDB4E252}" srcOrd="0" destOrd="0" presId="urn:microsoft.com/office/officeart/2005/8/layout/hierarchy2"/>
    <dgm:cxn modelId="{C07FE156-58B2-6843-AD3F-F8D30A4D9DCF}" type="presOf" srcId="{27DA05F7-85C1-9D42-84EF-E1F70A8AAB73}" destId="{B2589352-C12C-C842-A44E-69AFFDD0067A}" srcOrd="1" destOrd="0" presId="urn:microsoft.com/office/officeart/2005/8/layout/hierarchy2"/>
    <dgm:cxn modelId="{FAD0817B-4334-CC43-8F35-B9C19D2D15A6}" type="presOf" srcId="{FAA25349-3714-7543-9B2E-3097ADB45525}" destId="{C5345078-0FBD-6047-B838-EDA2D7B5DA95}" srcOrd="0" destOrd="0" presId="urn:microsoft.com/office/officeart/2005/8/layout/hierarchy2"/>
    <dgm:cxn modelId="{CE4AC881-FF72-0243-B09A-2C5087105A40}" type="presOf" srcId="{3543F732-5F23-1447-AA3C-03FB13BEA0CA}" destId="{26F4271A-8F2A-7541-80E9-0DDBA20A5F12}" srcOrd="0" destOrd="0" presId="urn:microsoft.com/office/officeart/2005/8/layout/hierarchy2"/>
    <dgm:cxn modelId="{EFDA6B85-47C5-6B4D-ADE1-DFA45B4BFFBA}" srcId="{34097858-E2D0-C745-8691-2838592B348E}" destId="{B7DB9DD8-E2A3-0C4C-9EB4-021D1692A4A2}" srcOrd="2" destOrd="0" parTransId="{FAA25349-3714-7543-9B2E-3097ADB45525}" sibTransId="{BE003D57-B1A7-1B4A-99F0-3026BD1D63D9}"/>
    <dgm:cxn modelId="{98D4CC8E-0E69-DF48-85A8-F2CC11AB001C}" type="presOf" srcId="{623154DC-408B-0D4B-A18C-009CAEFDAAB4}" destId="{E52D5922-3B1D-0C47-BF99-C203576A9C01}" srcOrd="0" destOrd="0" presId="urn:microsoft.com/office/officeart/2005/8/layout/hierarchy2"/>
    <dgm:cxn modelId="{FCF31290-113F-E740-835E-CF13095E90AC}" type="presOf" srcId="{E9C82304-1A16-EA43-B2B5-6D6E97ACA30A}" destId="{4D80DB40-C521-064E-83A7-9A35990DD4CC}" srcOrd="0" destOrd="0" presId="urn:microsoft.com/office/officeart/2005/8/layout/hierarchy2"/>
    <dgm:cxn modelId="{AA632899-7A71-E74B-9CA5-41A2E1CA9C10}" type="presOf" srcId="{F006A703-1AFC-5F4C-86C1-0E9E8DEF1E3C}" destId="{FF5202DA-6ADA-6042-8327-71352A0669F8}" srcOrd="1" destOrd="0" presId="urn:microsoft.com/office/officeart/2005/8/layout/hierarchy2"/>
    <dgm:cxn modelId="{6491A49C-0404-DA40-BE23-2BDADC3A6DB7}" type="presOf" srcId="{623154DC-408B-0D4B-A18C-009CAEFDAAB4}" destId="{D6053525-6171-284D-8F03-A01EFE9A0E36}" srcOrd="1" destOrd="0" presId="urn:microsoft.com/office/officeart/2005/8/layout/hierarchy2"/>
    <dgm:cxn modelId="{0E8F60A1-4529-5D4B-B130-BB3F8D5D345F}" type="presOf" srcId="{D52F57E7-31E8-2B4F-A66F-BC7A558C17EE}" destId="{BE32AAD7-6753-594E-B673-A958B7E4C8FF}" srcOrd="1" destOrd="0" presId="urn:microsoft.com/office/officeart/2005/8/layout/hierarchy2"/>
    <dgm:cxn modelId="{5370FAAC-51A9-5F40-8F51-3AA447A7E7D8}" type="presOf" srcId="{46EC7C11-1C4B-CF4B-B3EE-30A5D905F0D2}" destId="{88187E17-CD92-904C-9C7E-4E076B057805}" srcOrd="0" destOrd="0" presId="urn:microsoft.com/office/officeart/2005/8/layout/hierarchy2"/>
    <dgm:cxn modelId="{248406AE-03BF-9149-A565-811EEDEE2E93}" srcId="{34097858-E2D0-C745-8691-2838592B348E}" destId="{76052FE9-272D-FF4E-8DBB-58B99B10B034}" srcOrd="1" destOrd="0" parTransId="{623154DC-408B-0D4B-A18C-009CAEFDAAB4}" sibTransId="{21A42EC9-282D-7948-A669-687E590814CC}"/>
    <dgm:cxn modelId="{0F93EFAE-B7DC-4749-AA1D-080C3F2E300E}" type="presOf" srcId="{F006A703-1AFC-5F4C-86C1-0E9E8DEF1E3C}" destId="{BAF3A42E-6169-094D-A0FA-8A96BE8B8065}" srcOrd="0" destOrd="0" presId="urn:microsoft.com/office/officeart/2005/8/layout/hierarchy2"/>
    <dgm:cxn modelId="{0BA2EFAE-E90B-5144-BB3D-917A3631160E}" srcId="{F051CA0B-B998-0540-B55D-804CB23FAA80}" destId="{5C288AA6-42D3-CF4B-9B9A-0B68EBA60CE9}" srcOrd="0" destOrd="0" parTransId="{6AAEFDEB-F3E0-C245-9884-F66920BA16D8}" sibTransId="{E9B19020-F2BA-684C-A2D9-CE556350E7FA}"/>
    <dgm:cxn modelId="{E03F30B1-A41D-8144-8DBC-48C97B78EF4F}" srcId="{F051CA0B-B998-0540-B55D-804CB23FAA80}" destId="{34097858-E2D0-C745-8691-2838592B348E}" srcOrd="1" destOrd="0" parTransId="{A2D3E6A0-062E-B547-82FC-B7CC465EBCD1}" sibTransId="{5722DC2F-1DD4-4040-B66E-93B49F966D81}"/>
    <dgm:cxn modelId="{322843B2-E2B0-E949-B8EA-D063DB260A4F}" type="presOf" srcId="{72B73CD6-7139-7C40-88D7-6B58E9ED61AA}" destId="{5927669B-3F79-1A49-A446-383B74E1A941}" srcOrd="0" destOrd="0" presId="urn:microsoft.com/office/officeart/2005/8/layout/hierarchy2"/>
    <dgm:cxn modelId="{8659E5B7-8577-264D-8031-A63F03AEA40D}" srcId="{46EC7C11-1C4B-CF4B-B3EE-30A5D905F0D2}" destId="{F051CA0B-B998-0540-B55D-804CB23FAA80}" srcOrd="0" destOrd="0" parTransId="{D52F57E7-31E8-2B4F-A66F-BC7A558C17EE}" sibTransId="{B22F4198-A0FA-AE4D-AF7A-29290E3B6EC6}"/>
    <dgm:cxn modelId="{5CE43BBD-9F27-0249-BB10-F19E980DFF24}" type="presOf" srcId="{5C288AA6-42D3-CF4B-9B9A-0B68EBA60CE9}" destId="{168EE139-190A-CB40-A769-4458E108FA6C}" srcOrd="0" destOrd="0" presId="urn:microsoft.com/office/officeart/2005/8/layout/hierarchy2"/>
    <dgm:cxn modelId="{06D13DC2-FAD9-704E-A68F-B3FC77652D5E}" type="presOf" srcId="{FAA25349-3714-7543-9B2E-3097ADB45525}" destId="{A455E251-0EBA-DC4E-B350-0C6D69629919}" srcOrd="1" destOrd="0" presId="urn:microsoft.com/office/officeart/2005/8/layout/hierarchy2"/>
    <dgm:cxn modelId="{3A4DF0C5-7DD5-8E45-A097-3BF6B7520C3E}" srcId="{5C288AA6-42D3-CF4B-9B9A-0B68EBA60CE9}" destId="{3543F732-5F23-1447-AA3C-03FB13BEA0CA}" srcOrd="1" destOrd="0" parTransId="{72B73CD6-7139-7C40-88D7-6B58E9ED61AA}" sibTransId="{863EAD9B-1A07-CB43-877E-35E91A08853D}"/>
    <dgm:cxn modelId="{73183AC8-DAF1-714D-9FB1-34E6B68C86AC}" type="presOf" srcId="{162FC63D-1E5A-D84A-834E-6EAA5576A81C}" destId="{D3A4DB33-E298-8246-A900-82A0D92FD098}" srcOrd="0" destOrd="0" presId="urn:microsoft.com/office/officeart/2005/8/layout/hierarchy2"/>
    <dgm:cxn modelId="{0AA4E1CE-7753-EF4C-AEA9-B6D98DEE702D}" type="presOf" srcId="{162FC63D-1E5A-D84A-834E-6EAA5576A81C}" destId="{DF7901B8-E6DA-3143-98BA-88C84D8EE009}" srcOrd="1" destOrd="0" presId="urn:microsoft.com/office/officeart/2005/8/layout/hierarchy2"/>
    <dgm:cxn modelId="{A91283D9-3E12-5946-A07A-69D8DE61F425}" type="presOf" srcId="{6AAEFDEB-F3E0-C245-9884-F66920BA16D8}" destId="{463B8281-7CC5-6F4F-9A45-DB69328D7BA4}" srcOrd="0" destOrd="0" presId="urn:microsoft.com/office/officeart/2005/8/layout/hierarchy2"/>
    <dgm:cxn modelId="{CC9F51DE-3A12-7E4F-B4EC-2FE67F8DE81A}" type="presOf" srcId="{27DA05F7-85C1-9D42-84EF-E1F70A8AAB73}" destId="{6DD7408C-7884-F643-86FE-05DCD4223F57}" srcOrd="0" destOrd="0" presId="urn:microsoft.com/office/officeart/2005/8/layout/hierarchy2"/>
    <dgm:cxn modelId="{3A80BDE7-2FD1-2946-89B6-3C1E5D745607}" type="presOf" srcId="{6AAEFDEB-F3E0-C245-9884-F66920BA16D8}" destId="{A3DBE7BB-9B89-584A-B223-3436914304A6}" srcOrd="1" destOrd="0" presId="urn:microsoft.com/office/officeart/2005/8/layout/hierarchy2"/>
    <dgm:cxn modelId="{0CC97DF6-7C3B-9A43-A302-58A594B16FE1}" type="presOf" srcId="{EEAB7636-8AC5-064A-AD0A-B1327AAF26D9}" destId="{4A306DAB-0BDF-FF4C-B4F1-DC82C29621ED}" srcOrd="0" destOrd="0" presId="urn:microsoft.com/office/officeart/2005/8/layout/hierarchy2"/>
    <dgm:cxn modelId="{73EA44F7-6616-6249-86C6-D45E5533C0D8}" type="presOf" srcId="{B7DB9DD8-E2A3-0C4C-9EB4-021D1692A4A2}" destId="{11ED1FAA-30D0-9A4D-AAB6-0DEE8B4F79F0}" srcOrd="0" destOrd="0" presId="urn:microsoft.com/office/officeart/2005/8/layout/hierarchy2"/>
    <dgm:cxn modelId="{F20ABE0E-6709-8F4B-8344-AB77979BB1FC}" type="presParOf" srcId="{4A306DAB-0BDF-FF4C-B4F1-DC82C29621ED}" destId="{013AF43B-F491-A043-88D2-0843238054BC}" srcOrd="0" destOrd="0" presId="urn:microsoft.com/office/officeart/2005/8/layout/hierarchy2"/>
    <dgm:cxn modelId="{73F6BCD2-D445-4041-8985-168408C54FA6}" type="presParOf" srcId="{013AF43B-F491-A043-88D2-0843238054BC}" destId="{88187E17-CD92-904C-9C7E-4E076B057805}" srcOrd="0" destOrd="0" presId="urn:microsoft.com/office/officeart/2005/8/layout/hierarchy2"/>
    <dgm:cxn modelId="{A09BF16C-6439-2646-8674-BE8B7E2DCB4D}" type="presParOf" srcId="{013AF43B-F491-A043-88D2-0843238054BC}" destId="{942DCAD7-14A3-4B4F-A91B-80BA292E6137}" srcOrd="1" destOrd="0" presId="urn:microsoft.com/office/officeart/2005/8/layout/hierarchy2"/>
    <dgm:cxn modelId="{0AADCBCC-D612-A449-9F7D-73CDDCB117F6}" type="presParOf" srcId="{942DCAD7-14A3-4B4F-A91B-80BA292E6137}" destId="{58C9E07E-5CD7-034B-AE1E-307C4B4C1181}" srcOrd="0" destOrd="0" presId="urn:microsoft.com/office/officeart/2005/8/layout/hierarchy2"/>
    <dgm:cxn modelId="{637D11CC-D442-1646-819A-9E8517941358}" type="presParOf" srcId="{58C9E07E-5CD7-034B-AE1E-307C4B4C1181}" destId="{BE32AAD7-6753-594E-B673-A958B7E4C8FF}" srcOrd="0" destOrd="0" presId="urn:microsoft.com/office/officeart/2005/8/layout/hierarchy2"/>
    <dgm:cxn modelId="{52D1D911-1644-824E-873F-7BF5C7701AF0}" type="presParOf" srcId="{942DCAD7-14A3-4B4F-A91B-80BA292E6137}" destId="{6CB3FC62-2F42-8F4B-9BC6-68AB50B86A30}" srcOrd="1" destOrd="0" presId="urn:microsoft.com/office/officeart/2005/8/layout/hierarchy2"/>
    <dgm:cxn modelId="{EA59012B-8226-724B-91AA-143C31B53967}" type="presParOf" srcId="{6CB3FC62-2F42-8F4B-9BC6-68AB50B86A30}" destId="{E22FDC6E-AEAD-FB4A-9E5C-94760DC8C348}" srcOrd="0" destOrd="0" presId="urn:microsoft.com/office/officeart/2005/8/layout/hierarchy2"/>
    <dgm:cxn modelId="{ACDBF0E8-6F36-9C49-8227-34B0370B6A56}" type="presParOf" srcId="{6CB3FC62-2F42-8F4B-9BC6-68AB50B86A30}" destId="{591F56AF-AED6-5C49-B550-6148422D74F7}" srcOrd="1" destOrd="0" presId="urn:microsoft.com/office/officeart/2005/8/layout/hierarchy2"/>
    <dgm:cxn modelId="{084B2FBE-A768-FC4B-92FF-675ABF5E59D5}" type="presParOf" srcId="{591F56AF-AED6-5C49-B550-6148422D74F7}" destId="{463B8281-7CC5-6F4F-9A45-DB69328D7BA4}" srcOrd="0" destOrd="0" presId="urn:microsoft.com/office/officeart/2005/8/layout/hierarchy2"/>
    <dgm:cxn modelId="{676A6C66-06CC-D94F-9D6C-3CDCE3B53CBF}" type="presParOf" srcId="{463B8281-7CC5-6F4F-9A45-DB69328D7BA4}" destId="{A3DBE7BB-9B89-584A-B223-3436914304A6}" srcOrd="0" destOrd="0" presId="urn:microsoft.com/office/officeart/2005/8/layout/hierarchy2"/>
    <dgm:cxn modelId="{2A0116CB-6165-9E4A-B0B8-80B668520148}" type="presParOf" srcId="{591F56AF-AED6-5C49-B550-6148422D74F7}" destId="{EBDABAF0-DD14-1143-968F-ABD60B018219}" srcOrd="1" destOrd="0" presId="urn:microsoft.com/office/officeart/2005/8/layout/hierarchy2"/>
    <dgm:cxn modelId="{68FC72A0-786B-F642-AC29-E9FCFBB5719C}" type="presParOf" srcId="{EBDABAF0-DD14-1143-968F-ABD60B018219}" destId="{168EE139-190A-CB40-A769-4458E108FA6C}" srcOrd="0" destOrd="0" presId="urn:microsoft.com/office/officeart/2005/8/layout/hierarchy2"/>
    <dgm:cxn modelId="{CC52D3CB-D212-3644-A4FE-CB6DC1C40102}" type="presParOf" srcId="{EBDABAF0-DD14-1143-968F-ABD60B018219}" destId="{826774F5-FB74-484B-B488-DCA8F133F747}" srcOrd="1" destOrd="0" presId="urn:microsoft.com/office/officeart/2005/8/layout/hierarchy2"/>
    <dgm:cxn modelId="{CED42549-E62D-8249-BB50-B0B50DB20F4D}" type="presParOf" srcId="{826774F5-FB74-484B-B488-DCA8F133F747}" destId="{BAF3A42E-6169-094D-A0FA-8A96BE8B8065}" srcOrd="0" destOrd="0" presId="urn:microsoft.com/office/officeart/2005/8/layout/hierarchy2"/>
    <dgm:cxn modelId="{D0179735-04C7-BB4B-8B04-E5BFE159FCEF}" type="presParOf" srcId="{BAF3A42E-6169-094D-A0FA-8A96BE8B8065}" destId="{FF5202DA-6ADA-6042-8327-71352A0669F8}" srcOrd="0" destOrd="0" presId="urn:microsoft.com/office/officeart/2005/8/layout/hierarchy2"/>
    <dgm:cxn modelId="{7D6F31CE-B1EA-424C-A7FF-392F43A83CD9}" type="presParOf" srcId="{826774F5-FB74-484B-B488-DCA8F133F747}" destId="{70B0C985-152B-F14D-ADF6-6A0BE4C0842C}" srcOrd="1" destOrd="0" presId="urn:microsoft.com/office/officeart/2005/8/layout/hierarchy2"/>
    <dgm:cxn modelId="{73256913-D1BD-784A-89F2-7885FBC353DD}" type="presParOf" srcId="{70B0C985-152B-F14D-ADF6-6A0BE4C0842C}" destId="{1C7E73F8-4739-634A-9BA0-F49FDC690F0F}" srcOrd="0" destOrd="0" presId="urn:microsoft.com/office/officeart/2005/8/layout/hierarchy2"/>
    <dgm:cxn modelId="{0CAC3B2B-1A84-A744-8022-9E2BF9CA66E8}" type="presParOf" srcId="{70B0C985-152B-F14D-ADF6-6A0BE4C0842C}" destId="{37612031-2868-6948-8E8C-57E208C78FB7}" srcOrd="1" destOrd="0" presId="urn:microsoft.com/office/officeart/2005/8/layout/hierarchy2"/>
    <dgm:cxn modelId="{B4F0255C-A610-3546-8FF6-5148F8995BAB}" type="presParOf" srcId="{826774F5-FB74-484B-B488-DCA8F133F747}" destId="{5927669B-3F79-1A49-A446-383B74E1A941}" srcOrd="2" destOrd="0" presId="urn:microsoft.com/office/officeart/2005/8/layout/hierarchy2"/>
    <dgm:cxn modelId="{650B6BC9-ACD9-A149-B6A2-BA63FFA348B1}" type="presParOf" srcId="{5927669B-3F79-1A49-A446-383B74E1A941}" destId="{4F98628C-D920-F34F-9F5A-A45FA3224B0F}" srcOrd="0" destOrd="0" presId="urn:microsoft.com/office/officeart/2005/8/layout/hierarchy2"/>
    <dgm:cxn modelId="{92F43CBC-9DE6-A94E-96F3-1F589BD69A21}" type="presParOf" srcId="{826774F5-FB74-484B-B488-DCA8F133F747}" destId="{54FDE8E7-7EA3-A146-AD99-27CC511E6EEA}" srcOrd="3" destOrd="0" presId="urn:microsoft.com/office/officeart/2005/8/layout/hierarchy2"/>
    <dgm:cxn modelId="{46FFD46E-856A-D243-9F25-DF531190DB69}" type="presParOf" srcId="{54FDE8E7-7EA3-A146-AD99-27CC511E6EEA}" destId="{26F4271A-8F2A-7541-80E9-0DDBA20A5F12}" srcOrd="0" destOrd="0" presId="urn:microsoft.com/office/officeart/2005/8/layout/hierarchy2"/>
    <dgm:cxn modelId="{9D8156E9-B8A2-1D42-948D-75CECAB8FC4E}" type="presParOf" srcId="{54FDE8E7-7EA3-A146-AD99-27CC511E6EEA}" destId="{0B85E9E4-C7D2-4348-BF10-7F31980D43C6}" srcOrd="1" destOrd="0" presId="urn:microsoft.com/office/officeart/2005/8/layout/hierarchy2"/>
    <dgm:cxn modelId="{38510582-C81B-2E4B-B7DC-28FB065ED6F1}" type="presParOf" srcId="{591F56AF-AED6-5C49-B550-6148422D74F7}" destId="{3DA528B5-B95B-8D4B-848A-D826BEC09931}" srcOrd="2" destOrd="0" presId="urn:microsoft.com/office/officeart/2005/8/layout/hierarchy2"/>
    <dgm:cxn modelId="{582925BE-6868-0443-8C90-5D3FC144264C}" type="presParOf" srcId="{3DA528B5-B95B-8D4B-848A-D826BEC09931}" destId="{FCEC754E-0537-734E-B7CC-A4E1291B3DFB}" srcOrd="0" destOrd="0" presId="urn:microsoft.com/office/officeart/2005/8/layout/hierarchy2"/>
    <dgm:cxn modelId="{C05CB849-32DC-5D4A-93F8-16C4B761621D}" type="presParOf" srcId="{591F56AF-AED6-5C49-B550-6148422D74F7}" destId="{E33FD18A-2958-6D4B-8FB6-A11CCA4E6C41}" srcOrd="3" destOrd="0" presId="urn:microsoft.com/office/officeart/2005/8/layout/hierarchy2"/>
    <dgm:cxn modelId="{3AFB424B-13C8-FF4B-97E3-3A60DD23CF76}" type="presParOf" srcId="{E33FD18A-2958-6D4B-8FB6-A11CCA4E6C41}" destId="{BC127379-D243-DC46-A160-BCE254A15957}" srcOrd="0" destOrd="0" presId="urn:microsoft.com/office/officeart/2005/8/layout/hierarchy2"/>
    <dgm:cxn modelId="{5EDE30BA-D03A-7444-83F3-0005125E50D0}" type="presParOf" srcId="{E33FD18A-2958-6D4B-8FB6-A11CCA4E6C41}" destId="{4D8DF7D6-387D-4C42-AF31-320316990404}" srcOrd="1" destOrd="0" presId="urn:microsoft.com/office/officeart/2005/8/layout/hierarchy2"/>
    <dgm:cxn modelId="{9903FF9B-E6A0-A047-9722-3B3223573FF1}" type="presParOf" srcId="{4D8DF7D6-387D-4C42-AF31-320316990404}" destId="{6DD7408C-7884-F643-86FE-05DCD4223F57}" srcOrd="0" destOrd="0" presId="urn:microsoft.com/office/officeart/2005/8/layout/hierarchy2"/>
    <dgm:cxn modelId="{558E0C3E-EF4B-E247-A660-3B10C630E769}" type="presParOf" srcId="{6DD7408C-7884-F643-86FE-05DCD4223F57}" destId="{B2589352-C12C-C842-A44E-69AFFDD0067A}" srcOrd="0" destOrd="0" presId="urn:microsoft.com/office/officeart/2005/8/layout/hierarchy2"/>
    <dgm:cxn modelId="{248880D3-8C1F-2141-990C-77BDD869621E}" type="presParOf" srcId="{4D8DF7D6-387D-4C42-AF31-320316990404}" destId="{8161BF21-8AD9-4148-8016-EC655A0573EC}" srcOrd="1" destOrd="0" presId="urn:microsoft.com/office/officeart/2005/8/layout/hierarchy2"/>
    <dgm:cxn modelId="{F3F045D2-1280-534C-B957-3DCEF50C7A18}" type="presParOf" srcId="{8161BF21-8AD9-4148-8016-EC655A0573EC}" destId="{FA4130B1-C9D1-AB40-89FB-72BBCDB4E252}" srcOrd="0" destOrd="0" presId="urn:microsoft.com/office/officeart/2005/8/layout/hierarchy2"/>
    <dgm:cxn modelId="{DD333E9A-9CAB-314C-8BB2-5A559FB7E353}" type="presParOf" srcId="{8161BF21-8AD9-4148-8016-EC655A0573EC}" destId="{707D575A-7FF3-4748-9EFB-CECB1D5508F7}" srcOrd="1" destOrd="0" presId="urn:microsoft.com/office/officeart/2005/8/layout/hierarchy2"/>
    <dgm:cxn modelId="{DFE36878-7CE8-E248-9803-BBD68BF4A3E6}" type="presParOf" srcId="{4D8DF7D6-387D-4C42-AF31-320316990404}" destId="{E52D5922-3B1D-0C47-BF99-C203576A9C01}" srcOrd="2" destOrd="0" presId="urn:microsoft.com/office/officeart/2005/8/layout/hierarchy2"/>
    <dgm:cxn modelId="{99DF2C9D-9F0E-1446-819A-49EB81CB9A85}" type="presParOf" srcId="{E52D5922-3B1D-0C47-BF99-C203576A9C01}" destId="{D6053525-6171-284D-8F03-A01EFE9A0E36}" srcOrd="0" destOrd="0" presId="urn:microsoft.com/office/officeart/2005/8/layout/hierarchy2"/>
    <dgm:cxn modelId="{885734C7-71BA-AE4B-A467-833F39B0593F}" type="presParOf" srcId="{4D8DF7D6-387D-4C42-AF31-320316990404}" destId="{1EF52DAE-964D-1A43-8BA7-0F5B5A2A6BFE}" srcOrd="3" destOrd="0" presId="urn:microsoft.com/office/officeart/2005/8/layout/hierarchy2"/>
    <dgm:cxn modelId="{0F98921B-0FC3-B74E-B02F-32185EF0EBDC}" type="presParOf" srcId="{1EF52DAE-964D-1A43-8BA7-0F5B5A2A6BFE}" destId="{4D9896C7-FA5B-694E-AD01-1E1FEF6B9E2C}" srcOrd="0" destOrd="0" presId="urn:microsoft.com/office/officeart/2005/8/layout/hierarchy2"/>
    <dgm:cxn modelId="{98FB9197-15C9-7446-A8B0-EAA1CC1DE510}" type="presParOf" srcId="{1EF52DAE-964D-1A43-8BA7-0F5B5A2A6BFE}" destId="{6A66AAD2-DB24-4545-8824-309DB61AA1DA}" srcOrd="1" destOrd="0" presId="urn:microsoft.com/office/officeart/2005/8/layout/hierarchy2"/>
    <dgm:cxn modelId="{413E9093-FEAE-3F43-9489-F93F97E2CACC}" type="presParOf" srcId="{4D8DF7D6-387D-4C42-AF31-320316990404}" destId="{C5345078-0FBD-6047-B838-EDA2D7B5DA95}" srcOrd="4" destOrd="0" presId="urn:microsoft.com/office/officeart/2005/8/layout/hierarchy2"/>
    <dgm:cxn modelId="{D6B63431-5FBE-574E-81A5-E54F475300F0}" type="presParOf" srcId="{C5345078-0FBD-6047-B838-EDA2D7B5DA95}" destId="{A455E251-0EBA-DC4E-B350-0C6D69629919}" srcOrd="0" destOrd="0" presId="urn:microsoft.com/office/officeart/2005/8/layout/hierarchy2"/>
    <dgm:cxn modelId="{D8C23780-F7F1-7949-9534-15301DBC3D25}" type="presParOf" srcId="{4D8DF7D6-387D-4C42-AF31-320316990404}" destId="{9ABC8636-974F-4A48-B068-7041445874DF}" srcOrd="5" destOrd="0" presId="urn:microsoft.com/office/officeart/2005/8/layout/hierarchy2"/>
    <dgm:cxn modelId="{E150DE2A-13EC-A945-BC43-D1DF6E7E4366}" type="presParOf" srcId="{9ABC8636-974F-4A48-B068-7041445874DF}" destId="{11ED1FAA-30D0-9A4D-AAB6-0DEE8B4F79F0}" srcOrd="0" destOrd="0" presId="urn:microsoft.com/office/officeart/2005/8/layout/hierarchy2"/>
    <dgm:cxn modelId="{77A70745-6C7A-CE45-85A6-7F188E69E933}" type="presParOf" srcId="{9ABC8636-974F-4A48-B068-7041445874DF}" destId="{82ECEBC2-EC6B-5648-A037-AC026E9733E1}" srcOrd="1" destOrd="0" presId="urn:microsoft.com/office/officeart/2005/8/layout/hierarchy2"/>
    <dgm:cxn modelId="{96B0DEB7-C5D4-DA48-A373-83555695CD8A}" type="presParOf" srcId="{942DCAD7-14A3-4B4F-A91B-80BA292E6137}" destId="{D3A4DB33-E298-8246-A900-82A0D92FD098}" srcOrd="2" destOrd="0" presId="urn:microsoft.com/office/officeart/2005/8/layout/hierarchy2"/>
    <dgm:cxn modelId="{6CDDB8A3-5980-564B-86FD-90899F1519CC}" type="presParOf" srcId="{D3A4DB33-E298-8246-A900-82A0D92FD098}" destId="{DF7901B8-E6DA-3143-98BA-88C84D8EE009}" srcOrd="0" destOrd="0" presId="urn:microsoft.com/office/officeart/2005/8/layout/hierarchy2"/>
    <dgm:cxn modelId="{DA1DAD42-BB30-9448-B282-F7129E11FE3C}" type="presParOf" srcId="{942DCAD7-14A3-4B4F-A91B-80BA292E6137}" destId="{6CBBD4D0-2F15-2F43-8829-85A5C1313137}" srcOrd="3" destOrd="0" presId="urn:microsoft.com/office/officeart/2005/8/layout/hierarchy2"/>
    <dgm:cxn modelId="{C267C4B3-CD88-464D-A703-B68E11583097}" type="presParOf" srcId="{6CBBD4D0-2F15-2F43-8829-85A5C1313137}" destId="{4D80DB40-C521-064E-83A7-9A35990DD4CC}" srcOrd="0" destOrd="0" presId="urn:microsoft.com/office/officeart/2005/8/layout/hierarchy2"/>
    <dgm:cxn modelId="{779DFDBC-7711-134E-8613-8B8AD3ED6BF6}" type="presParOf" srcId="{6CBBD4D0-2F15-2F43-8829-85A5C1313137}" destId="{D60528D1-95A8-AD45-BB2D-1A68E6C811AA}" srcOrd="1" destOrd="0" presId="urn:microsoft.com/office/officeart/2005/8/layout/hierarchy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9649A5-C646-B74F-BF3B-4D0D524D04E0}" type="doc">
      <dgm:prSet loTypeId="urn:microsoft.com/office/officeart/2005/8/layout/chevron1" loCatId="" qsTypeId="urn:microsoft.com/office/officeart/2005/8/quickstyle/simple1" qsCatId="simple" csTypeId="urn:microsoft.com/office/officeart/2005/8/colors/accent5_2" csCatId="accent5" phldr="1"/>
      <dgm:spPr/>
    </dgm:pt>
    <dgm:pt modelId="{4FCC7E81-4CB6-0F47-B039-A58F5F7E78F4}">
      <dgm:prSet phldrT="[文本]" custT="1"/>
      <dgm:spPr>
        <a:solidFill>
          <a:srgbClr val="7E3094"/>
        </a:solidFill>
      </dgm:spPr>
      <dgm:t>
        <a:bodyPr/>
        <a:lstStyle/>
        <a:p>
          <a:r>
            <a:rPr lang="zh-CN" altLang="en-US" sz="2400" b="1" dirty="0">
              <a:latin typeface="Microsoft YaHei" panose="020B0503020204020204" pitchFamily="34" charset="-122"/>
              <a:ea typeface="Microsoft YaHei" panose="020B0503020204020204" pitchFamily="34" charset="-122"/>
            </a:rPr>
            <a:t>概念设计阶段</a:t>
          </a:r>
        </a:p>
      </dgm:t>
    </dgm:pt>
    <dgm:pt modelId="{11C42607-0203-0545-8AE9-71D2812358BD}" type="parTrans" cxnId="{6A25FB9C-8553-304A-AFED-B11F989F1738}">
      <dgm:prSet/>
      <dgm:spPr/>
      <dgm:t>
        <a:bodyPr/>
        <a:lstStyle/>
        <a:p>
          <a:endParaRPr lang="zh-CN" altLang="en-US" sz="3200" b="1">
            <a:latin typeface="Microsoft YaHei" panose="020B0503020204020204" pitchFamily="34" charset="-122"/>
            <a:ea typeface="Microsoft YaHei" panose="020B0503020204020204" pitchFamily="34" charset="-122"/>
          </a:endParaRPr>
        </a:p>
      </dgm:t>
    </dgm:pt>
    <dgm:pt modelId="{4ECE365B-F3C1-2243-9DCA-1D170BE8908B}" type="sibTrans" cxnId="{6A25FB9C-8553-304A-AFED-B11F989F1738}">
      <dgm:prSet/>
      <dgm:spPr/>
      <dgm:t>
        <a:bodyPr/>
        <a:lstStyle/>
        <a:p>
          <a:endParaRPr lang="zh-CN" altLang="en-US" sz="3200" b="1">
            <a:latin typeface="Microsoft YaHei" panose="020B0503020204020204" pitchFamily="34" charset="-122"/>
            <a:ea typeface="Microsoft YaHei" panose="020B0503020204020204" pitchFamily="34" charset="-122"/>
          </a:endParaRPr>
        </a:p>
      </dgm:t>
    </dgm:pt>
    <dgm:pt modelId="{F3745A82-4D42-444D-939B-FDB5D6A25F60}">
      <dgm:prSet phldrT="[文本]" custT="1"/>
      <dgm:spPr>
        <a:solidFill>
          <a:srgbClr val="7E3094"/>
        </a:solidFill>
      </dgm:spPr>
      <dgm:t>
        <a:bodyPr/>
        <a:lstStyle/>
        <a:p>
          <a:r>
            <a:rPr lang="zh-CN" altLang="en-US" sz="2400" b="1" dirty="0">
              <a:latin typeface="Microsoft YaHei" panose="020B0503020204020204" pitchFamily="34" charset="-122"/>
              <a:ea typeface="Microsoft YaHei" panose="020B0503020204020204" pitchFamily="34" charset="-122"/>
            </a:rPr>
            <a:t>逻辑设计阶段</a:t>
          </a:r>
        </a:p>
      </dgm:t>
    </dgm:pt>
    <dgm:pt modelId="{A88E2082-1D3C-5E42-A0D6-8578BB738509}" type="parTrans" cxnId="{8E4D4973-FE26-6841-837A-B9EC485A0BA9}">
      <dgm:prSet/>
      <dgm:spPr/>
      <dgm:t>
        <a:bodyPr/>
        <a:lstStyle/>
        <a:p>
          <a:endParaRPr lang="zh-CN" altLang="en-US" sz="3200" b="1">
            <a:latin typeface="Microsoft YaHei" panose="020B0503020204020204" pitchFamily="34" charset="-122"/>
            <a:ea typeface="Microsoft YaHei" panose="020B0503020204020204" pitchFamily="34" charset="-122"/>
          </a:endParaRPr>
        </a:p>
      </dgm:t>
    </dgm:pt>
    <dgm:pt modelId="{5C2FB528-52FE-0A43-9D21-10E20F7CA7F1}" type="sibTrans" cxnId="{8E4D4973-FE26-6841-837A-B9EC485A0BA9}">
      <dgm:prSet/>
      <dgm:spPr/>
      <dgm:t>
        <a:bodyPr/>
        <a:lstStyle/>
        <a:p>
          <a:endParaRPr lang="zh-CN" altLang="en-US" sz="3200" b="1">
            <a:latin typeface="Microsoft YaHei" panose="020B0503020204020204" pitchFamily="34" charset="-122"/>
            <a:ea typeface="Microsoft YaHei" panose="020B0503020204020204" pitchFamily="34" charset="-122"/>
          </a:endParaRPr>
        </a:p>
      </dgm:t>
    </dgm:pt>
    <dgm:pt modelId="{565AD17A-A991-3E44-85AB-04784BB76C5C}">
      <dgm:prSet phldrT="[文本]" custT="1"/>
      <dgm:spPr>
        <a:solidFill>
          <a:srgbClr val="7E3094"/>
        </a:solidFill>
      </dgm:spPr>
      <dgm:t>
        <a:bodyPr/>
        <a:lstStyle/>
        <a:p>
          <a:r>
            <a:rPr lang="zh-CN" altLang="en-US" sz="2400" b="1" dirty="0">
              <a:latin typeface="Microsoft YaHei" panose="020B0503020204020204" pitchFamily="34" charset="-122"/>
              <a:ea typeface="Microsoft YaHei" panose="020B0503020204020204" pitchFamily="34" charset="-122"/>
            </a:rPr>
            <a:t>物理设计阶段</a:t>
          </a:r>
        </a:p>
      </dgm:t>
    </dgm:pt>
    <dgm:pt modelId="{E2E900D5-754F-D943-9135-7E4AED5384E1}" type="parTrans" cxnId="{8841AF45-0FCE-3049-8246-E6DAD90CD6AA}">
      <dgm:prSet/>
      <dgm:spPr/>
      <dgm:t>
        <a:bodyPr/>
        <a:lstStyle/>
        <a:p>
          <a:endParaRPr lang="zh-CN" altLang="en-US" sz="3200" b="1">
            <a:latin typeface="Microsoft YaHei" panose="020B0503020204020204" pitchFamily="34" charset="-122"/>
            <a:ea typeface="Microsoft YaHei" panose="020B0503020204020204" pitchFamily="34" charset="-122"/>
          </a:endParaRPr>
        </a:p>
      </dgm:t>
    </dgm:pt>
    <dgm:pt modelId="{C1A230A6-28FE-814A-BCEF-81B3AACECD24}" type="sibTrans" cxnId="{8841AF45-0FCE-3049-8246-E6DAD90CD6AA}">
      <dgm:prSet/>
      <dgm:spPr/>
      <dgm:t>
        <a:bodyPr/>
        <a:lstStyle/>
        <a:p>
          <a:endParaRPr lang="zh-CN" altLang="en-US" sz="3200" b="1">
            <a:latin typeface="Microsoft YaHei" panose="020B0503020204020204" pitchFamily="34" charset="-122"/>
            <a:ea typeface="Microsoft YaHei" panose="020B0503020204020204" pitchFamily="34" charset="-122"/>
          </a:endParaRPr>
        </a:p>
      </dgm:t>
    </dgm:pt>
    <dgm:pt modelId="{62FD3055-CD17-324E-BDED-3AE7D730D9AA}" type="pres">
      <dgm:prSet presAssocID="{999649A5-C646-B74F-BF3B-4D0D524D04E0}" presName="Name0" presStyleCnt="0">
        <dgm:presLayoutVars>
          <dgm:dir/>
          <dgm:animLvl val="lvl"/>
          <dgm:resizeHandles val="exact"/>
        </dgm:presLayoutVars>
      </dgm:prSet>
      <dgm:spPr/>
    </dgm:pt>
    <dgm:pt modelId="{C285469C-28F8-4243-92EB-37948C95562E}" type="pres">
      <dgm:prSet presAssocID="{4FCC7E81-4CB6-0F47-B039-A58F5F7E78F4}" presName="parTxOnly" presStyleLbl="node1" presStyleIdx="0" presStyleCnt="3">
        <dgm:presLayoutVars>
          <dgm:chMax val="0"/>
          <dgm:chPref val="0"/>
          <dgm:bulletEnabled val="1"/>
        </dgm:presLayoutVars>
      </dgm:prSet>
      <dgm:spPr/>
    </dgm:pt>
    <dgm:pt modelId="{CCAB7A1F-E585-DC48-9E67-0C65CC715DE9}" type="pres">
      <dgm:prSet presAssocID="{4ECE365B-F3C1-2243-9DCA-1D170BE8908B}" presName="parTxOnlySpace" presStyleCnt="0"/>
      <dgm:spPr/>
    </dgm:pt>
    <dgm:pt modelId="{B6AA4060-87E9-5F4D-BC40-DE052D78AFA1}" type="pres">
      <dgm:prSet presAssocID="{F3745A82-4D42-444D-939B-FDB5D6A25F60}" presName="parTxOnly" presStyleLbl="node1" presStyleIdx="1" presStyleCnt="3" custScaleX="112332">
        <dgm:presLayoutVars>
          <dgm:chMax val="0"/>
          <dgm:chPref val="0"/>
          <dgm:bulletEnabled val="1"/>
        </dgm:presLayoutVars>
      </dgm:prSet>
      <dgm:spPr/>
    </dgm:pt>
    <dgm:pt modelId="{6D8BC36F-C882-1A48-80B9-5E60694F25DA}" type="pres">
      <dgm:prSet presAssocID="{5C2FB528-52FE-0A43-9D21-10E20F7CA7F1}" presName="parTxOnlySpace" presStyleCnt="0"/>
      <dgm:spPr/>
    </dgm:pt>
    <dgm:pt modelId="{D228FBC0-6C0F-D246-BF84-04997F690EA0}" type="pres">
      <dgm:prSet presAssocID="{565AD17A-A991-3E44-85AB-04784BB76C5C}" presName="parTxOnly" presStyleLbl="node1" presStyleIdx="2" presStyleCnt="3">
        <dgm:presLayoutVars>
          <dgm:chMax val="0"/>
          <dgm:chPref val="0"/>
          <dgm:bulletEnabled val="1"/>
        </dgm:presLayoutVars>
      </dgm:prSet>
      <dgm:spPr/>
    </dgm:pt>
  </dgm:ptLst>
  <dgm:cxnLst>
    <dgm:cxn modelId="{E4F8EE01-00D5-DA4F-8415-3AB261C5262A}" type="presOf" srcId="{F3745A82-4D42-444D-939B-FDB5D6A25F60}" destId="{B6AA4060-87E9-5F4D-BC40-DE052D78AFA1}" srcOrd="0" destOrd="0" presId="urn:microsoft.com/office/officeart/2005/8/layout/chevron1"/>
    <dgm:cxn modelId="{5EFFB95F-5F42-4846-BED8-810EDB8ACA17}" type="presOf" srcId="{4FCC7E81-4CB6-0F47-B039-A58F5F7E78F4}" destId="{C285469C-28F8-4243-92EB-37948C95562E}" srcOrd="0" destOrd="0" presId="urn:microsoft.com/office/officeart/2005/8/layout/chevron1"/>
    <dgm:cxn modelId="{8841AF45-0FCE-3049-8246-E6DAD90CD6AA}" srcId="{999649A5-C646-B74F-BF3B-4D0D524D04E0}" destId="{565AD17A-A991-3E44-85AB-04784BB76C5C}" srcOrd="2" destOrd="0" parTransId="{E2E900D5-754F-D943-9135-7E4AED5384E1}" sibTransId="{C1A230A6-28FE-814A-BCEF-81B3AACECD24}"/>
    <dgm:cxn modelId="{8E4D4973-FE26-6841-837A-B9EC485A0BA9}" srcId="{999649A5-C646-B74F-BF3B-4D0D524D04E0}" destId="{F3745A82-4D42-444D-939B-FDB5D6A25F60}" srcOrd="1" destOrd="0" parTransId="{A88E2082-1D3C-5E42-A0D6-8578BB738509}" sibTransId="{5C2FB528-52FE-0A43-9D21-10E20F7CA7F1}"/>
    <dgm:cxn modelId="{6A25FB9C-8553-304A-AFED-B11F989F1738}" srcId="{999649A5-C646-B74F-BF3B-4D0D524D04E0}" destId="{4FCC7E81-4CB6-0F47-B039-A58F5F7E78F4}" srcOrd="0" destOrd="0" parTransId="{11C42607-0203-0545-8AE9-71D2812358BD}" sibTransId="{4ECE365B-F3C1-2243-9DCA-1D170BE8908B}"/>
    <dgm:cxn modelId="{1E45A3B1-3F2E-644E-B2C1-A98BDBB31EC4}" type="presOf" srcId="{999649A5-C646-B74F-BF3B-4D0D524D04E0}" destId="{62FD3055-CD17-324E-BDED-3AE7D730D9AA}" srcOrd="0" destOrd="0" presId="urn:microsoft.com/office/officeart/2005/8/layout/chevron1"/>
    <dgm:cxn modelId="{563BF6F7-2791-BF40-A1C6-DB9D7E150A7E}" type="presOf" srcId="{565AD17A-A991-3E44-85AB-04784BB76C5C}" destId="{D228FBC0-6C0F-D246-BF84-04997F690EA0}" srcOrd="0" destOrd="0" presId="urn:microsoft.com/office/officeart/2005/8/layout/chevron1"/>
    <dgm:cxn modelId="{7196615F-8B46-8B4D-9601-D902F9406D83}" type="presParOf" srcId="{62FD3055-CD17-324E-BDED-3AE7D730D9AA}" destId="{C285469C-28F8-4243-92EB-37948C95562E}" srcOrd="0" destOrd="0" presId="urn:microsoft.com/office/officeart/2005/8/layout/chevron1"/>
    <dgm:cxn modelId="{FC205400-2527-5244-A132-378CCD91061E}" type="presParOf" srcId="{62FD3055-CD17-324E-BDED-3AE7D730D9AA}" destId="{CCAB7A1F-E585-DC48-9E67-0C65CC715DE9}" srcOrd="1" destOrd="0" presId="urn:microsoft.com/office/officeart/2005/8/layout/chevron1"/>
    <dgm:cxn modelId="{812FE842-6C30-004A-A19F-E664053F5FC7}" type="presParOf" srcId="{62FD3055-CD17-324E-BDED-3AE7D730D9AA}" destId="{B6AA4060-87E9-5F4D-BC40-DE052D78AFA1}" srcOrd="2" destOrd="0" presId="urn:microsoft.com/office/officeart/2005/8/layout/chevron1"/>
    <dgm:cxn modelId="{F85AC56C-0BA9-F849-8F68-0E34E7C214F2}" type="presParOf" srcId="{62FD3055-CD17-324E-BDED-3AE7D730D9AA}" destId="{6D8BC36F-C882-1A48-80B9-5E60694F25DA}" srcOrd="3" destOrd="0" presId="urn:microsoft.com/office/officeart/2005/8/layout/chevron1"/>
    <dgm:cxn modelId="{258D4E5A-5907-BA4E-A7F0-16E9B03D5884}" type="presParOf" srcId="{62FD3055-CD17-324E-BDED-3AE7D730D9AA}" destId="{D228FBC0-6C0F-D246-BF84-04997F690EA0}"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8DC350-8ED0-8343-91B0-8AA7B948B062}" type="doc">
      <dgm:prSet loTypeId="urn:microsoft.com/office/officeart/2005/8/layout/lProcess1" loCatId="" qsTypeId="urn:microsoft.com/office/officeart/2005/8/quickstyle/simple1" qsCatId="simple" csTypeId="urn:microsoft.com/office/officeart/2005/8/colors/accent2_2" csCatId="accent2" phldr="1"/>
      <dgm:spPr/>
      <dgm:t>
        <a:bodyPr/>
        <a:lstStyle/>
        <a:p>
          <a:endParaRPr lang="zh-CN" altLang="en-US"/>
        </a:p>
      </dgm:t>
    </dgm:pt>
    <dgm:pt modelId="{4E96DADF-BB79-7847-BA2C-2D2508C13576}">
      <dgm:prSet phldrT="[文本]" custT="1"/>
      <dgm:spPr>
        <a:solidFill>
          <a:srgbClr val="7E3094"/>
        </a:solidFill>
      </dgm:spPr>
      <dgm:t>
        <a:bodyPr/>
        <a:lstStyle/>
        <a:p>
          <a:r>
            <a:rPr lang="zh-CN" altLang="en-US" sz="2800" dirty="0">
              <a:latin typeface="微软雅黑" panose="020B0503020204020204" pitchFamily="34" charset="-122"/>
              <a:ea typeface="微软雅黑" panose="020B0503020204020204" pitchFamily="34" charset="-122"/>
            </a:rPr>
            <a:t>概念设计</a:t>
          </a:r>
        </a:p>
      </dgm:t>
    </dgm:pt>
    <dgm:pt modelId="{C383A0A1-97DC-7847-81D9-7B14DFB4D5C3}" type="parTrans" cxnId="{640199EA-2AD5-0E4F-B5EB-D04B07E34775}">
      <dgm:prSet/>
      <dgm:spPr/>
      <dgm:t>
        <a:bodyPr/>
        <a:lstStyle/>
        <a:p>
          <a:endParaRPr lang="zh-CN" altLang="en-US" sz="2800">
            <a:latin typeface="Times" pitchFamily="2" charset="0"/>
            <a:ea typeface="SimHei" panose="02010609060101010101" pitchFamily="49" charset="-122"/>
          </a:endParaRPr>
        </a:p>
      </dgm:t>
    </dgm:pt>
    <dgm:pt modelId="{6E630BAA-77DE-D84A-8CB3-FE0ED3B8B417}" type="sibTrans" cxnId="{640199EA-2AD5-0E4F-B5EB-D04B07E34775}">
      <dgm:prSet/>
      <dgm:spPr/>
      <dgm:t>
        <a:bodyPr/>
        <a:lstStyle/>
        <a:p>
          <a:endParaRPr lang="zh-CN" altLang="en-US" sz="2800">
            <a:latin typeface="Times" pitchFamily="2" charset="0"/>
            <a:ea typeface="SimHei" panose="02010609060101010101" pitchFamily="49" charset="-122"/>
          </a:endParaRPr>
        </a:p>
      </dgm:t>
    </dgm:pt>
    <dgm:pt modelId="{FF3DB20F-6DEB-FD42-8BF8-B622883841B7}">
      <dgm:prSet phldrT="[文本]" custT="1"/>
      <dgm:spPr/>
      <dgm:t>
        <a:bodyPr/>
        <a:lstStyle/>
        <a:p>
          <a:r>
            <a:rPr lang="en-US" altLang="zh-CN" sz="2800" dirty="0">
              <a:latin typeface="微软雅黑" panose="020B0503020204020204" pitchFamily="34" charset="-122"/>
              <a:ea typeface="微软雅黑" panose="020B0503020204020204" pitchFamily="34" charset="-122"/>
            </a:rPr>
            <a:t>E-R</a:t>
          </a:r>
          <a:r>
            <a:rPr lang="zh-CN" altLang="en-US" sz="2800" dirty="0">
              <a:latin typeface="微软雅黑" panose="020B0503020204020204" pitchFamily="34" charset="-122"/>
              <a:ea typeface="微软雅黑" panose="020B0503020204020204" pitchFamily="34" charset="-122"/>
            </a:rPr>
            <a:t>模型</a:t>
          </a:r>
        </a:p>
      </dgm:t>
    </dgm:pt>
    <dgm:pt modelId="{02D61039-214D-394B-ABDE-B2A30ED5C0BF}" type="parTrans" cxnId="{27C0041F-E6C5-4449-9EED-4ADD7330FF7A}">
      <dgm:prSet/>
      <dgm:spPr/>
      <dgm:t>
        <a:bodyPr/>
        <a:lstStyle/>
        <a:p>
          <a:endParaRPr lang="zh-CN" altLang="en-US" sz="2800">
            <a:latin typeface="Times" pitchFamily="2" charset="0"/>
            <a:ea typeface="SimHei" panose="02010609060101010101" pitchFamily="49" charset="-122"/>
          </a:endParaRPr>
        </a:p>
      </dgm:t>
    </dgm:pt>
    <dgm:pt modelId="{DEC5D478-0646-AB45-A517-706D261CEB10}" type="sibTrans" cxnId="{27C0041F-E6C5-4449-9EED-4ADD7330FF7A}">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4E7FB7E-697D-304A-9014-336ACCF6075E}">
      <dgm:prSet phldrT="[文本]" custT="1"/>
      <dgm:spPr/>
      <dgm:t>
        <a:bodyPr/>
        <a:lstStyle/>
        <a:p>
          <a:r>
            <a:rPr lang="en-US" altLang="zh-CN" sz="2800" dirty="0">
              <a:latin typeface="微软雅黑" panose="020B0503020204020204" pitchFamily="34" charset="-122"/>
              <a:ea typeface="微软雅黑" panose="020B0503020204020204" pitchFamily="34" charset="-122"/>
            </a:rPr>
            <a:t>E-R</a:t>
          </a:r>
          <a:r>
            <a:rPr lang="zh-CN" altLang="en-US" sz="2800" dirty="0">
              <a:latin typeface="微软雅黑" panose="020B0503020204020204" pitchFamily="34" charset="-122"/>
              <a:ea typeface="微软雅黑" panose="020B0503020204020204" pitchFamily="34" charset="-122"/>
            </a:rPr>
            <a:t>模式</a:t>
          </a:r>
        </a:p>
      </dgm:t>
    </dgm:pt>
    <dgm:pt modelId="{6A1AB49D-E541-004E-8507-48B438CF7BF8}" type="parTrans" cxnId="{D53C727A-A410-024A-9AB0-CBB81E16FF0A}">
      <dgm:prSet/>
      <dgm:spPr/>
      <dgm:t>
        <a:bodyPr/>
        <a:lstStyle/>
        <a:p>
          <a:endParaRPr lang="zh-CN" altLang="en-US" sz="2800">
            <a:latin typeface="Times" pitchFamily="2" charset="0"/>
            <a:ea typeface="SimHei" panose="02010609060101010101" pitchFamily="49" charset="-122"/>
          </a:endParaRPr>
        </a:p>
      </dgm:t>
    </dgm:pt>
    <dgm:pt modelId="{9FB158AC-A775-AA40-9151-D29057B6EBFF}" type="sibTrans" cxnId="{D53C727A-A410-024A-9AB0-CBB81E16FF0A}">
      <dgm:prSet/>
      <dgm:spPr/>
      <dgm:t>
        <a:bodyPr/>
        <a:lstStyle/>
        <a:p>
          <a:endParaRPr lang="zh-CN" altLang="en-US" sz="2800">
            <a:latin typeface="Times" pitchFamily="2" charset="0"/>
            <a:ea typeface="SimHei" panose="02010609060101010101" pitchFamily="49" charset="-122"/>
          </a:endParaRPr>
        </a:p>
      </dgm:t>
    </dgm:pt>
    <dgm:pt modelId="{1E9FFF1B-03DF-2F4D-B6E5-1F1E49511F82}">
      <dgm:prSet phldrT="[文本]" custT="1"/>
      <dgm:spPr>
        <a:solidFill>
          <a:srgbClr val="7E3094"/>
        </a:solidFill>
      </dgm:spPr>
      <dgm:t>
        <a:bodyPr/>
        <a:lstStyle/>
        <a:p>
          <a:r>
            <a:rPr lang="zh-CN" altLang="en-US" sz="2800" dirty="0">
              <a:latin typeface="微软雅黑" panose="020B0503020204020204" pitchFamily="34" charset="-122"/>
              <a:ea typeface="微软雅黑" panose="020B0503020204020204" pitchFamily="34" charset="-122"/>
            </a:rPr>
            <a:t>逻辑设计</a:t>
          </a:r>
        </a:p>
      </dgm:t>
    </dgm:pt>
    <dgm:pt modelId="{CCA37988-7AE1-3C42-912A-38112E0AA6D2}" type="parTrans" cxnId="{07AC981D-1288-2F48-B13A-24ACC82708DD}">
      <dgm:prSet/>
      <dgm:spPr/>
      <dgm:t>
        <a:bodyPr/>
        <a:lstStyle/>
        <a:p>
          <a:endParaRPr lang="zh-CN" altLang="en-US" sz="2800">
            <a:latin typeface="Times" pitchFamily="2" charset="0"/>
            <a:ea typeface="SimHei" panose="02010609060101010101" pitchFamily="49" charset="-122"/>
          </a:endParaRPr>
        </a:p>
      </dgm:t>
    </dgm:pt>
    <dgm:pt modelId="{F732D5D6-4DBA-F74D-94FF-0E82B4677D64}" type="sibTrans" cxnId="{07AC981D-1288-2F48-B13A-24ACC82708DD}">
      <dgm:prSet/>
      <dgm:spPr/>
      <dgm:t>
        <a:bodyPr/>
        <a:lstStyle/>
        <a:p>
          <a:endParaRPr lang="zh-CN" altLang="en-US" sz="2800">
            <a:latin typeface="Times" pitchFamily="2" charset="0"/>
            <a:ea typeface="SimHei" panose="02010609060101010101" pitchFamily="49" charset="-122"/>
          </a:endParaRPr>
        </a:p>
      </dgm:t>
    </dgm:pt>
    <dgm:pt modelId="{9AF114AC-2C5A-224F-996E-2F585644007D}">
      <dgm:prSet phldrT="[文本]" custT="1"/>
      <dgm:spPr/>
      <dgm:t>
        <a:bodyPr/>
        <a:lstStyle/>
        <a:p>
          <a:r>
            <a:rPr lang="zh-CN" altLang="en-US" sz="2800" dirty="0">
              <a:latin typeface="微软雅黑" panose="020B0503020204020204" pitchFamily="34" charset="-122"/>
              <a:ea typeface="微软雅黑" panose="020B0503020204020204" pitchFamily="34" charset="-122"/>
            </a:rPr>
            <a:t>关系模型</a:t>
          </a:r>
        </a:p>
      </dgm:t>
    </dgm:pt>
    <dgm:pt modelId="{66E0C7C5-B4CB-2541-A1F4-96963C635962}" type="parTrans" cxnId="{55F0D95E-F62A-9C4A-99C2-0C3AD1C3C5CD}">
      <dgm:prSet/>
      <dgm:spPr/>
      <dgm:t>
        <a:bodyPr/>
        <a:lstStyle/>
        <a:p>
          <a:endParaRPr lang="zh-CN" altLang="en-US" sz="2800">
            <a:latin typeface="Times" pitchFamily="2" charset="0"/>
            <a:ea typeface="SimHei" panose="02010609060101010101" pitchFamily="49" charset="-122"/>
          </a:endParaRPr>
        </a:p>
      </dgm:t>
    </dgm:pt>
    <dgm:pt modelId="{5557FB9E-909D-A746-88F7-A724E733C3EA}" type="sibTrans" cxnId="{55F0D95E-F62A-9C4A-99C2-0C3AD1C3C5CD}">
      <dgm:prSet/>
      <dgm:spPr/>
      <dgm:t>
        <a:bodyPr/>
        <a:lstStyle/>
        <a:p>
          <a:endParaRPr lang="zh-CN" altLang="en-US" sz="2800">
            <a:latin typeface="Times" pitchFamily="2" charset="0"/>
            <a:ea typeface="SimHei" panose="02010609060101010101" pitchFamily="49" charset="-122"/>
          </a:endParaRPr>
        </a:p>
      </dgm:t>
    </dgm:pt>
    <dgm:pt modelId="{71DD91AE-CC3C-5346-9F9B-C7C6FB536982}">
      <dgm:prSet phldrT="[文本]" custT="1"/>
      <dgm:spPr/>
      <dgm:t>
        <a:bodyPr/>
        <a:lstStyle/>
        <a:p>
          <a:r>
            <a:rPr lang="en-US" altLang="zh-CN" sz="2800" dirty="0">
              <a:latin typeface="Times" pitchFamily="2" charset="0"/>
              <a:ea typeface="SimHei" panose="02010609060101010101" pitchFamily="49" charset="-122"/>
            </a:rPr>
            <a:t>E-R</a:t>
          </a:r>
          <a:r>
            <a:rPr lang="zh-CN" altLang="en-US" sz="2800" dirty="0">
              <a:latin typeface="Times" pitchFamily="2" charset="0"/>
              <a:ea typeface="SimHei" panose="02010609060101010101" pitchFamily="49" charset="-122"/>
            </a:rPr>
            <a:t>图</a:t>
          </a:r>
        </a:p>
      </dgm:t>
    </dgm:pt>
    <dgm:pt modelId="{F15B9C74-04AF-D14D-B107-4AA46B3640A4}" type="parTrans" cxnId="{438EC388-DF83-8A43-BEAF-3F9CC4286E9C}">
      <dgm:prSet/>
      <dgm:spPr/>
      <dgm:t>
        <a:bodyPr/>
        <a:lstStyle/>
        <a:p>
          <a:endParaRPr lang="zh-CN" altLang="en-US" sz="2800">
            <a:latin typeface="Times" pitchFamily="2" charset="0"/>
            <a:ea typeface="SimHei" panose="02010609060101010101" pitchFamily="49" charset="-122"/>
          </a:endParaRPr>
        </a:p>
      </dgm:t>
    </dgm:pt>
    <dgm:pt modelId="{A0C29AA3-8895-5449-B99D-73B01A2B3D46}" type="sibTrans" cxnId="{438EC388-DF83-8A43-BEAF-3F9CC4286E9C}">
      <dgm:prSet/>
      <dgm:spPr/>
      <dgm:t>
        <a:bodyPr/>
        <a:lstStyle/>
        <a:p>
          <a:endParaRPr lang="zh-CN" altLang="en-US" sz="2800">
            <a:latin typeface="Times" pitchFamily="2" charset="0"/>
            <a:ea typeface="SimHei" panose="02010609060101010101" pitchFamily="49" charset="-122"/>
          </a:endParaRPr>
        </a:p>
      </dgm:t>
    </dgm:pt>
    <dgm:pt modelId="{771A311C-0900-404F-980C-177112B13553}">
      <dgm:prSet phldrT="[文本]" custT="1"/>
      <dgm:spPr/>
      <dgm:t>
        <a:bodyPr/>
        <a:lstStyle/>
        <a:p>
          <a:r>
            <a:rPr lang="zh-CN" altLang="en-US" sz="2800" dirty="0">
              <a:latin typeface="微软雅黑" panose="020B0503020204020204" pitchFamily="34" charset="-122"/>
              <a:ea typeface="微软雅黑" panose="020B0503020204020204" pitchFamily="34" charset="-122"/>
            </a:rPr>
            <a:t>关系模式</a:t>
          </a:r>
        </a:p>
      </dgm:t>
    </dgm:pt>
    <dgm:pt modelId="{0B76B2CA-0E54-BC47-B113-FE6071B38035}" type="parTrans" cxnId="{180F11B6-F314-6F4F-A648-658C373E792D}">
      <dgm:prSet/>
      <dgm:spPr/>
      <dgm:t>
        <a:bodyPr/>
        <a:lstStyle/>
        <a:p>
          <a:endParaRPr lang="zh-CN" altLang="en-US" sz="2800">
            <a:latin typeface="Times" pitchFamily="2" charset="0"/>
            <a:ea typeface="SimHei" panose="02010609060101010101" pitchFamily="49" charset="-122"/>
          </a:endParaRPr>
        </a:p>
      </dgm:t>
    </dgm:pt>
    <dgm:pt modelId="{B5D85942-CFB3-494D-AFF5-0FF74AD82E51}" type="sibTrans" cxnId="{180F11B6-F314-6F4F-A648-658C373E792D}">
      <dgm:prSet/>
      <dgm:spPr/>
      <dgm:t>
        <a:bodyPr/>
        <a:lstStyle/>
        <a:p>
          <a:endParaRPr lang="zh-CN" altLang="en-US" sz="2800">
            <a:latin typeface="Times" pitchFamily="2" charset="0"/>
            <a:ea typeface="SimHei" panose="02010609060101010101" pitchFamily="49" charset="-122"/>
          </a:endParaRPr>
        </a:p>
      </dgm:t>
    </dgm:pt>
    <dgm:pt modelId="{53787FAC-495E-E140-AF11-957E5C983DBA}">
      <dgm:prSet phldrT="[文本]" custT="1"/>
      <dgm:spPr/>
      <dgm:t>
        <a:bodyPr/>
        <a:lstStyle/>
        <a:p>
          <a:r>
            <a:rPr lang="zh-CN" altLang="en-US" sz="2800" dirty="0">
              <a:latin typeface="微软雅黑" panose="020B0503020204020204" pitchFamily="34" charset="-122"/>
              <a:ea typeface="微软雅黑" panose="020B0503020204020204" pitchFamily="34" charset="-122"/>
            </a:rPr>
            <a:t>关系（表）</a:t>
          </a:r>
        </a:p>
      </dgm:t>
    </dgm:pt>
    <dgm:pt modelId="{B928179A-9BA4-994C-9FDF-315997E53C44}" type="parTrans" cxnId="{58CC7E64-A816-984D-8A4A-00463791771D}">
      <dgm:prSet/>
      <dgm:spPr/>
      <dgm:t>
        <a:bodyPr/>
        <a:lstStyle/>
        <a:p>
          <a:endParaRPr lang="zh-CN" altLang="en-US" sz="2800">
            <a:latin typeface="Times" pitchFamily="2" charset="0"/>
            <a:ea typeface="SimHei" panose="02010609060101010101" pitchFamily="49" charset="-122"/>
          </a:endParaRPr>
        </a:p>
      </dgm:t>
    </dgm:pt>
    <dgm:pt modelId="{B5548516-46E9-D34C-BF8B-0BC12604ACC0}" type="sibTrans" cxnId="{58CC7E64-A816-984D-8A4A-00463791771D}">
      <dgm:prSet/>
      <dgm:spPr/>
      <dgm:t>
        <a:bodyPr/>
        <a:lstStyle/>
        <a:p>
          <a:endParaRPr lang="zh-CN" altLang="en-US" sz="2800">
            <a:latin typeface="Times" pitchFamily="2" charset="0"/>
            <a:ea typeface="SimHei" panose="02010609060101010101" pitchFamily="49" charset="-122"/>
          </a:endParaRPr>
        </a:p>
      </dgm:t>
    </dgm:pt>
    <dgm:pt modelId="{692EBAEE-39C2-254E-9097-96B4C5D6D57F}" type="pres">
      <dgm:prSet presAssocID="{9E8DC350-8ED0-8343-91B0-8AA7B948B062}" presName="Name0" presStyleCnt="0">
        <dgm:presLayoutVars>
          <dgm:dir/>
          <dgm:animLvl val="lvl"/>
          <dgm:resizeHandles val="exact"/>
        </dgm:presLayoutVars>
      </dgm:prSet>
      <dgm:spPr/>
    </dgm:pt>
    <dgm:pt modelId="{A92F752C-8090-E041-963E-007520A856BF}" type="pres">
      <dgm:prSet presAssocID="{4E96DADF-BB79-7847-BA2C-2D2508C13576}" presName="vertFlow" presStyleCnt="0"/>
      <dgm:spPr/>
    </dgm:pt>
    <dgm:pt modelId="{4F6B52D0-7969-9445-B980-2623987EEF2D}" type="pres">
      <dgm:prSet presAssocID="{4E96DADF-BB79-7847-BA2C-2D2508C13576}" presName="header" presStyleLbl="node1" presStyleIdx="0" presStyleCnt="2" custLinFactNeighborX="-38151" custLinFactNeighborY="-79"/>
      <dgm:spPr/>
    </dgm:pt>
    <dgm:pt modelId="{1CAE78D8-D32D-C642-8076-1A0CDEC186A3}" type="pres">
      <dgm:prSet presAssocID="{02D61039-214D-394B-ABDE-B2A30ED5C0BF}" presName="parTrans" presStyleLbl="sibTrans2D1" presStyleIdx="0" presStyleCnt="6"/>
      <dgm:spPr/>
    </dgm:pt>
    <dgm:pt modelId="{96AC8204-E168-FA46-9AD4-2FFBDF044F32}" type="pres">
      <dgm:prSet presAssocID="{FF3DB20F-6DEB-FD42-8BF8-B622883841B7}" presName="child" presStyleLbl="alignAccFollowNode1" presStyleIdx="0" presStyleCnt="6" custLinFactNeighborX="-38151" custLinFactNeighborY="-79">
        <dgm:presLayoutVars>
          <dgm:chMax val="0"/>
          <dgm:bulletEnabled val="1"/>
        </dgm:presLayoutVars>
      </dgm:prSet>
      <dgm:spPr/>
    </dgm:pt>
    <dgm:pt modelId="{EC193584-7F6C-1943-ADD9-D684DD75C222}" type="pres">
      <dgm:prSet presAssocID="{DEC5D478-0646-AB45-A517-706D261CEB10}" presName="sibTrans" presStyleLbl="sibTrans2D1" presStyleIdx="1" presStyleCnt="6"/>
      <dgm:spPr/>
    </dgm:pt>
    <dgm:pt modelId="{D0FF896E-4E97-EE45-B933-D615120BDCF0}" type="pres">
      <dgm:prSet presAssocID="{54E7FB7E-697D-304A-9014-336ACCF6075E}" presName="child" presStyleLbl="alignAccFollowNode1" presStyleIdx="1" presStyleCnt="6" custLinFactNeighborX="-38151" custLinFactNeighborY="-79">
        <dgm:presLayoutVars>
          <dgm:chMax val="0"/>
          <dgm:bulletEnabled val="1"/>
        </dgm:presLayoutVars>
      </dgm:prSet>
      <dgm:spPr/>
    </dgm:pt>
    <dgm:pt modelId="{4AF0F621-E2E2-AC45-84F0-E3C7688E6F75}" type="pres">
      <dgm:prSet presAssocID="{9FB158AC-A775-AA40-9151-D29057B6EBFF}" presName="sibTrans" presStyleLbl="sibTrans2D1" presStyleIdx="2" presStyleCnt="6"/>
      <dgm:spPr/>
    </dgm:pt>
    <dgm:pt modelId="{C8315D92-95E6-6542-B2F2-32C884DC3925}" type="pres">
      <dgm:prSet presAssocID="{71DD91AE-CC3C-5346-9F9B-C7C6FB536982}" presName="child" presStyleLbl="alignAccFollowNode1" presStyleIdx="2" presStyleCnt="6" custLinFactNeighborX="-38151" custLinFactNeighborY="-79">
        <dgm:presLayoutVars>
          <dgm:chMax val="0"/>
          <dgm:bulletEnabled val="1"/>
        </dgm:presLayoutVars>
      </dgm:prSet>
      <dgm:spPr/>
    </dgm:pt>
    <dgm:pt modelId="{60631397-DF2E-A045-B001-B9B2C45672D7}" type="pres">
      <dgm:prSet presAssocID="{4E96DADF-BB79-7847-BA2C-2D2508C13576}" presName="hSp" presStyleCnt="0"/>
      <dgm:spPr/>
    </dgm:pt>
    <dgm:pt modelId="{AD4B2F8C-36FD-2B45-B478-01AA93032C6B}" type="pres">
      <dgm:prSet presAssocID="{1E9FFF1B-03DF-2F4D-B6E5-1F1E49511F82}" presName="vertFlow" presStyleCnt="0"/>
      <dgm:spPr/>
    </dgm:pt>
    <dgm:pt modelId="{3B511D7F-C495-3A4E-A3DD-8625143866B7}" type="pres">
      <dgm:prSet presAssocID="{1E9FFF1B-03DF-2F4D-B6E5-1F1E49511F82}" presName="header" presStyleLbl="node1" presStyleIdx="1" presStyleCnt="2"/>
      <dgm:spPr/>
    </dgm:pt>
    <dgm:pt modelId="{04D572B1-F190-9446-BC2F-44AFAEE9E67C}" type="pres">
      <dgm:prSet presAssocID="{66E0C7C5-B4CB-2541-A1F4-96963C635962}" presName="parTrans" presStyleLbl="sibTrans2D1" presStyleIdx="3" presStyleCnt="6"/>
      <dgm:spPr/>
    </dgm:pt>
    <dgm:pt modelId="{1E204FA9-6302-7647-9027-3AC3BCB121CD}" type="pres">
      <dgm:prSet presAssocID="{9AF114AC-2C5A-224F-996E-2F585644007D}" presName="child" presStyleLbl="alignAccFollowNode1" presStyleIdx="3" presStyleCnt="6">
        <dgm:presLayoutVars>
          <dgm:chMax val="0"/>
          <dgm:bulletEnabled val="1"/>
        </dgm:presLayoutVars>
      </dgm:prSet>
      <dgm:spPr/>
    </dgm:pt>
    <dgm:pt modelId="{594F113B-2CB4-1645-819A-4B77F44D7A3F}" type="pres">
      <dgm:prSet presAssocID="{5557FB9E-909D-A746-88F7-A724E733C3EA}" presName="sibTrans" presStyleLbl="sibTrans2D1" presStyleIdx="4" presStyleCnt="6"/>
      <dgm:spPr/>
    </dgm:pt>
    <dgm:pt modelId="{A3F74C39-CEB5-E14A-89D5-96CE01240C46}" type="pres">
      <dgm:prSet presAssocID="{771A311C-0900-404F-980C-177112B13553}" presName="child" presStyleLbl="alignAccFollowNode1" presStyleIdx="4" presStyleCnt="6">
        <dgm:presLayoutVars>
          <dgm:chMax val="0"/>
          <dgm:bulletEnabled val="1"/>
        </dgm:presLayoutVars>
      </dgm:prSet>
      <dgm:spPr/>
    </dgm:pt>
    <dgm:pt modelId="{4F75710A-B233-0A45-8A54-0499632D5836}" type="pres">
      <dgm:prSet presAssocID="{B5D85942-CFB3-494D-AFF5-0FF74AD82E51}" presName="sibTrans" presStyleLbl="sibTrans2D1" presStyleIdx="5" presStyleCnt="6"/>
      <dgm:spPr/>
    </dgm:pt>
    <dgm:pt modelId="{CAD6DCBA-8ECE-B14A-BAEF-38F651C82C52}" type="pres">
      <dgm:prSet presAssocID="{53787FAC-495E-E140-AF11-957E5C983DBA}" presName="child" presStyleLbl="alignAccFollowNode1" presStyleIdx="5" presStyleCnt="6">
        <dgm:presLayoutVars>
          <dgm:chMax val="0"/>
          <dgm:bulletEnabled val="1"/>
        </dgm:presLayoutVars>
      </dgm:prSet>
      <dgm:spPr/>
    </dgm:pt>
  </dgm:ptLst>
  <dgm:cxnLst>
    <dgm:cxn modelId="{F652BD00-6A67-2B49-BF6D-0525248529DA}" type="presOf" srcId="{1E9FFF1B-03DF-2F4D-B6E5-1F1E49511F82}" destId="{3B511D7F-C495-3A4E-A3DD-8625143866B7}" srcOrd="0" destOrd="0" presId="urn:microsoft.com/office/officeart/2005/8/layout/lProcess1"/>
    <dgm:cxn modelId="{2E453602-6EF8-9F41-8FB2-2562C7E538F6}" type="presOf" srcId="{71DD91AE-CC3C-5346-9F9B-C7C6FB536982}" destId="{C8315D92-95E6-6542-B2F2-32C884DC3925}" srcOrd="0" destOrd="0" presId="urn:microsoft.com/office/officeart/2005/8/layout/lProcess1"/>
    <dgm:cxn modelId="{572E410E-38F0-3A4F-B7EC-8A7B1D006AE5}" type="presOf" srcId="{02D61039-214D-394B-ABDE-B2A30ED5C0BF}" destId="{1CAE78D8-D32D-C642-8076-1A0CDEC186A3}" srcOrd="0" destOrd="0" presId="urn:microsoft.com/office/officeart/2005/8/layout/lProcess1"/>
    <dgm:cxn modelId="{305DBC16-1657-A94B-871C-97913D072B2B}" type="presOf" srcId="{9E8DC350-8ED0-8343-91B0-8AA7B948B062}" destId="{692EBAEE-39C2-254E-9097-96B4C5D6D57F}" srcOrd="0" destOrd="0" presId="urn:microsoft.com/office/officeart/2005/8/layout/lProcess1"/>
    <dgm:cxn modelId="{82B7431C-4847-3A4F-951C-1804DD9A534D}" type="presOf" srcId="{54E7FB7E-697D-304A-9014-336ACCF6075E}" destId="{D0FF896E-4E97-EE45-B933-D615120BDCF0}" srcOrd="0" destOrd="0" presId="urn:microsoft.com/office/officeart/2005/8/layout/lProcess1"/>
    <dgm:cxn modelId="{07AC981D-1288-2F48-B13A-24ACC82708DD}" srcId="{9E8DC350-8ED0-8343-91B0-8AA7B948B062}" destId="{1E9FFF1B-03DF-2F4D-B6E5-1F1E49511F82}" srcOrd="1" destOrd="0" parTransId="{CCA37988-7AE1-3C42-912A-38112E0AA6D2}" sibTransId="{F732D5D6-4DBA-F74D-94FF-0E82B4677D64}"/>
    <dgm:cxn modelId="{27C0041F-E6C5-4449-9EED-4ADD7330FF7A}" srcId="{4E96DADF-BB79-7847-BA2C-2D2508C13576}" destId="{FF3DB20F-6DEB-FD42-8BF8-B622883841B7}" srcOrd="0" destOrd="0" parTransId="{02D61039-214D-394B-ABDE-B2A30ED5C0BF}" sibTransId="{DEC5D478-0646-AB45-A517-706D261CEB10}"/>
    <dgm:cxn modelId="{1C9E4827-0062-8B45-8F92-4F9F84A363F5}" type="presOf" srcId="{53787FAC-495E-E140-AF11-957E5C983DBA}" destId="{CAD6DCBA-8ECE-B14A-BAEF-38F651C82C52}" srcOrd="0" destOrd="0" presId="urn:microsoft.com/office/officeart/2005/8/layout/lProcess1"/>
    <dgm:cxn modelId="{10E5EB28-0C9C-984D-8F20-A310CBBE9424}" type="presOf" srcId="{9FB158AC-A775-AA40-9151-D29057B6EBFF}" destId="{4AF0F621-E2E2-AC45-84F0-E3C7688E6F75}" srcOrd="0" destOrd="0" presId="urn:microsoft.com/office/officeart/2005/8/layout/lProcess1"/>
    <dgm:cxn modelId="{55F0D95E-F62A-9C4A-99C2-0C3AD1C3C5CD}" srcId="{1E9FFF1B-03DF-2F4D-B6E5-1F1E49511F82}" destId="{9AF114AC-2C5A-224F-996E-2F585644007D}" srcOrd="0" destOrd="0" parTransId="{66E0C7C5-B4CB-2541-A1F4-96963C635962}" sibTransId="{5557FB9E-909D-A746-88F7-A724E733C3EA}"/>
    <dgm:cxn modelId="{58CC7E64-A816-984D-8A4A-00463791771D}" srcId="{1E9FFF1B-03DF-2F4D-B6E5-1F1E49511F82}" destId="{53787FAC-495E-E140-AF11-957E5C983DBA}" srcOrd="2" destOrd="0" parTransId="{B928179A-9BA4-994C-9FDF-315997E53C44}" sibTransId="{B5548516-46E9-D34C-BF8B-0BC12604ACC0}"/>
    <dgm:cxn modelId="{DB069048-C7A5-6D49-B7D8-11BA3E6964D9}" type="presOf" srcId="{FF3DB20F-6DEB-FD42-8BF8-B622883841B7}" destId="{96AC8204-E168-FA46-9AD4-2FFBDF044F32}" srcOrd="0" destOrd="0" presId="urn:microsoft.com/office/officeart/2005/8/layout/lProcess1"/>
    <dgm:cxn modelId="{B114B56E-104D-8C4F-A167-06E64A11E656}" type="presOf" srcId="{DEC5D478-0646-AB45-A517-706D261CEB10}" destId="{EC193584-7F6C-1943-ADD9-D684DD75C222}" srcOrd="0" destOrd="0" presId="urn:microsoft.com/office/officeart/2005/8/layout/lProcess1"/>
    <dgm:cxn modelId="{5FCB5279-D870-D64A-BFE5-0A4EFCB432F1}" type="presOf" srcId="{4E96DADF-BB79-7847-BA2C-2D2508C13576}" destId="{4F6B52D0-7969-9445-B980-2623987EEF2D}" srcOrd="0" destOrd="0" presId="urn:microsoft.com/office/officeart/2005/8/layout/lProcess1"/>
    <dgm:cxn modelId="{D53C727A-A410-024A-9AB0-CBB81E16FF0A}" srcId="{4E96DADF-BB79-7847-BA2C-2D2508C13576}" destId="{54E7FB7E-697D-304A-9014-336ACCF6075E}" srcOrd="1" destOrd="0" parTransId="{6A1AB49D-E541-004E-8507-48B438CF7BF8}" sibTransId="{9FB158AC-A775-AA40-9151-D29057B6EBFF}"/>
    <dgm:cxn modelId="{438EC388-DF83-8A43-BEAF-3F9CC4286E9C}" srcId="{4E96DADF-BB79-7847-BA2C-2D2508C13576}" destId="{71DD91AE-CC3C-5346-9F9B-C7C6FB536982}" srcOrd="2" destOrd="0" parTransId="{F15B9C74-04AF-D14D-B107-4AA46B3640A4}" sibTransId="{A0C29AA3-8895-5449-B99D-73B01A2B3D46}"/>
    <dgm:cxn modelId="{1D01EC8C-6563-C84E-A4EA-DEAC21348B03}" type="presOf" srcId="{5557FB9E-909D-A746-88F7-A724E733C3EA}" destId="{594F113B-2CB4-1645-819A-4B77F44D7A3F}" srcOrd="0" destOrd="0" presId="urn:microsoft.com/office/officeart/2005/8/layout/lProcess1"/>
    <dgm:cxn modelId="{14558698-1D6C-F04B-B7EB-EC8331BD28C0}" type="presOf" srcId="{66E0C7C5-B4CB-2541-A1F4-96963C635962}" destId="{04D572B1-F190-9446-BC2F-44AFAEE9E67C}" srcOrd="0" destOrd="0" presId="urn:microsoft.com/office/officeart/2005/8/layout/lProcess1"/>
    <dgm:cxn modelId="{87368DB2-265A-5744-94AE-AC0B6114CAE8}" type="presOf" srcId="{9AF114AC-2C5A-224F-996E-2F585644007D}" destId="{1E204FA9-6302-7647-9027-3AC3BCB121CD}" srcOrd="0" destOrd="0" presId="urn:microsoft.com/office/officeart/2005/8/layout/lProcess1"/>
    <dgm:cxn modelId="{6EE311B4-21A0-A441-97DF-814F08460D4B}" type="presOf" srcId="{B5D85942-CFB3-494D-AFF5-0FF74AD82E51}" destId="{4F75710A-B233-0A45-8A54-0499632D5836}" srcOrd="0" destOrd="0" presId="urn:microsoft.com/office/officeart/2005/8/layout/lProcess1"/>
    <dgm:cxn modelId="{180F11B6-F314-6F4F-A648-658C373E792D}" srcId="{1E9FFF1B-03DF-2F4D-B6E5-1F1E49511F82}" destId="{771A311C-0900-404F-980C-177112B13553}" srcOrd="1" destOrd="0" parTransId="{0B76B2CA-0E54-BC47-B113-FE6071B38035}" sibTransId="{B5D85942-CFB3-494D-AFF5-0FF74AD82E51}"/>
    <dgm:cxn modelId="{AC3C7CD2-CF46-C34A-AD43-28BE4A50E1A0}" type="presOf" srcId="{771A311C-0900-404F-980C-177112B13553}" destId="{A3F74C39-CEB5-E14A-89D5-96CE01240C46}" srcOrd="0" destOrd="0" presId="urn:microsoft.com/office/officeart/2005/8/layout/lProcess1"/>
    <dgm:cxn modelId="{640199EA-2AD5-0E4F-B5EB-D04B07E34775}" srcId="{9E8DC350-8ED0-8343-91B0-8AA7B948B062}" destId="{4E96DADF-BB79-7847-BA2C-2D2508C13576}" srcOrd="0" destOrd="0" parTransId="{C383A0A1-97DC-7847-81D9-7B14DFB4D5C3}" sibTransId="{6E630BAA-77DE-D84A-8CB3-FE0ED3B8B417}"/>
    <dgm:cxn modelId="{715BC171-CB0D-B245-9F42-22B88465FE9A}" type="presParOf" srcId="{692EBAEE-39C2-254E-9097-96B4C5D6D57F}" destId="{A92F752C-8090-E041-963E-007520A856BF}" srcOrd="0" destOrd="0" presId="urn:microsoft.com/office/officeart/2005/8/layout/lProcess1"/>
    <dgm:cxn modelId="{30E64B42-8CED-6746-9283-2BED54EC43A0}" type="presParOf" srcId="{A92F752C-8090-E041-963E-007520A856BF}" destId="{4F6B52D0-7969-9445-B980-2623987EEF2D}" srcOrd="0" destOrd="0" presId="urn:microsoft.com/office/officeart/2005/8/layout/lProcess1"/>
    <dgm:cxn modelId="{70D260C1-275D-4447-AF8C-C62624528CF6}" type="presParOf" srcId="{A92F752C-8090-E041-963E-007520A856BF}" destId="{1CAE78D8-D32D-C642-8076-1A0CDEC186A3}" srcOrd="1" destOrd="0" presId="urn:microsoft.com/office/officeart/2005/8/layout/lProcess1"/>
    <dgm:cxn modelId="{BD89D186-577C-0841-B0EC-76091A33BE02}" type="presParOf" srcId="{A92F752C-8090-E041-963E-007520A856BF}" destId="{96AC8204-E168-FA46-9AD4-2FFBDF044F32}" srcOrd="2" destOrd="0" presId="urn:microsoft.com/office/officeart/2005/8/layout/lProcess1"/>
    <dgm:cxn modelId="{9E56069B-0CE7-DA4D-A976-E6D3FF92397D}" type="presParOf" srcId="{A92F752C-8090-E041-963E-007520A856BF}" destId="{EC193584-7F6C-1943-ADD9-D684DD75C222}" srcOrd="3" destOrd="0" presId="urn:microsoft.com/office/officeart/2005/8/layout/lProcess1"/>
    <dgm:cxn modelId="{4CE33F50-F3CD-A54A-8956-0E8D9EE0DA59}" type="presParOf" srcId="{A92F752C-8090-E041-963E-007520A856BF}" destId="{D0FF896E-4E97-EE45-B933-D615120BDCF0}" srcOrd="4" destOrd="0" presId="urn:microsoft.com/office/officeart/2005/8/layout/lProcess1"/>
    <dgm:cxn modelId="{A3A22495-0021-5A4F-BB39-A1AE615F3A5B}" type="presParOf" srcId="{A92F752C-8090-E041-963E-007520A856BF}" destId="{4AF0F621-E2E2-AC45-84F0-E3C7688E6F75}" srcOrd="5" destOrd="0" presId="urn:microsoft.com/office/officeart/2005/8/layout/lProcess1"/>
    <dgm:cxn modelId="{C562D0B6-437F-CB49-AA26-A600332E9723}" type="presParOf" srcId="{A92F752C-8090-E041-963E-007520A856BF}" destId="{C8315D92-95E6-6542-B2F2-32C884DC3925}" srcOrd="6" destOrd="0" presId="urn:microsoft.com/office/officeart/2005/8/layout/lProcess1"/>
    <dgm:cxn modelId="{04E4398F-C536-1A41-8B96-14C109C82374}" type="presParOf" srcId="{692EBAEE-39C2-254E-9097-96B4C5D6D57F}" destId="{60631397-DF2E-A045-B001-B9B2C45672D7}" srcOrd="1" destOrd="0" presId="urn:microsoft.com/office/officeart/2005/8/layout/lProcess1"/>
    <dgm:cxn modelId="{66957627-29CB-9041-8ADA-211B07B78FD2}" type="presParOf" srcId="{692EBAEE-39C2-254E-9097-96B4C5D6D57F}" destId="{AD4B2F8C-36FD-2B45-B478-01AA93032C6B}" srcOrd="2" destOrd="0" presId="urn:microsoft.com/office/officeart/2005/8/layout/lProcess1"/>
    <dgm:cxn modelId="{69BD7A31-6A64-CD47-B884-DD837FC920AE}" type="presParOf" srcId="{AD4B2F8C-36FD-2B45-B478-01AA93032C6B}" destId="{3B511D7F-C495-3A4E-A3DD-8625143866B7}" srcOrd="0" destOrd="0" presId="urn:microsoft.com/office/officeart/2005/8/layout/lProcess1"/>
    <dgm:cxn modelId="{C96C8A94-B510-6D4D-B7FF-21E0B16319A0}" type="presParOf" srcId="{AD4B2F8C-36FD-2B45-B478-01AA93032C6B}" destId="{04D572B1-F190-9446-BC2F-44AFAEE9E67C}" srcOrd="1" destOrd="0" presId="urn:microsoft.com/office/officeart/2005/8/layout/lProcess1"/>
    <dgm:cxn modelId="{AC71CCAE-01A3-2543-80CC-DA34E10AD578}" type="presParOf" srcId="{AD4B2F8C-36FD-2B45-B478-01AA93032C6B}" destId="{1E204FA9-6302-7647-9027-3AC3BCB121CD}" srcOrd="2" destOrd="0" presId="urn:microsoft.com/office/officeart/2005/8/layout/lProcess1"/>
    <dgm:cxn modelId="{4EBF918D-B5A5-8C4C-B4F1-5AFA504F8440}" type="presParOf" srcId="{AD4B2F8C-36FD-2B45-B478-01AA93032C6B}" destId="{594F113B-2CB4-1645-819A-4B77F44D7A3F}" srcOrd="3" destOrd="0" presId="urn:microsoft.com/office/officeart/2005/8/layout/lProcess1"/>
    <dgm:cxn modelId="{DE52761C-2C7A-7C47-B4CA-B8DD72198CD7}" type="presParOf" srcId="{AD4B2F8C-36FD-2B45-B478-01AA93032C6B}" destId="{A3F74C39-CEB5-E14A-89D5-96CE01240C46}" srcOrd="4" destOrd="0" presId="urn:microsoft.com/office/officeart/2005/8/layout/lProcess1"/>
    <dgm:cxn modelId="{7E663EDC-E7EB-4B42-83C8-352448915F90}" type="presParOf" srcId="{AD4B2F8C-36FD-2B45-B478-01AA93032C6B}" destId="{4F75710A-B233-0A45-8A54-0499632D5836}" srcOrd="5" destOrd="0" presId="urn:microsoft.com/office/officeart/2005/8/layout/lProcess1"/>
    <dgm:cxn modelId="{4A1332CA-A312-0F45-9248-C3C9ACD89F91}" type="presParOf" srcId="{AD4B2F8C-36FD-2B45-B478-01AA93032C6B}" destId="{CAD6DCBA-8ECE-B14A-BAEF-38F651C82C52}" srcOrd="6"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966F40-D639-DB44-8708-13C254E4DD0C}" type="doc">
      <dgm:prSet loTypeId="urn:microsoft.com/office/officeart/2005/8/layout/StepDownProcess" loCatId="" qsTypeId="urn:microsoft.com/office/officeart/2005/8/quickstyle/simple1" qsCatId="simple" csTypeId="urn:microsoft.com/office/officeart/2005/8/colors/accent2_3" csCatId="accent2" phldr="1"/>
      <dgm:spPr/>
      <dgm:t>
        <a:bodyPr/>
        <a:lstStyle/>
        <a:p>
          <a:endParaRPr lang="zh-CN" altLang="en-US"/>
        </a:p>
      </dgm:t>
    </dgm:pt>
    <dgm:pt modelId="{5BCFFBFF-5A27-AE44-8F88-A29D9F72B9D4}">
      <dgm:prSet phldrT="[文本]" custT="1"/>
      <dgm:spPr/>
      <dgm:t>
        <a:bodyPr/>
        <a:lstStyle/>
        <a:p>
          <a:r>
            <a:rPr lang="zh-CN" altLang="en-US" sz="2800" b="1" dirty="0">
              <a:latin typeface="微软雅黑" panose="020B0503020204020204" pitchFamily="34" charset="-122"/>
              <a:ea typeface="微软雅黑" panose="020B0503020204020204" pitchFamily="34" charset="-122"/>
            </a:rPr>
            <a:t>实体集的转换</a:t>
          </a:r>
        </a:p>
      </dgm:t>
    </dgm:pt>
    <dgm:pt modelId="{B3F77BD5-2352-B043-9144-77D8C3AB95FC}" type="parTrans" cxnId="{3734BBED-DDE0-9643-AD8C-BFAA5EA1E6D5}">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97415FD-67EF-564C-9910-7B831659E66C}" type="sibTrans" cxnId="{3734BBED-DDE0-9643-AD8C-BFAA5EA1E6D5}">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8F4EB896-117B-674F-B08E-1D3E69720849}">
      <dgm:prSet phldrT="[文本]" custT="1"/>
      <dgm:spPr/>
      <dgm:t>
        <a:bodyPr/>
        <a:lstStyle/>
        <a:p>
          <a:r>
            <a:rPr lang="zh-CN" sz="2000" dirty="0">
              <a:latin typeface="微软雅黑" panose="020B0503020204020204" pitchFamily="34" charset="-122"/>
              <a:ea typeface="微软雅黑" panose="020B0503020204020204" pitchFamily="34" charset="-122"/>
            </a:rPr>
            <a:t>实体集转换成一个关系模式</a:t>
          </a:r>
          <a:r>
            <a:rPr lang="zh-CN" altLang="en-US" sz="2000" dirty="0">
              <a:latin typeface="微软雅黑" panose="020B0503020204020204" pitchFamily="34" charset="-122"/>
              <a:ea typeface="微软雅黑" panose="020B0503020204020204" pitchFamily="34" charset="-122"/>
            </a:rPr>
            <a:t>（表头）</a:t>
          </a:r>
        </a:p>
      </dgm:t>
    </dgm:pt>
    <dgm:pt modelId="{58D4E2BA-B59F-184B-9154-E1CB825DDC48}" type="parTrans" cxnId="{D48DB780-6113-0949-B6BE-AA425B422F29}">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88EFA76-C1DE-9341-80D9-656D035750AE}" type="sibTrans" cxnId="{D48DB780-6113-0949-B6BE-AA425B422F29}">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9EA6C07-745F-824F-A95E-1541763B9C48}">
      <dgm:prSet phldrT="[文本]" custT="1"/>
      <dgm:spPr/>
      <dgm:t>
        <a:bodyPr/>
        <a:lstStyle/>
        <a:p>
          <a:r>
            <a:rPr lang="zh-CN" altLang="en-US" sz="2800" dirty="0">
              <a:latin typeface="微软雅黑" panose="020B0503020204020204" pitchFamily="34" charset="-122"/>
              <a:ea typeface="微软雅黑" panose="020B0503020204020204" pitchFamily="34" charset="-122"/>
            </a:rPr>
            <a:t>联系的转换</a:t>
          </a:r>
        </a:p>
      </dgm:t>
    </dgm:pt>
    <dgm:pt modelId="{40235816-867A-7741-A545-A311005AE4AA}" type="parTrans" cxnId="{0FB0E71D-CDB5-E349-AEAE-B5F3F86D90E1}">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5CA48A0-DCBB-D545-BDBA-378F9748EB69}" type="sibTrans" cxnId="{0FB0E71D-CDB5-E349-AEAE-B5F3F86D90E1}">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18F0E23-3DDF-D542-8489-82AC0DE5E328}">
      <dgm:prSet phldrT="[文本]" custT="1"/>
      <dgm:spPr/>
      <dgm:t>
        <a:bodyPr/>
        <a:lstStyle/>
        <a:p>
          <a:r>
            <a:rPr lang="zh-CN" sz="2000" dirty="0">
              <a:latin typeface="微软雅黑" panose="020B0503020204020204" pitchFamily="34" charset="-122"/>
              <a:ea typeface="微软雅黑" panose="020B0503020204020204" pitchFamily="34" charset="-122"/>
            </a:rPr>
            <a:t>参照完整性约束，将</a:t>
          </a:r>
          <a:r>
            <a:rPr lang="en-US" sz="2000" dirty="0">
              <a:latin typeface="微软雅黑" panose="020B0503020204020204" pitchFamily="34" charset="-122"/>
              <a:ea typeface="微软雅黑" panose="020B0503020204020204" pitchFamily="34" charset="-122"/>
            </a:rPr>
            <a:t>E-R</a:t>
          </a:r>
          <a:r>
            <a:rPr lang="zh-CN" sz="2000" dirty="0">
              <a:latin typeface="微软雅黑" panose="020B0503020204020204" pitchFamily="34" charset="-122"/>
              <a:ea typeface="微软雅黑" panose="020B0503020204020204" pitchFamily="34" charset="-122"/>
            </a:rPr>
            <a:t>模型中的</a:t>
          </a:r>
          <a:r>
            <a:rPr lang="zh-CN" altLang="en-US" sz="2000" dirty="0">
              <a:latin typeface="微软雅黑" panose="020B0503020204020204" pitchFamily="34" charset="-122"/>
              <a:ea typeface="微软雅黑" panose="020B0503020204020204" pitchFamily="34" charset="-122"/>
            </a:rPr>
            <a:t>联系</a:t>
          </a:r>
          <a:r>
            <a:rPr lang="zh-CN" sz="2000" dirty="0">
              <a:latin typeface="微软雅黑" panose="020B0503020204020204" pitchFamily="34" charset="-122"/>
              <a:ea typeface="微软雅黑" panose="020B0503020204020204" pitchFamily="34" charset="-122"/>
            </a:rPr>
            <a:t>转化为关系表间的参照完整性约束</a:t>
          </a:r>
          <a:endParaRPr lang="zh-CN" altLang="en-US" sz="2000" dirty="0">
            <a:latin typeface="微软雅黑" panose="020B0503020204020204" pitchFamily="34" charset="-122"/>
            <a:ea typeface="微软雅黑" panose="020B0503020204020204" pitchFamily="34" charset="-122"/>
          </a:endParaRPr>
        </a:p>
      </dgm:t>
    </dgm:pt>
    <dgm:pt modelId="{6DF4EEA1-451C-E84E-AAAE-5671CD05C3DC}" type="parTrans" cxnId="{75FDBDD0-E4BD-5B4B-A312-19023B22F8FC}">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E0A8186-F9F5-7347-858C-4AECB9613311}" type="sibTrans" cxnId="{75FDBDD0-E4BD-5B4B-A312-19023B22F8FC}">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162F776-A699-FC4A-915B-22272C5A7DE1}">
      <dgm:prSet phldrT="[文本]" custT="1"/>
      <dgm:spPr/>
      <dgm:t>
        <a:bodyPr/>
        <a:lstStyle/>
        <a:p>
          <a:r>
            <a:rPr lang="zh-CN" altLang="en-US" sz="2800" dirty="0">
              <a:latin typeface="微软雅黑" panose="020B0503020204020204" pitchFamily="34" charset="-122"/>
              <a:ea typeface="微软雅黑" panose="020B0503020204020204" pitchFamily="34" charset="-122"/>
            </a:rPr>
            <a:t>规范化设计</a:t>
          </a:r>
        </a:p>
      </dgm:t>
    </dgm:pt>
    <dgm:pt modelId="{5DC1F665-AD24-C749-8C7A-A896CF88B352}" type="parTrans" cxnId="{79B1BFAB-B42F-174C-B737-8BF087E795BE}">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C02C32D-31A2-F441-AA3C-CAC422C97755}" type="sibTrans" cxnId="{79B1BFAB-B42F-174C-B737-8BF087E795BE}">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F6603DE-C936-BE4A-B884-08247D863CD6}">
      <dgm:prSet phldrT="[文本]" custT="1"/>
      <dgm:spPr/>
      <dgm:t>
        <a:bodyPr/>
        <a:lstStyle/>
        <a:p>
          <a:r>
            <a:rPr lang="zh-CN" altLang="en-US" sz="2000" dirty="0">
              <a:latin typeface="微软雅黑" panose="020B0503020204020204" pitchFamily="34" charset="-122"/>
              <a:ea typeface="微软雅黑" panose="020B0503020204020204" pitchFamily="34" charset="-122"/>
            </a:rPr>
            <a:t>正确规范化所有关系表</a:t>
          </a:r>
        </a:p>
      </dgm:t>
    </dgm:pt>
    <dgm:pt modelId="{24F9BFA0-A4F8-EE44-918B-5144AA9FA217}" type="parTrans" cxnId="{878A3D52-5055-E046-8367-B51F5E576C3C}">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FE6651A-7E11-E045-9CD3-18FB7AEA5100}" type="sibTrans" cxnId="{878A3D52-5055-E046-8367-B51F5E576C3C}">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58D1489-7C69-4146-98A0-FE0216BBA382}">
      <dgm:prSet phldrT="[文本]" custT="1"/>
      <dgm:spPr/>
      <dgm:t>
        <a:bodyPr/>
        <a:lstStyle/>
        <a:p>
          <a:r>
            <a:rPr lang="zh-CN" altLang="en-US" sz="2000" dirty="0">
              <a:latin typeface="微软雅黑" panose="020B0503020204020204" pitchFamily="34" charset="-122"/>
              <a:ea typeface="微软雅黑" panose="020B0503020204020204" pitchFamily="34" charset="-122"/>
            </a:rPr>
            <a:t>实体集的属性转换为关系模式的属性（表的列名）</a:t>
          </a:r>
        </a:p>
      </dgm:t>
    </dgm:pt>
    <dgm:pt modelId="{F407C782-769B-9649-8D1D-61C796ABD579}" type="parTrans" cxnId="{FDA7EDAA-B3DF-0E4A-BFF2-6480FFAF6978}">
      <dgm:prSet/>
      <dgm:spPr/>
      <dgm:t>
        <a:bodyPr/>
        <a:lstStyle/>
        <a:p>
          <a:endParaRPr lang="zh-CN" altLang="en-US">
            <a:latin typeface="微软雅黑" panose="020B0503020204020204" pitchFamily="34" charset="-122"/>
            <a:ea typeface="微软雅黑" panose="020B0503020204020204" pitchFamily="34" charset="-122"/>
          </a:endParaRPr>
        </a:p>
      </dgm:t>
    </dgm:pt>
    <dgm:pt modelId="{FA7C8A6A-057E-5D42-9419-1565F43434E5}" type="sibTrans" cxnId="{FDA7EDAA-B3DF-0E4A-BFF2-6480FFAF6978}">
      <dgm:prSet/>
      <dgm:spPr/>
      <dgm:t>
        <a:bodyPr/>
        <a:lstStyle/>
        <a:p>
          <a:endParaRPr lang="zh-CN" altLang="en-US">
            <a:latin typeface="微软雅黑" panose="020B0503020204020204" pitchFamily="34" charset="-122"/>
            <a:ea typeface="微软雅黑" panose="020B0503020204020204" pitchFamily="34" charset="-122"/>
          </a:endParaRPr>
        </a:p>
      </dgm:t>
    </dgm:pt>
    <dgm:pt modelId="{FB51B8C4-18CD-6A4C-B0EC-6BFABDC00074}">
      <dgm:prSet phldrT="[文本]" custT="1"/>
      <dgm:spPr/>
      <dgm:t>
        <a:bodyPr/>
        <a:lstStyle/>
        <a:p>
          <a:r>
            <a:rPr lang="zh-CN" altLang="en-US" sz="2000" dirty="0">
              <a:latin typeface="微软雅黑" panose="020B0503020204020204" pitchFamily="34" charset="-122"/>
              <a:ea typeface="微软雅黑" panose="020B0503020204020204" pitchFamily="34" charset="-122"/>
            </a:rPr>
            <a:t>实体集的标识符转换为关系模式的键</a:t>
          </a:r>
        </a:p>
      </dgm:t>
    </dgm:pt>
    <dgm:pt modelId="{C0FCE8EB-4301-3744-8669-5BEF9A5F76B0}" type="parTrans" cxnId="{3F0BDDE7-0920-B642-9E30-4E90A3919410}">
      <dgm:prSet/>
      <dgm:spPr/>
      <dgm:t>
        <a:bodyPr/>
        <a:lstStyle/>
        <a:p>
          <a:endParaRPr lang="zh-CN" altLang="en-US">
            <a:latin typeface="微软雅黑" panose="020B0503020204020204" pitchFamily="34" charset="-122"/>
            <a:ea typeface="微软雅黑" panose="020B0503020204020204" pitchFamily="34" charset="-122"/>
          </a:endParaRPr>
        </a:p>
      </dgm:t>
    </dgm:pt>
    <dgm:pt modelId="{F6C1DEFA-3F4C-8942-89CA-E0D8AC940DDD}" type="sibTrans" cxnId="{3F0BDDE7-0920-B642-9E30-4E90A3919410}">
      <dgm:prSet/>
      <dgm:spPr/>
      <dgm:t>
        <a:bodyPr/>
        <a:lstStyle/>
        <a:p>
          <a:endParaRPr lang="zh-CN" altLang="en-US">
            <a:latin typeface="微软雅黑" panose="020B0503020204020204" pitchFamily="34" charset="-122"/>
            <a:ea typeface="微软雅黑" panose="020B0503020204020204" pitchFamily="34" charset="-122"/>
          </a:endParaRPr>
        </a:p>
      </dgm:t>
    </dgm:pt>
    <dgm:pt modelId="{E4916326-4DDA-3C47-9E34-02FD2B8A4DD9}" type="pres">
      <dgm:prSet presAssocID="{D1966F40-D639-DB44-8708-13C254E4DD0C}" presName="rootnode" presStyleCnt="0">
        <dgm:presLayoutVars>
          <dgm:chMax/>
          <dgm:chPref/>
          <dgm:dir/>
          <dgm:animLvl val="lvl"/>
        </dgm:presLayoutVars>
      </dgm:prSet>
      <dgm:spPr/>
    </dgm:pt>
    <dgm:pt modelId="{9BD8D8E2-150F-1940-9B86-656A961DF2E2}" type="pres">
      <dgm:prSet presAssocID="{5BCFFBFF-5A27-AE44-8F88-A29D9F72B9D4}" presName="composite" presStyleCnt="0"/>
      <dgm:spPr/>
    </dgm:pt>
    <dgm:pt modelId="{6A528073-A877-A848-86E4-9E88BA1F70D6}" type="pres">
      <dgm:prSet presAssocID="{5BCFFBFF-5A27-AE44-8F88-A29D9F72B9D4}" presName="bentUpArrow1" presStyleLbl="alignImgPlace1" presStyleIdx="0" presStyleCnt="2"/>
      <dgm:spPr/>
    </dgm:pt>
    <dgm:pt modelId="{89230398-EC3C-5946-ACEC-613D56A8E7B0}" type="pres">
      <dgm:prSet presAssocID="{5BCFFBFF-5A27-AE44-8F88-A29D9F72B9D4}" presName="ParentText" presStyleLbl="node1" presStyleIdx="0" presStyleCnt="3" custScaleX="125403" custScaleY="60636" custLinFactNeighborX="-22444" custLinFactNeighborY="2915">
        <dgm:presLayoutVars>
          <dgm:chMax val="1"/>
          <dgm:chPref val="1"/>
          <dgm:bulletEnabled val="1"/>
        </dgm:presLayoutVars>
      </dgm:prSet>
      <dgm:spPr/>
    </dgm:pt>
    <dgm:pt modelId="{F5E0E94B-1D63-D943-8E40-74ACE8B7EAC2}" type="pres">
      <dgm:prSet presAssocID="{5BCFFBFF-5A27-AE44-8F88-A29D9F72B9D4}" presName="ChildText" presStyleLbl="revTx" presStyleIdx="0" presStyleCnt="3" custScaleX="373615" custLinFactX="60709" custLinFactNeighborX="100000" custLinFactNeighborY="5557">
        <dgm:presLayoutVars>
          <dgm:chMax val="0"/>
          <dgm:chPref val="0"/>
          <dgm:bulletEnabled val="1"/>
        </dgm:presLayoutVars>
      </dgm:prSet>
      <dgm:spPr/>
    </dgm:pt>
    <dgm:pt modelId="{665D3FD9-41C8-B942-8300-E886CFA9A94B}" type="pres">
      <dgm:prSet presAssocID="{E97415FD-67EF-564C-9910-7B831659E66C}" presName="sibTrans" presStyleCnt="0"/>
      <dgm:spPr/>
    </dgm:pt>
    <dgm:pt modelId="{13F41394-606A-5448-A1B8-65D7BE09B095}" type="pres">
      <dgm:prSet presAssocID="{79EA6C07-745F-824F-A95E-1541763B9C48}" presName="composite" presStyleCnt="0"/>
      <dgm:spPr/>
    </dgm:pt>
    <dgm:pt modelId="{7D7D5849-4A65-3A4F-AB3F-197C752E975C}" type="pres">
      <dgm:prSet presAssocID="{79EA6C07-745F-824F-A95E-1541763B9C48}" presName="bentUpArrow1" presStyleLbl="alignImgPlace1" presStyleIdx="1" presStyleCnt="2"/>
      <dgm:spPr/>
    </dgm:pt>
    <dgm:pt modelId="{B22B4691-BE1D-A941-800A-6131E3103F3C}" type="pres">
      <dgm:prSet presAssocID="{79EA6C07-745F-824F-A95E-1541763B9C48}" presName="ParentText" presStyleLbl="node1" presStyleIdx="1" presStyleCnt="3" custScaleX="124755" custScaleY="52458" custLinFactNeighborX="-19726" custLinFactNeighborY="4662">
        <dgm:presLayoutVars>
          <dgm:chMax val="1"/>
          <dgm:chPref val="1"/>
          <dgm:bulletEnabled val="1"/>
        </dgm:presLayoutVars>
      </dgm:prSet>
      <dgm:spPr/>
    </dgm:pt>
    <dgm:pt modelId="{366E4A4F-07E6-3247-8140-42C6E36BA131}" type="pres">
      <dgm:prSet presAssocID="{79EA6C07-745F-824F-A95E-1541763B9C48}" presName="ChildText" presStyleLbl="revTx" presStyleIdx="1" presStyleCnt="3" custScaleX="296681" custLinFactNeighborX="90348" custLinFactNeighborY="6373">
        <dgm:presLayoutVars>
          <dgm:chMax val="0"/>
          <dgm:chPref val="0"/>
          <dgm:bulletEnabled val="1"/>
        </dgm:presLayoutVars>
      </dgm:prSet>
      <dgm:spPr/>
    </dgm:pt>
    <dgm:pt modelId="{16EE95E7-A345-1C48-827E-C9CEC786DFF2}" type="pres">
      <dgm:prSet presAssocID="{D5CA48A0-DCBB-D545-BDBA-378F9748EB69}" presName="sibTrans" presStyleCnt="0"/>
      <dgm:spPr/>
    </dgm:pt>
    <dgm:pt modelId="{2681DBFC-E4FF-AE4A-A668-A9E08D054597}" type="pres">
      <dgm:prSet presAssocID="{B162F776-A699-FC4A-915B-22272C5A7DE1}" presName="composite" presStyleCnt="0"/>
      <dgm:spPr/>
    </dgm:pt>
    <dgm:pt modelId="{15CA7AA2-C5CA-C54C-8052-CEA6E7B4C8EB}" type="pres">
      <dgm:prSet presAssocID="{B162F776-A699-FC4A-915B-22272C5A7DE1}" presName="ParentText" presStyleLbl="node1" presStyleIdx="2" presStyleCnt="3" custScaleX="124388" custScaleY="43914" custLinFactNeighborX="-36254" custLinFactNeighborY="12187">
        <dgm:presLayoutVars>
          <dgm:chMax val="1"/>
          <dgm:chPref val="1"/>
          <dgm:bulletEnabled val="1"/>
        </dgm:presLayoutVars>
      </dgm:prSet>
      <dgm:spPr/>
    </dgm:pt>
    <dgm:pt modelId="{C1F5A762-920B-E042-8FD0-CC8BB9726414}" type="pres">
      <dgm:prSet presAssocID="{B162F776-A699-FC4A-915B-22272C5A7DE1}" presName="FinalChildText" presStyleLbl="revTx" presStyleIdx="2" presStyleCnt="3" custScaleX="182015" custLinFactNeighborX="3765" custLinFactNeighborY="7220">
        <dgm:presLayoutVars>
          <dgm:chMax val="0"/>
          <dgm:chPref val="0"/>
          <dgm:bulletEnabled val="1"/>
        </dgm:presLayoutVars>
      </dgm:prSet>
      <dgm:spPr/>
    </dgm:pt>
  </dgm:ptLst>
  <dgm:cxnLst>
    <dgm:cxn modelId="{0FB0E71D-CDB5-E349-AEAE-B5F3F86D90E1}" srcId="{D1966F40-D639-DB44-8708-13C254E4DD0C}" destId="{79EA6C07-745F-824F-A95E-1541763B9C48}" srcOrd="1" destOrd="0" parTransId="{40235816-867A-7741-A545-A311005AE4AA}" sibTransId="{D5CA48A0-DCBB-D545-BDBA-378F9748EB69}"/>
    <dgm:cxn modelId="{1097053A-4720-5C4F-8290-A98F99F98878}" type="presOf" srcId="{218F0E23-3DDF-D542-8489-82AC0DE5E328}" destId="{366E4A4F-07E6-3247-8140-42C6E36BA131}" srcOrd="0" destOrd="0" presId="urn:microsoft.com/office/officeart/2005/8/layout/StepDownProcess"/>
    <dgm:cxn modelId="{878A3D52-5055-E046-8367-B51F5E576C3C}" srcId="{B162F776-A699-FC4A-915B-22272C5A7DE1}" destId="{DF6603DE-C936-BE4A-B884-08247D863CD6}" srcOrd="0" destOrd="0" parTransId="{24F9BFA0-A4F8-EE44-918B-5144AA9FA217}" sibTransId="{4FE6651A-7E11-E045-9CD3-18FB7AEA5100}"/>
    <dgm:cxn modelId="{A824FD58-323B-F44F-9E01-953FF99C9B8A}" type="presOf" srcId="{958D1489-7C69-4146-98A0-FE0216BBA382}" destId="{F5E0E94B-1D63-D943-8E40-74ACE8B7EAC2}" srcOrd="0" destOrd="1" presId="urn:microsoft.com/office/officeart/2005/8/layout/StepDownProcess"/>
    <dgm:cxn modelId="{D48DB780-6113-0949-B6BE-AA425B422F29}" srcId="{5BCFFBFF-5A27-AE44-8F88-A29D9F72B9D4}" destId="{8F4EB896-117B-674F-B08E-1D3E69720849}" srcOrd="0" destOrd="0" parTransId="{58D4E2BA-B59F-184B-9154-E1CB825DDC48}" sibTransId="{588EFA76-C1DE-9341-80D9-656D035750AE}"/>
    <dgm:cxn modelId="{19FE2E84-C129-C143-8EDA-F0C0D0E70963}" type="presOf" srcId="{FB51B8C4-18CD-6A4C-B0EC-6BFABDC00074}" destId="{F5E0E94B-1D63-D943-8E40-74ACE8B7EAC2}" srcOrd="0" destOrd="2" presId="urn:microsoft.com/office/officeart/2005/8/layout/StepDownProcess"/>
    <dgm:cxn modelId="{06AB34A0-CD85-F84E-A5BF-4E6F79442B58}" type="presOf" srcId="{D1966F40-D639-DB44-8708-13C254E4DD0C}" destId="{E4916326-4DDA-3C47-9E34-02FD2B8A4DD9}" srcOrd="0" destOrd="0" presId="urn:microsoft.com/office/officeart/2005/8/layout/StepDownProcess"/>
    <dgm:cxn modelId="{FDA7EDAA-B3DF-0E4A-BFF2-6480FFAF6978}" srcId="{5BCFFBFF-5A27-AE44-8F88-A29D9F72B9D4}" destId="{958D1489-7C69-4146-98A0-FE0216BBA382}" srcOrd="1" destOrd="0" parTransId="{F407C782-769B-9649-8D1D-61C796ABD579}" sibTransId="{FA7C8A6A-057E-5D42-9419-1565F43434E5}"/>
    <dgm:cxn modelId="{79B1BFAB-B42F-174C-B737-8BF087E795BE}" srcId="{D1966F40-D639-DB44-8708-13C254E4DD0C}" destId="{B162F776-A699-FC4A-915B-22272C5A7DE1}" srcOrd="2" destOrd="0" parTransId="{5DC1F665-AD24-C749-8C7A-A896CF88B352}" sibTransId="{CC02C32D-31A2-F441-AA3C-CAC422C97755}"/>
    <dgm:cxn modelId="{69D9B6C2-6094-1143-8419-1973633F41D0}" type="presOf" srcId="{5BCFFBFF-5A27-AE44-8F88-A29D9F72B9D4}" destId="{89230398-EC3C-5946-ACEC-613D56A8E7B0}" srcOrd="0" destOrd="0" presId="urn:microsoft.com/office/officeart/2005/8/layout/StepDownProcess"/>
    <dgm:cxn modelId="{75FDBDD0-E4BD-5B4B-A312-19023B22F8FC}" srcId="{79EA6C07-745F-824F-A95E-1541763B9C48}" destId="{218F0E23-3DDF-D542-8489-82AC0DE5E328}" srcOrd="0" destOrd="0" parTransId="{6DF4EEA1-451C-E84E-AAAE-5671CD05C3DC}" sibTransId="{BE0A8186-F9F5-7347-858C-4AECB9613311}"/>
    <dgm:cxn modelId="{E0AACBE1-D4F0-EC4D-B402-C2B91B3D0CC3}" type="presOf" srcId="{DF6603DE-C936-BE4A-B884-08247D863CD6}" destId="{C1F5A762-920B-E042-8FD0-CC8BB9726414}" srcOrd="0" destOrd="0" presId="urn:microsoft.com/office/officeart/2005/8/layout/StepDownProcess"/>
    <dgm:cxn modelId="{3F0BDDE7-0920-B642-9E30-4E90A3919410}" srcId="{5BCFFBFF-5A27-AE44-8F88-A29D9F72B9D4}" destId="{FB51B8C4-18CD-6A4C-B0EC-6BFABDC00074}" srcOrd="2" destOrd="0" parTransId="{C0FCE8EB-4301-3744-8669-5BEF9A5F76B0}" sibTransId="{F6C1DEFA-3F4C-8942-89CA-E0D8AC940DDD}"/>
    <dgm:cxn modelId="{3734BBED-DDE0-9643-AD8C-BFAA5EA1E6D5}" srcId="{D1966F40-D639-DB44-8708-13C254E4DD0C}" destId="{5BCFFBFF-5A27-AE44-8F88-A29D9F72B9D4}" srcOrd="0" destOrd="0" parTransId="{B3F77BD5-2352-B043-9144-77D8C3AB95FC}" sibTransId="{E97415FD-67EF-564C-9910-7B831659E66C}"/>
    <dgm:cxn modelId="{7FF3E9ED-4CF5-A54F-978D-A37C84193B50}" type="presOf" srcId="{8F4EB896-117B-674F-B08E-1D3E69720849}" destId="{F5E0E94B-1D63-D943-8E40-74ACE8B7EAC2}" srcOrd="0" destOrd="0" presId="urn:microsoft.com/office/officeart/2005/8/layout/StepDownProcess"/>
    <dgm:cxn modelId="{E04085EF-B322-1F4A-A33D-102D660ED92F}" type="presOf" srcId="{B162F776-A699-FC4A-915B-22272C5A7DE1}" destId="{15CA7AA2-C5CA-C54C-8052-CEA6E7B4C8EB}" srcOrd="0" destOrd="0" presId="urn:microsoft.com/office/officeart/2005/8/layout/StepDownProcess"/>
    <dgm:cxn modelId="{C40F95F8-FFEC-D64F-9BBD-4C6356FEB884}" type="presOf" srcId="{79EA6C07-745F-824F-A95E-1541763B9C48}" destId="{B22B4691-BE1D-A941-800A-6131E3103F3C}" srcOrd="0" destOrd="0" presId="urn:microsoft.com/office/officeart/2005/8/layout/StepDownProcess"/>
    <dgm:cxn modelId="{44AE5DD5-8872-874E-B1EA-9BC801F5D379}" type="presParOf" srcId="{E4916326-4DDA-3C47-9E34-02FD2B8A4DD9}" destId="{9BD8D8E2-150F-1940-9B86-656A961DF2E2}" srcOrd="0" destOrd="0" presId="urn:microsoft.com/office/officeart/2005/8/layout/StepDownProcess"/>
    <dgm:cxn modelId="{C3F6324F-3579-CC47-8812-A0A5BE6B36C7}" type="presParOf" srcId="{9BD8D8E2-150F-1940-9B86-656A961DF2E2}" destId="{6A528073-A877-A848-86E4-9E88BA1F70D6}" srcOrd="0" destOrd="0" presId="urn:microsoft.com/office/officeart/2005/8/layout/StepDownProcess"/>
    <dgm:cxn modelId="{7E537FA7-D4B0-D749-8D32-48DA943AF3B7}" type="presParOf" srcId="{9BD8D8E2-150F-1940-9B86-656A961DF2E2}" destId="{89230398-EC3C-5946-ACEC-613D56A8E7B0}" srcOrd="1" destOrd="0" presId="urn:microsoft.com/office/officeart/2005/8/layout/StepDownProcess"/>
    <dgm:cxn modelId="{32E01426-1822-A94D-9B5A-09148BCBD873}" type="presParOf" srcId="{9BD8D8E2-150F-1940-9B86-656A961DF2E2}" destId="{F5E0E94B-1D63-D943-8E40-74ACE8B7EAC2}" srcOrd="2" destOrd="0" presId="urn:microsoft.com/office/officeart/2005/8/layout/StepDownProcess"/>
    <dgm:cxn modelId="{4FC0CDCF-EE18-3E48-8F23-76F477548039}" type="presParOf" srcId="{E4916326-4DDA-3C47-9E34-02FD2B8A4DD9}" destId="{665D3FD9-41C8-B942-8300-E886CFA9A94B}" srcOrd="1" destOrd="0" presId="urn:microsoft.com/office/officeart/2005/8/layout/StepDownProcess"/>
    <dgm:cxn modelId="{21AE5229-4F3F-5847-9F12-EC06BC98FA95}" type="presParOf" srcId="{E4916326-4DDA-3C47-9E34-02FD2B8A4DD9}" destId="{13F41394-606A-5448-A1B8-65D7BE09B095}" srcOrd="2" destOrd="0" presId="urn:microsoft.com/office/officeart/2005/8/layout/StepDownProcess"/>
    <dgm:cxn modelId="{315AE7E5-BBC6-2D48-A709-CCF395C677F2}" type="presParOf" srcId="{13F41394-606A-5448-A1B8-65D7BE09B095}" destId="{7D7D5849-4A65-3A4F-AB3F-197C752E975C}" srcOrd="0" destOrd="0" presId="urn:microsoft.com/office/officeart/2005/8/layout/StepDownProcess"/>
    <dgm:cxn modelId="{4CD9A431-C299-E641-835E-494C61C874CE}" type="presParOf" srcId="{13F41394-606A-5448-A1B8-65D7BE09B095}" destId="{B22B4691-BE1D-A941-800A-6131E3103F3C}" srcOrd="1" destOrd="0" presId="urn:microsoft.com/office/officeart/2005/8/layout/StepDownProcess"/>
    <dgm:cxn modelId="{74A1FE8C-11DB-F344-9083-039283EE0AFA}" type="presParOf" srcId="{13F41394-606A-5448-A1B8-65D7BE09B095}" destId="{366E4A4F-07E6-3247-8140-42C6E36BA131}" srcOrd="2" destOrd="0" presId="urn:microsoft.com/office/officeart/2005/8/layout/StepDownProcess"/>
    <dgm:cxn modelId="{BEFC20B5-28FA-8841-9160-7280CC0B6DD7}" type="presParOf" srcId="{E4916326-4DDA-3C47-9E34-02FD2B8A4DD9}" destId="{16EE95E7-A345-1C48-827E-C9CEC786DFF2}" srcOrd="3" destOrd="0" presId="urn:microsoft.com/office/officeart/2005/8/layout/StepDownProcess"/>
    <dgm:cxn modelId="{AF3C197B-95FE-7841-9E99-4F6F221D2FD0}" type="presParOf" srcId="{E4916326-4DDA-3C47-9E34-02FD2B8A4DD9}" destId="{2681DBFC-E4FF-AE4A-A668-A9E08D054597}" srcOrd="4" destOrd="0" presId="urn:microsoft.com/office/officeart/2005/8/layout/StepDownProcess"/>
    <dgm:cxn modelId="{5DB47F80-2410-AD40-8FE9-2374BA7A4278}" type="presParOf" srcId="{2681DBFC-E4FF-AE4A-A668-A9E08D054597}" destId="{15CA7AA2-C5CA-C54C-8052-CEA6E7B4C8EB}" srcOrd="0" destOrd="0" presId="urn:microsoft.com/office/officeart/2005/8/layout/StepDownProcess"/>
    <dgm:cxn modelId="{F691F235-EBC2-6747-9361-2A4396C76732}" type="presParOf" srcId="{2681DBFC-E4FF-AE4A-A668-A9E08D054597}" destId="{C1F5A762-920B-E042-8FD0-CC8BB9726414}"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0BB7B2-229A-F34A-A340-672140A16AE1}" type="doc">
      <dgm:prSet loTypeId="urn:microsoft.com/office/officeart/2005/8/layout/venn2" loCatId="" qsTypeId="urn:microsoft.com/office/officeart/2005/8/quickstyle/simple1" qsCatId="simple" csTypeId="urn:microsoft.com/office/officeart/2005/8/colors/colorful5" csCatId="colorful" phldr="1"/>
      <dgm:spPr/>
      <dgm:t>
        <a:bodyPr/>
        <a:lstStyle/>
        <a:p>
          <a:endParaRPr lang="zh-CN" altLang="en-US"/>
        </a:p>
      </dgm:t>
    </dgm:pt>
    <dgm:pt modelId="{A512BC91-E1CD-6A49-B86E-C0814706251B}">
      <dgm:prSet phldrT="[文本]" custT="1"/>
      <dgm:spPr/>
      <dgm:t>
        <a:bodyPr/>
        <a:lstStyle/>
        <a:p>
          <a:r>
            <a:rPr lang="en-US" altLang="zh-CN" sz="1800" b="1" dirty="0">
              <a:solidFill>
                <a:schemeClr val="tx1"/>
              </a:solidFill>
              <a:latin typeface="SimHei" panose="02010609060101010101" pitchFamily="49" charset="-122"/>
              <a:ea typeface="SimHei" panose="02010609060101010101" pitchFamily="49" charset="-122"/>
            </a:rPr>
            <a:t>1NF</a:t>
          </a:r>
          <a:endParaRPr lang="zh-CN" altLang="en-US" sz="1800" b="1" dirty="0">
            <a:solidFill>
              <a:schemeClr val="tx1"/>
            </a:solidFill>
            <a:latin typeface="SimHei" panose="02010609060101010101" pitchFamily="49" charset="-122"/>
            <a:ea typeface="SimHei" panose="02010609060101010101" pitchFamily="49" charset="-122"/>
          </a:endParaRPr>
        </a:p>
      </dgm:t>
    </dgm:pt>
    <dgm:pt modelId="{97B0E04C-B3E4-EF4F-890D-DD1D9F9A7143}" type="sibTrans" cxnId="{19ABF6A0-202B-774F-88DE-B6A07E3CE15B}">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29505B93-BCFC-5347-8AE6-6D073F2364E3}" type="parTrans" cxnId="{19ABF6A0-202B-774F-88DE-B6A07E3CE15B}">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A0812741-12EE-B243-8AB2-2018945B63A7}">
      <dgm:prSet custT="1"/>
      <dgm:spPr/>
      <dgm:t>
        <a:bodyPr/>
        <a:lstStyle/>
        <a:p>
          <a:r>
            <a:rPr lang="en-US" altLang="zh-CN" sz="1800" b="1" dirty="0">
              <a:solidFill>
                <a:schemeClr val="tx1"/>
              </a:solidFill>
              <a:latin typeface="SimHei" panose="02010609060101010101" pitchFamily="49" charset="-122"/>
              <a:ea typeface="SimHei" panose="02010609060101010101" pitchFamily="49" charset="-122"/>
            </a:rPr>
            <a:t>2NF</a:t>
          </a:r>
          <a:endParaRPr lang="zh-CN" altLang="en-US" sz="1800" b="1" dirty="0">
            <a:solidFill>
              <a:schemeClr val="tx1"/>
            </a:solidFill>
            <a:latin typeface="SimHei" panose="02010609060101010101" pitchFamily="49" charset="-122"/>
            <a:ea typeface="SimHei" panose="02010609060101010101" pitchFamily="49" charset="-122"/>
          </a:endParaRPr>
        </a:p>
      </dgm:t>
    </dgm:pt>
    <dgm:pt modelId="{64ED7679-12E9-804C-8977-1AAAC153F037}" type="sibTrans" cxnId="{2ECA5966-1672-7E48-ACC5-19F29E71BE2D}">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9547350C-090D-F847-B6FC-2808B627F74D}" type="parTrans" cxnId="{2ECA5966-1672-7E48-ACC5-19F29E71BE2D}">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88F1AB95-4D2D-DA42-AA01-942D573F1F1D}">
      <dgm:prSet custT="1"/>
      <dgm:spPr/>
      <dgm:t>
        <a:bodyPr/>
        <a:lstStyle/>
        <a:p>
          <a:r>
            <a:rPr lang="en-US" altLang="zh-CN" sz="1800" b="1" dirty="0">
              <a:solidFill>
                <a:schemeClr val="tx1"/>
              </a:solidFill>
              <a:latin typeface="SimHei" panose="02010609060101010101" pitchFamily="49" charset="-122"/>
              <a:ea typeface="SimHei" panose="02010609060101010101" pitchFamily="49" charset="-122"/>
            </a:rPr>
            <a:t>3NF</a:t>
          </a:r>
          <a:endParaRPr lang="zh-CN" altLang="en-US" sz="1800" b="1" dirty="0">
            <a:solidFill>
              <a:schemeClr val="tx1"/>
            </a:solidFill>
            <a:latin typeface="SimHei" panose="02010609060101010101" pitchFamily="49" charset="-122"/>
            <a:ea typeface="SimHei" panose="02010609060101010101" pitchFamily="49" charset="-122"/>
          </a:endParaRPr>
        </a:p>
      </dgm:t>
    </dgm:pt>
    <dgm:pt modelId="{EC8F009F-CE21-B54E-9F33-4EDB0C37D629}" type="sibTrans" cxnId="{2E3159A7-F6BB-8B4E-810B-ED4A5CCFC2F1}">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88B8687B-71BF-C141-9197-080E43DF52E9}" type="parTrans" cxnId="{2E3159A7-F6BB-8B4E-810B-ED4A5CCFC2F1}">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E6D54DA1-02A8-0849-9609-8CAE379EAA37}">
      <dgm:prSet phldrT="[文本]" custT="1"/>
      <dgm:spPr/>
      <dgm:t>
        <a:bodyPr/>
        <a:lstStyle/>
        <a:p>
          <a:r>
            <a:rPr lang="en-US" altLang="zh-CN" sz="1800" b="1" dirty="0">
              <a:solidFill>
                <a:schemeClr val="tx1"/>
              </a:solidFill>
              <a:latin typeface="SimHei" panose="02010609060101010101" pitchFamily="49" charset="-122"/>
              <a:ea typeface="SimHei" panose="02010609060101010101" pitchFamily="49" charset="-122"/>
            </a:rPr>
            <a:t>BCNF</a:t>
          </a:r>
          <a:endParaRPr lang="zh-CN" altLang="en-US" sz="1800" b="1" dirty="0">
            <a:solidFill>
              <a:schemeClr val="tx1"/>
            </a:solidFill>
            <a:latin typeface="SimHei" panose="02010609060101010101" pitchFamily="49" charset="-122"/>
            <a:ea typeface="SimHei" panose="02010609060101010101" pitchFamily="49" charset="-122"/>
          </a:endParaRPr>
        </a:p>
      </dgm:t>
    </dgm:pt>
    <dgm:pt modelId="{C2905E82-A0CF-3044-8913-9880EB21D86C}" type="sibTrans" cxnId="{272BAE97-4CAD-8846-AB7C-9D93580B8C42}">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0B6B5A0F-ED13-CD46-B448-579DC60D8288}" type="parTrans" cxnId="{272BAE97-4CAD-8846-AB7C-9D93580B8C42}">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22B9F900-711A-BF48-989C-F522C1764448}">
      <dgm:prSet phldrT="[文本]" custT="1"/>
      <dgm:spPr/>
      <dgm:t>
        <a:bodyPr/>
        <a:lstStyle/>
        <a:p>
          <a:r>
            <a:rPr lang="en-US" altLang="zh-CN" sz="1800" b="1" dirty="0">
              <a:solidFill>
                <a:schemeClr val="tx1"/>
              </a:solidFill>
              <a:latin typeface="SimHei" panose="02010609060101010101" pitchFamily="49" charset="-122"/>
              <a:ea typeface="SimHei" panose="02010609060101010101" pitchFamily="49" charset="-122"/>
            </a:rPr>
            <a:t>4NF</a:t>
          </a:r>
          <a:endParaRPr lang="zh-CN" altLang="en-US" sz="1800" b="1" dirty="0">
            <a:solidFill>
              <a:schemeClr val="tx1"/>
            </a:solidFill>
            <a:latin typeface="SimHei" panose="02010609060101010101" pitchFamily="49" charset="-122"/>
            <a:ea typeface="SimHei" panose="02010609060101010101" pitchFamily="49" charset="-122"/>
          </a:endParaRPr>
        </a:p>
      </dgm:t>
    </dgm:pt>
    <dgm:pt modelId="{057AD299-BFEB-AA4B-8AAD-1BAA2D565E12}" type="sibTrans" cxnId="{11A5EB24-97DD-1447-9811-D457F7410F56}">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D3F37FB4-88D4-AA4D-AA9F-7E3202C4FFBB}" type="parTrans" cxnId="{11A5EB24-97DD-1447-9811-D457F7410F56}">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D99868EE-33D4-294A-9D4D-CB3775656808}">
      <dgm:prSet phldrT="[文本]" custT="1"/>
      <dgm:spPr/>
      <dgm:t>
        <a:bodyPr/>
        <a:lstStyle/>
        <a:p>
          <a:r>
            <a:rPr lang="en-US" altLang="zh-CN" sz="1800" b="1" dirty="0">
              <a:solidFill>
                <a:schemeClr val="bg1"/>
              </a:solidFill>
              <a:latin typeface="SimHei" panose="02010609060101010101" pitchFamily="49" charset="-122"/>
              <a:ea typeface="SimHei" panose="02010609060101010101" pitchFamily="49" charset="-122"/>
            </a:rPr>
            <a:t>5NF</a:t>
          </a:r>
          <a:endParaRPr lang="zh-CN" altLang="en-US" sz="1800" b="1" dirty="0">
            <a:solidFill>
              <a:schemeClr val="bg1"/>
            </a:solidFill>
            <a:latin typeface="SimHei" panose="02010609060101010101" pitchFamily="49" charset="-122"/>
            <a:ea typeface="SimHei" panose="02010609060101010101" pitchFamily="49" charset="-122"/>
          </a:endParaRPr>
        </a:p>
      </dgm:t>
    </dgm:pt>
    <dgm:pt modelId="{AA449282-59EB-9E4D-8007-F11856B18DE1}" type="sibTrans" cxnId="{B07B0481-29C3-5E4A-A494-C7B174740763}">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1AC5416A-7541-1B44-B09C-9848FBE7573B}" type="parTrans" cxnId="{B07B0481-29C3-5E4A-A494-C7B174740763}">
      <dgm:prSet/>
      <dgm:spPr/>
      <dgm:t>
        <a:bodyPr/>
        <a:lstStyle/>
        <a:p>
          <a:endParaRPr lang="zh-CN" altLang="en-US" sz="1800" b="1">
            <a:solidFill>
              <a:schemeClr val="tx1"/>
            </a:solidFill>
            <a:latin typeface="SimHei" panose="02010609060101010101" pitchFamily="49" charset="-122"/>
            <a:ea typeface="SimHei" panose="02010609060101010101" pitchFamily="49" charset="-122"/>
          </a:endParaRPr>
        </a:p>
      </dgm:t>
    </dgm:pt>
    <dgm:pt modelId="{7EF77844-345D-144E-8CE2-457B5178FC4D}" type="pres">
      <dgm:prSet presAssocID="{7B0BB7B2-229A-F34A-A340-672140A16AE1}" presName="Name0" presStyleCnt="0">
        <dgm:presLayoutVars>
          <dgm:chMax val="7"/>
          <dgm:resizeHandles val="exact"/>
        </dgm:presLayoutVars>
      </dgm:prSet>
      <dgm:spPr/>
    </dgm:pt>
    <dgm:pt modelId="{5C5092D6-4D1D-F846-A686-BAC5450FEB9A}" type="pres">
      <dgm:prSet presAssocID="{7B0BB7B2-229A-F34A-A340-672140A16AE1}" presName="comp1" presStyleCnt="0"/>
      <dgm:spPr/>
    </dgm:pt>
    <dgm:pt modelId="{6A1C4100-84E4-954C-8AD9-D9D7E10DAC3E}" type="pres">
      <dgm:prSet presAssocID="{7B0BB7B2-229A-F34A-A340-672140A16AE1}" presName="circle1" presStyleLbl="node1" presStyleIdx="0" presStyleCnt="6"/>
      <dgm:spPr/>
    </dgm:pt>
    <dgm:pt modelId="{861D594E-FC82-CD42-9B8F-C887783793EE}" type="pres">
      <dgm:prSet presAssocID="{7B0BB7B2-229A-F34A-A340-672140A16AE1}" presName="c1text" presStyleLbl="node1" presStyleIdx="0" presStyleCnt="6">
        <dgm:presLayoutVars>
          <dgm:bulletEnabled val="1"/>
        </dgm:presLayoutVars>
      </dgm:prSet>
      <dgm:spPr/>
    </dgm:pt>
    <dgm:pt modelId="{DD76C554-3CBE-6C47-AFDD-0008E1BF3305}" type="pres">
      <dgm:prSet presAssocID="{7B0BB7B2-229A-F34A-A340-672140A16AE1}" presName="comp2" presStyleCnt="0"/>
      <dgm:spPr/>
    </dgm:pt>
    <dgm:pt modelId="{4E95FE00-26BC-E341-9743-C943998A0F84}" type="pres">
      <dgm:prSet presAssocID="{7B0BB7B2-229A-F34A-A340-672140A16AE1}" presName="circle2" presStyleLbl="node1" presStyleIdx="1" presStyleCnt="6"/>
      <dgm:spPr/>
    </dgm:pt>
    <dgm:pt modelId="{CEDA21DB-0C4A-564D-B28C-80128C1F0640}" type="pres">
      <dgm:prSet presAssocID="{7B0BB7B2-229A-F34A-A340-672140A16AE1}" presName="c2text" presStyleLbl="node1" presStyleIdx="1" presStyleCnt="6">
        <dgm:presLayoutVars>
          <dgm:bulletEnabled val="1"/>
        </dgm:presLayoutVars>
      </dgm:prSet>
      <dgm:spPr/>
    </dgm:pt>
    <dgm:pt modelId="{4032ACE3-5B80-4746-8238-3BF9FCA32C4A}" type="pres">
      <dgm:prSet presAssocID="{7B0BB7B2-229A-F34A-A340-672140A16AE1}" presName="comp3" presStyleCnt="0"/>
      <dgm:spPr/>
    </dgm:pt>
    <dgm:pt modelId="{01957D80-D427-E644-84AD-EB3AC43C9CDF}" type="pres">
      <dgm:prSet presAssocID="{7B0BB7B2-229A-F34A-A340-672140A16AE1}" presName="circle3" presStyleLbl="node1" presStyleIdx="2" presStyleCnt="6"/>
      <dgm:spPr/>
    </dgm:pt>
    <dgm:pt modelId="{134A2AE8-F816-F949-98AD-137B1B9B69CA}" type="pres">
      <dgm:prSet presAssocID="{7B0BB7B2-229A-F34A-A340-672140A16AE1}" presName="c3text" presStyleLbl="node1" presStyleIdx="2" presStyleCnt="6">
        <dgm:presLayoutVars>
          <dgm:bulletEnabled val="1"/>
        </dgm:presLayoutVars>
      </dgm:prSet>
      <dgm:spPr/>
    </dgm:pt>
    <dgm:pt modelId="{A67BA0B3-6B4E-BA49-BD91-211CB7359C05}" type="pres">
      <dgm:prSet presAssocID="{7B0BB7B2-229A-F34A-A340-672140A16AE1}" presName="comp4" presStyleCnt="0"/>
      <dgm:spPr/>
    </dgm:pt>
    <dgm:pt modelId="{CE8C6DB9-A6E0-9842-8F0E-5EDE768E3802}" type="pres">
      <dgm:prSet presAssocID="{7B0BB7B2-229A-F34A-A340-672140A16AE1}" presName="circle4" presStyleLbl="node1" presStyleIdx="3" presStyleCnt="6"/>
      <dgm:spPr/>
    </dgm:pt>
    <dgm:pt modelId="{C07D3E51-FAED-AE45-96F1-5E2A831EB9ED}" type="pres">
      <dgm:prSet presAssocID="{7B0BB7B2-229A-F34A-A340-672140A16AE1}" presName="c4text" presStyleLbl="node1" presStyleIdx="3" presStyleCnt="6">
        <dgm:presLayoutVars>
          <dgm:bulletEnabled val="1"/>
        </dgm:presLayoutVars>
      </dgm:prSet>
      <dgm:spPr/>
    </dgm:pt>
    <dgm:pt modelId="{7657C831-630C-7E49-B6C2-AE6A97A8FFDF}" type="pres">
      <dgm:prSet presAssocID="{7B0BB7B2-229A-F34A-A340-672140A16AE1}" presName="comp5" presStyleCnt="0"/>
      <dgm:spPr/>
    </dgm:pt>
    <dgm:pt modelId="{06451CF0-8681-C342-B3AF-54D059E8D455}" type="pres">
      <dgm:prSet presAssocID="{7B0BB7B2-229A-F34A-A340-672140A16AE1}" presName="circle5" presStyleLbl="node1" presStyleIdx="4" presStyleCnt="6"/>
      <dgm:spPr/>
    </dgm:pt>
    <dgm:pt modelId="{5D4F3AFF-5A6D-794A-AB0F-7F6D274767E9}" type="pres">
      <dgm:prSet presAssocID="{7B0BB7B2-229A-F34A-A340-672140A16AE1}" presName="c5text" presStyleLbl="node1" presStyleIdx="4" presStyleCnt="6">
        <dgm:presLayoutVars>
          <dgm:bulletEnabled val="1"/>
        </dgm:presLayoutVars>
      </dgm:prSet>
      <dgm:spPr/>
    </dgm:pt>
    <dgm:pt modelId="{CF2B76A2-E7DC-D041-9DFB-1E593EA51128}" type="pres">
      <dgm:prSet presAssocID="{7B0BB7B2-229A-F34A-A340-672140A16AE1}" presName="comp6" presStyleCnt="0"/>
      <dgm:spPr/>
    </dgm:pt>
    <dgm:pt modelId="{362AAE8A-C310-8749-AF8B-7E857FE2BE1F}" type="pres">
      <dgm:prSet presAssocID="{7B0BB7B2-229A-F34A-A340-672140A16AE1}" presName="circle6" presStyleLbl="node1" presStyleIdx="5" presStyleCnt="6" custScaleX="114451"/>
      <dgm:spPr/>
    </dgm:pt>
    <dgm:pt modelId="{6132AFBC-5F21-3C4A-B1A4-5E2E1CD90414}" type="pres">
      <dgm:prSet presAssocID="{7B0BB7B2-229A-F34A-A340-672140A16AE1}" presName="c6text" presStyleLbl="node1" presStyleIdx="5" presStyleCnt="6">
        <dgm:presLayoutVars>
          <dgm:bulletEnabled val="1"/>
        </dgm:presLayoutVars>
      </dgm:prSet>
      <dgm:spPr/>
    </dgm:pt>
  </dgm:ptLst>
  <dgm:cxnLst>
    <dgm:cxn modelId="{11A5EB24-97DD-1447-9811-D457F7410F56}" srcId="{7B0BB7B2-229A-F34A-A340-672140A16AE1}" destId="{22B9F900-711A-BF48-989C-F522C1764448}" srcOrd="4" destOrd="0" parTransId="{D3F37FB4-88D4-AA4D-AA9F-7E3202C4FFBB}" sibTransId="{057AD299-BFEB-AA4B-8AAD-1BAA2D565E12}"/>
    <dgm:cxn modelId="{A3F02D2B-412E-7945-9637-AC067F21D634}" type="presOf" srcId="{D99868EE-33D4-294A-9D4D-CB3775656808}" destId="{362AAE8A-C310-8749-AF8B-7E857FE2BE1F}" srcOrd="0" destOrd="0" presId="urn:microsoft.com/office/officeart/2005/8/layout/venn2"/>
    <dgm:cxn modelId="{D448E22F-A9E4-0244-AFB4-47A23E98FA73}" type="presOf" srcId="{A0812741-12EE-B243-8AB2-2018945B63A7}" destId="{4E95FE00-26BC-E341-9743-C943998A0F84}" srcOrd="0" destOrd="0" presId="urn:microsoft.com/office/officeart/2005/8/layout/venn2"/>
    <dgm:cxn modelId="{8F545D34-7E21-564E-87CE-338A674B5E19}" type="presOf" srcId="{22B9F900-711A-BF48-989C-F522C1764448}" destId="{06451CF0-8681-C342-B3AF-54D059E8D455}" srcOrd="0" destOrd="0" presId="urn:microsoft.com/office/officeart/2005/8/layout/venn2"/>
    <dgm:cxn modelId="{8C98E73D-68A8-204E-B855-366AA36DA88B}" type="presOf" srcId="{7B0BB7B2-229A-F34A-A340-672140A16AE1}" destId="{7EF77844-345D-144E-8CE2-457B5178FC4D}" srcOrd="0" destOrd="0" presId="urn:microsoft.com/office/officeart/2005/8/layout/venn2"/>
    <dgm:cxn modelId="{3ED27043-A19A-7144-B366-CBBABF7D959E}" type="presOf" srcId="{D99868EE-33D4-294A-9D4D-CB3775656808}" destId="{6132AFBC-5F21-3C4A-B1A4-5E2E1CD90414}" srcOrd="1" destOrd="0" presId="urn:microsoft.com/office/officeart/2005/8/layout/venn2"/>
    <dgm:cxn modelId="{2ECA5966-1672-7E48-ACC5-19F29E71BE2D}" srcId="{7B0BB7B2-229A-F34A-A340-672140A16AE1}" destId="{A0812741-12EE-B243-8AB2-2018945B63A7}" srcOrd="1" destOrd="0" parTransId="{9547350C-090D-F847-B6FC-2808B627F74D}" sibTransId="{64ED7679-12E9-804C-8977-1AAAC153F037}"/>
    <dgm:cxn modelId="{D4C13F72-C2A4-E040-A98B-78C5BC92B016}" type="presOf" srcId="{88F1AB95-4D2D-DA42-AA01-942D573F1F1D}" destId="{01957D80-D427-E644-84AD-EB3AC43C9CDF}" srcOrd="0" destOrd="0" presId="urn:microsoft.com/office/officeart/2005/8/layout/venn2"/>
    <dgm:cxn modelId="{B1384775-2912-AF42-9FFF-125E86ECA396}" type="presOf" srcId="{A512BC91-E1CD-6A49-B86E-C0814706251B}" destId="{861D594E-FC82-CD42-9B8F-C887783793EE}" srcOrd="1" destOrd="0" presId="urn:microsoft.com/office/officeart/2005/8/layout/venn2"/>
    <dgm:cxn modelId="{3FAAA87F-6557-9B46-B102-FD9D9346B048}" type="presOf" srcId="{88F1AB95-4D2D-DA42-AA01-942D573F1F1D}" destId="{134A2AE8-F816-F949-98AD-137B1B9B69CA}" srcOrd="1" destOrd="0" presId="urn:microsoft.com/office/officeart/2005/8/layout/venn2"/>
    <dgm:cxn modelId="{B07B0481-29C3-5E4A-A494-C7B174740763}" srcId="{7B0BB7B2-229A-F34A-A340-672140A16AE1}" destId="{D99868EE-33D4-294A-9D4D-CB3775656808}" srcOrd="5" destOrd="0" parTransId="{1AC5416A-7541-1B44-B09C-9848FBE7573B}" sibTransId="{AA449282-59EB-9E4D-8007-F11856B18DE1}"/>
    <dgm:cxn modelId="{5D017788-0A76-454A-BE6D-53181CE58C1C}" type="presOf" srcId="{A512BC91-E1CD-6A49-B86E-C0814706251B}" destId="{6A1C4100-84E4-954C-8AD9-D9D7E10DAC3E}" srcOrd="0" destOrd="0" presId="urn:microsoft.com/office/officeart/2005/8/layout/venn2"/>
    <dgm:cxn modelId="{272BAE97-4CAD-8846-AB7C-9D93580B8C42}" srcId="{7B0BB7B2-229A-F34A-A340-672140A16AE1}" destId="{E6D54DA1-02A8-0849-9609-8CAE379EAA37}" srcOrd="3" destOrd="0" parTransId="{0B6B5A0F-ED13-CD46-B448-579DC60D8288}" sibTransId="{C2905E82-A0CF-3044-8913-9880EB21D86C}"/>
    <dgm:cxn modelId="{19ABF6A0-202B-774F-88DE-B6A07E3CE15B}" srcId="{7B0BB7B2-229A-F34A-A340-672140A16AE1}" destId="{A512BC91-E1CD-6A49-B86E-C0814706251B}" srcOrd="0" destOrd="0" parTransId="{29505B93-BCFC-5347-8AE6-6D073F2364E3}" sibTransId="{97B0E04C-B3E4-EF4F-890D-DD1D9F9A7143}"/>
    <dgm:cxn modelId="{42222EA2-7BF3-394A-AE89-C60C2EDFDE08}" type="presOf" srcId="{E6D54DA1-02A8-0849-9609-8CAE379EAA37}" destId="{C07D3E51-FAED-AE45-96F1-5E2A831EB9ED}" srcOrd="1" destOrd="0" presId="urn:microsoft.com/office/officeart/2005/8/layout/venn2"/>
    <dgm:cxn modelId="{4A0C8DA6-4410-2C4E-BA04-C748E2325B76}" type="presOf" srcId="{A0812741-12EE-B243-8AB2-2018945B63A7}" destId="{CEDA21DB-0C4A-564D-B28C-80128C1F0640}" srcOrd="1" destOrd="0" presId="urn:microsoft.com/office/officeart/2005/8/layout/venn2"/>
    <dgm:cxn modelId="{2E3159A7-F6BB-8B4E-810B-ED4A5CCFC2F1}" srcId="{7B0BB7B2-229A-F34A-A340-672140A16AE1}" destId="{88F1AB95-4D2D-DA42-AA01-942D573F1F1D}" srcOrd="2" destOrd="0" parTransId="{88B8687B-71BF-C141-9197-080E43DF52E9}" sibTransId="{EC8F009F-CE21-B54E-9F33-4EDB0C37D629}"/>
    <dgm:cxn modelId="{BA2A7FAF-0DB2-C148-811C-91972991A191}" type="presOf" srcId="{22B9F900-711A-BF48-989C-F522C1764448}" destId="{5D4F3AFF-5A6D-794A-AB0F-7F6D274767E9}" srcOrd="1" destOrd="0" presId="urn:microsoft.com/office/officeart/2005/8/layout/venn2"/>
    <dgm:cxn modelId="{B4CF44DF-98C6-8B46-BB38-73CDB21BBF41}" type="presOf" srcId="{E6D54DA1-02A8-0849-9609-8CAE379EAA37}" destId="{CE8C6DB9-A6E0-9842-8F0E-5EDE768E3802}" srcOrd="0" destOrd="0" presId="urn:microsoft.com/office/officeart/2005/8/layout/venn2"/>
    <dgm:cxn modelId="{AAB8A9AC-B454-4A43-A29E-36D9F7CEF348}" type="presParOf" srcId="{7EF77844-345D-144E-8CE2-457B5178FC4D}" destId="{5C5092D6-4D1D-F846-A686-BAC5450FEB9A}" srcOrd="0" destOrd="0" presId="urn:microsoft.com/office/officeart/2005/8/layout/venn2"/>
    <dgm:cxn modelId="{19ED1644-6A2D-E74E-ABB1-92E97171CBE7}" type="presParOf" srcId="{5C5092D6-4D1D-F846-A686-BAC5450FEB9A}" destId="{6A1C4100-84E4-954C-8AD9-D9D7E10DAC3E}" srcOrd="0" destOrd="0" presId="urn:microsoft.com/office/officeart/2005/8/layout/venn2"/>
    <dgm:cxn modelId="{CBD0EF30-6BEB-8149-A7E2-AAFE6CF043E7}" type="presParOf" srcId="{5C5092D6-4D1D-F846-A686-BAC5450FEB9A}" destId="{861D594E-FC82-CD42-9B8F-C887783793EE}" srcOrd="1" destOrd="0" presId="urn:microsoft.com/office/officeart/2005/8/layout/venn2"/>
    <dgm:cxn modelId="{F7BC2BEB-9E73-FD40-A3FE-A1693A8AC951}" type="presParOf" srcId="{7EF77844-345D-144E-8CE2-457B5178FC4D}" destId="{DD76C554-3CBE-6C47-AFDD-0008E1BF3305}" srcOrd="1" destOrd="0" presId="urn:microsoft.com/office/officeart/2005/8/layout/venn2"/>
    <dgm:cxn modelId="{C52F363C-D3B4-CC4A-82AE-892F0D29F2A1}" type="presParOf" srcId="{DD76C554-3CBE-6C47-AFDD-0008E1BF3305}" destId="{4E95FE00-26BC-E341-9743-C943998A0F84}" srcOrd="0" destOrd="0" presId="urn:microsoft.com/office/officeart/2005/8/layout/venn2"/>
    <dgm:cxn modelId="{A49A5038-1ACB-2440-B241-C1A88B543AD7}" type="presParOf" srcId="{DD76C554-3CBE-6C47-AFDD-0008E1BF3305}" destId="{CEDA21DB-0C4A-564D-B28C-80128C1F0640}" srcOrd="1" destOrd="0" presId="urn:microsoft.com/office/officeart/2005/8/layout/venn2"/>
    <dgm:cxn modelId="{C2B6B589-B23B-284A-87F5-249F7F7D6F17}" type="presParOf" srcId="{7EF77844-345D-144E-8CE2-457B5178FC4D}" destId="{4032ACE3-5B80-4746-8238-3BF9FCA32C4A}" srcOrd="2" destOrd="0" presId="urn:microsoft.com/office/officeart/2005/8/layout/venn2"/>
    <dgm:cxn modelId="{A0F9E29E-E07A-3443-8A1F-C59A8B59B9BF}" type="presParOf" srcId="{4032ACE3-5B80-4746-8238-3BF9FCA32C4A}" destId="{01957D80-D427-E644-84AD-EB3AC43C9CDF}" srcOrd="0" destOrd="0" presId="urn:microsoft.com/office/officeart/2005/8/layout/venn2"/>
    <dgm:cxn modelId="{13F6B803-6D49-D843-A520-8F1C75DF4E68}" type="presParOf" srcId="{4032ACE3-5B80-4746-8238-3BF9FCA32C4A}" destId="{134A2AE8-F816-F949-98AD-137B1B9B69CA}" srcOrd="1" destOrd="0" presId="urn:microsoft.com/office/officeart/2005/8/layout/venn2"/>
    <dgm:cxn modelId="{5035688D-FF76-CD4A-A331-696D678A4498}" type="presParOf" srcId="{7EF77844-345D-144E-8CE2-457B5178FC4D}" destId="{A67BA0B3-6B4E-BA49-BD91-211CB7359C05}" srcOrd="3" destOrd="0" presId="urn:microsoft.com/office/officeart/2005/8/layout/venn2"/>
    <dgm:cxn modelId="{D355ACCC-8907-794F-8507-A7F325443EED}" type="presParOf" srcId="{A67BA0B3-6B4E-BA49-BD91-211CB7359C05}" destId="{CE8C6DB9-A6E0-9842-8F0E-5EDE768E3802}" srcOrd="0" destOrd="0" presId="urn:microsoft.com/office/officeart/2005/8/layout/venn2"/>
    <dgm:cxn modelId="{4B9819B1-8E48-254F-B932-1DC81DC168BF}" type="presParOf" srcId="{A67BA0B3-6B4E-BA49-BD91-211CB7359C05}" destId="{C07D3E51-FAED-AE45-96F1-5E2A831EB9ED}" srcOrd="1" destOrd="0" presId="urn:microsoft.com/office/officeart/2005/8/layout/venn2"/>
    <dgm:cxn modelId="{DC909B83-DC79-DF49-B964-2BD351339835}" type="presParOf" srcId="{7EF77844-345D-144E-8CE2-457B5178FC4D}" destId="{7657C831-630C-7E49-B6C2-AE6A97A8FFDF}" srcOrd="4" destOrd="0" presId="urn:microsoft.com/office/officeart/2005/8/layout/venn2"/>
    <dgm:cxn modelId="{2D7A8F13-5BCD-9448-87AB-D1B248F9A823}" type="presParOf" srcId="{7657C831-630C-7E49-B6C2-AE6A97A8FFDF}" destId="{06451CF0-8681-C342-B3AF-54D059E8D455}" srcOrd="0" destOrd="0" presId="urn:microsoft.com/office/officeart/2005/8/layout/venn2"/>
    <dgm:cxn modelId="{1C1ADFEC-7CC0-4D4F-82C9-79D14A5C859D}" type="presParOf" srcId="{7657C831-630C-7E49-B6C2-AE6A97A8FFDF}" destId="{5D4F3AFF-5A6D-794A-AB0F-7F6D274767E9}" srcOrd="1" destOrd="0" presId="urn:microsoft.com/office/officeart/2005/8/layout/venn2"/>
    <dgm:cxn modelId="{C0137778-CA30-784C-BF2F-B6663162B968}" type="presParOf" srcId="{7EF77844-345D-144E-8CE2-457B5178FC4D}" destId="{CF2B76A2-E7DC-D041-9DFB-1E593EA51128}" srcOrd="5" destOrd="0" presId="urn:microsoft.com/office/officeart/2005/8/layout/venn2"/>
    <dgm:cxn modelId="{A5B1A53C-A1CA-5A4B-B814-D65290264C77}" type="presParOf" srcId="{CF2B76A2-E7DC-D041-9DFB-1E593EA51128}" destId="{362AAE8A-C310-8749-AF8B-7E857FE2BE1F}" srcOrd="0" destOrd="0" presId="urn:microsoft.com/office/officeart/2005/8/layout/venn2"/>
    <dgm:cxn modelId="{BF9CDF0F-1533-2345-BD15-EF54132D45E1}" type="presParOf" srcId="{CF2B76A2-E7DC-D041-9DFB-1E593EA51128}" destId="{6132AFBC-5F21-3C4A-B1A4-5E2E1CD90414}"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87E17-CD92-904C-9C7E-4E076B057805}">
      <dsp:nvSpPr>
        <dsp:cNvPr id="0" name=""/>
        <dsp:cNvSpPr/>
      </dsp:nvSpPr>
      <dsp:spPr>
        <a:xfrm>
          <a:off x="0" y="1795774"/>
          <a:ext cx="1364610"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数据模型</a:t>
          </a:r>
        </a:p>
      </dsp:txBody>
      <dsp:txXfrm>
        <a:off x="19984" y="1815758"/>
        <a:ext cx="1324642" cy="642337"/>
      </dsp:txXfrm>
    </dsp:sp>
    <dsp:sp modelId="{58C9E07E-5CD7-034B-AE1E-307C4B4C1181}">
      <dsp:nvSpPr>
        <dsp:cNvPr id="0" name=""/>
        <dsp:cNvSpPr/>
      </dsp:nvSpPr>
      <dsp:spPr>
        <a:xfrm rot="18924339">
          <a:off x="1280179" y="1914972"/>
          <a:ext cx="586518" cy="32124"/>
        </a:xfrm>
        <a:custGeom>
          <a:avLst/>
          <a:gdLst/>
          <a:ahLst/>
          <a:cxnLst/>
          <a:rect l="0" t="0" r="0" b="0"/>
          <a:pathLst>
            <a:path>
              <a:moveTo>
                <a:pt x="0" y="16062"/>
              </a:moveTo>
              <a:lnTo>
                <a:pt x="586518" y="16062"/>
              </a:lnTo>
            </a:path>
          </a:pathLst>
        </a:custGeom>
        <a:noFill/>
        <a:ln w="25400" cap="flat" cmpd="sng" algn="ctr">
          <a:solidFill>
            <a:schemeClr val="dk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1558776" y="1916371"/>
        <a:ext cx="29325" cy="29325"/>
      </dsp:txXfrm>
    </dsp:sp>
    <dsp:sp modelId="{E22FDC6E-AEAD-FB4A-9E5C-94760DC8C348}">
      <dsp:nvSpPr>
        <dsp:cNvPr id="0" name=""/>
        <dsp:cNvSpPr/>
      </dsp:nvSpPr>
      <dsp:spPr>
        <a:xfrm>
          <a:off x="1782267" y="1383989"/>
          <a:ext cx="1826585"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逻辑数据模型</a:t>
          </a:r>
        </a:p>
      </dsp:txBody>
      <dsp:txXfrm>
        <a:off x="1802251" y="1403973"/>
        <a:ext cx="1786617" cy="642337"/>
      </dsp:txXfrm>
    </dsp:sp>
    <dsp:sp modelId="{463B8281-7CC5-6F4F-9A45-DB69328D7BA4}">
      <dsp:nvSpPr>
        <dsp:cNvPr id="0" name=""/>
        <dsp:cNvSpPr/>
      </dsp:nvSpPr>
      <dsp:spPr>
        <a:xfrm rot="18921554">
          <a:off x="3405522" y="1213808"/>
          <a:ext cx="1409706" cy="32124"/>
        </a:xfrm>
        <a:custGeom>
          <a:avLst/>
          <a:gdLst/>
          <a:ahLst/>
          <a:cxnLst/>
          <a:rect l="0" t="0" r="0" b="0"/>
          <a:pathLst>
            <a:path>
              <a:moveTo>
                <a:pt x="0" y="16062"/>
              </a:moveTo>
              <a:lnTo>
                <a:pt x="1409706" y="16062"/>
              </a:lnTo>
            </a:path>
          </a:pathLst>
        </a:custGeom>
        <a:noFill/>
        <a:ln w="25400" cap="flat" cmpd="sng" algn="ctr">
          <a:solidFill>
            <a:schemeClr val="dk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4075132" y="1194627"/>
        <a:ext cx="70485" cy="70485"/>
      </dsp:txXfrm>
    </dsp:sp>
    <dsp:sp modelId="{168EE139-190A-CB40-A769-4458E108FA6C}">
      <dsp:nvSpPr>
        <dsp:cNvPr id="0" name=""/>
        <dsp:cNvSpPr/>
      </dsp:nvSpPr>
      <dsp:spPr>
        <a:xfrm>
          <a:off x="4611897" y="393445"/>
          <a:ext cx="2442393"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基于对象的逻辑模型</a:t>
          </a:r>
        </a:p>
      </dsp:txBody>
      <dsp:txXfrm>
        <a:off x="4631881" y="413429"/>
        <a:ext cx="2402425" cy="642337"/>
      </dsp:txXfrm>
    </dsp:sp>
    <dsp:sp modelId="{BAF3A42E-6169-094D-A0FA-8A96BE8B8065}">
      <dsp:nvSpPr>
        <dsp:cNvPr id="0" name=""/>
        <dsp:cNvSpPr/>
      </dsp:nvSpPr>
      <dsp:spPr>
        <a:xfrm rot="19457599">
          <a:off x="6991108" y="522373"/>
          <a:ext cx="672209" cy="32124"/>
        </a:xfrm>
        <a:custGeom>
          <a:avLst/>
          <a:gdLst/>
          <a:ahLst/>
          <a:cxnLst/>
          <a:rect l="0" t="0" r="0" b="0"/>
          <a:pathLst>
            <a:path>
              <a:moveTo>
                <a:pt x="0" y="16062"/>
              </a:moveTo>
              <a:lnTo>
                <a:pt x="672209" y="16062"/>
              </a:lnTo>
            </a:path>
          </a:pathLst>
        </a:custGeom>
        <a:noFill/>
        <a:ln w="25400" cap="flat" cmpd="sng" algn="ctr">
          <a:solidFill>
            <a:schemeClr val="dk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7310408" y="521630"/>
        <a:ext cx="33610" cy="33610"/>
      </dsp:txXfrm>
    </dsp:sp>
    <dsp:sp modelId="{1C7E73F8-4739-634A-9BA0-F49FDC690F0F}">
      <dsp:nvSpPr>
        <dsp:cNvPr id="0" name=""/>
        <dsp:cNvSpPr/>
      </dsp:nvSpPr>
      <dsp:spPr>
        <a:xfrm>
          <a:off x="7600135" y="1120"/>
          <a:ext cx="2160001"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u="sng" kern="1200" dirty="0">
              <a:latin typeface="微软雅黑" panose="020B0503020204020204" pitchFamily="34" charset="-122"/>
              <a:ea typeface="微软雅黑" panose="020B0503020204020204" pitchFamily="34" charset="-122"/>
            </a:rPr>
            <a:t>实体</a:t>
          </a:r>
          <a:r>
            <a:rPr lang="en-US" altLang="zh-CN" sz="1500" b="1" u="sng" kern="1200" dirty="0">
              <a:latin typeface="微软雅黑" panose="020B0503020204020204" pitchFamily="34" charset="-122"/>
              <a:ea typeface="微软雅黑" panose="020B0503020204020204" pitchFamily="34" charset="-122"/>
            </a:rPr>
            <a:t>-</a:t>
          </a:r>
          <a:r>
            <a:rPr lang="zh-CN" altLang="en-US" sz="1500" b="1" u="sng" kern="1200" dirty="0">
              <a:latin typeface="微软雅黑" panose="020B0503020204020204" pitchFamily="34" charset="-122"/>
              <a:ea typeface="微软雅黑" panose="020B0503020204020204" pitchFamily="34" charset="-122"/>
            </a:rPr>
            <a:t>联系模型（</a:t>
          </a:r>
          <a:r>
            <a:rPr lang="en-US" altLang="zh-CN" sz="1500" b="1" u="sng" kern="1200" dirty="0">
              <a:latin typeface="微软雅黑" panose="020B0503020204020204" pitchFamily="34" charset="-122"/>
              <a:ea typeface="微软雅黑" panose="020B0503020204020204" pitchFamily="34" charset="-122"/>
            </a:rPr>
            <a:t>E-R</a:t>
          </a:r>
          <a:r>
            <a:rPr lang="zh-CN" altLang="en-US" sz="1500" b="1" u="sng" kern="1200" dirty="0">
              <a:latin typeface="微软雅黑" panose="020B0503020204020204" pitchFamily="34" charset="-122"/>
              <a:ea typeface="微软雅黑" panose="020B0503020204020204" pitchFamily="34" charset="-122"/>
            </a:rPr>
            <a:t>）</a:t>
          </a:r>
        </a:p>
      </dsp:txBody>
      <dsp:txXfrm>
        <a:off x="7620119" y="21104"/>
        <a:ext cx="2120033" cy="642337"/>
      </dsp:txXfrm>
    </dsp:sp>
    <dsp:sp modelId="{5927669B-3F79-1A49-A446-383B74E1A941}">
      <dsp:nvSpPr>
        <dsp:cNvPr id="0" name=""/>
        <dsp:cNvSpPr/>
      </dsp:nvSpPr>
      <dsp:spPr>
        <a:xfrm rot="2183961">
          <a:off x="6987704" y="921064"/>
          <a:ext cx="682593" cy="32124"/>
        </a:xfrm>
        <a:custGeom>
          <a:avLst/>
          <a:gdLst/>
          <a:ahLst/>
          <a:cxnLst/>
          <a:rect l="0" t="0" r="0" b="0"/>
          <a:pathLst>
            <a:path>
              <a:moveTo>
                <a:pt x="0" y="16062"/>
              </a:moveTo>
              <a:lnTo>
                <a:pt x="682593" y="16062"/>
              </a:lnTo>
            </a:path>
          </a:pathLst>
        </a:custGeom>
        <a:noFill/>
        <a:ln w="25400" cap="flat" cmpd="sng" algn="ctr">
          <a:solidFill>
            <a:schemeClr val="dk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7311936" y="920062"/>
        <a:ext cx="34129" cy="34129"/>
      </dsp:txXfrm>
    </dsp:sp>
    <dsp:sp modelId="{26F4271A-8F2A-7541-80E9-0DDBA20A5F12}">
      <dsp:nvSpPr>
        <dsp:cNvPr id="0" name=""/>
        <dsp:cNvSpPr/>
      </dsp:nvSpPr>
      <dsp:spPr>
        <a:xfrm>
          <a:off x="7603710" y="798503"/>
          <a:ext cx="2160001"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面向对象模型</a:t>
          </a:r>
        </a:p>
      </dsp:txBody>
      <dsp:txXfrm>
        <a:off x="7623694" y="818487"/>
        <a:ext cx="2120033" cy="642337"/>
      </dsp:txXfrm>
    </dsp:sp>
    <dsp:sp modelId="{3DA528B5-B95B-8D4B-848A-D826BEC09931}">
      <dsp:nvSpPr>
        <dsp:cNvPr id="0" name=""/>
        <dsp:cNvSpPr/>
      </dsp:nvSpPr>
      <dsp:spPr>
        <a:xfrm rot="2644351">
          <a:off x="3412324" y="2194622"/>
          <a:ext cx="1396101" cy="32124"/>
        </a:xfrm>
        <a:custGeom>
          <a:avLst/>
          <a:gdLst/>
          <a:ahLst/>
          <a:cxnLst/>
          <a:rect l="0" t="0" r="0" b="0"/>
          <a:pathLst>
            <a:path>
              <a:moveTo>
                <a:pt x="0" y="16062"/>
              </a:moveTo>
              <a:lnTo>
                <a:pt x="1396101" y="16062"/>
              </a:lnTo>
            </a:path>
          </a:pathLst>
        </a:custGeom>
        <a:noFill/>
        <a:ln w="25400" cap="flat" cmpd="sng" algn="ctr">
          <a:solidFill>
            <a:schemeClr val="dk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4075473" y="2175781"/>
        <a:ext cx="69805" cy="69805"/>
      </dsp:txXfrm>
    </dsp:sp>
    <dsp:sp modelId="{BC127379-D243-DC46-A160-BCE254A15957}">
      <dsp:nvSpPr>
        <dsp:cNvPr id="0" name=""/>
        <dsp:cNvSpPr/>
      </dsp:nvSpPr>
      <dsp:spPr>
        <a:xfrm>
          <a:off x="4611897" y="2355073"/>
          <a:ext cx="2488353"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基于记录的逻辑模型</a:t>
          </a:r>
        </a:p>
      </dsp:txBody>
      <dsp:txXfrm>
        <a:off x="4631881" y="2375057"/>
        <a:ext cx="2448385" cy="642337"/>
      </dsp:txXfrm>
    </dsp:sp>
    <dsp:sp modelId="{6DD7408C-7884-F643-86FE-05DCD4223F57}">
      <dsp:nvSpPr>
        <dsp:cNvPr id="0" name=""/>
        <dsp:cNvSpPr/>
      </dsp:nvSpPr>
      <dsp:spPr>
        <a:xfrm rot="18289469">
          <a:off x="6895255" y="2287838"/>
          <a:ext cx="955836" cy="32124"/>
        </a:xfrm>
        <a:custGeom>
          <a:avLst/>
          <a:gdLst/>
          <a:ahLst/>
          <a:cxnLst/>
          <a:rect l="0" t="0" r="0" b="0"/>
          <a:pathLst>
            <a:path>
              <a:moveTo>
                <a:pt x="0" y="16062"/>
              </a:moveTo>
              <a:lnTo>
                <a:pt x="955836" y="16062"/>
              </a:lnTo>
            </a:path>
          </a:pathLst>
        </a:custGeom>
        <a:noFill/>
        <a:ln w="25400" cap="flat" cmpd="sng" algn="ctr">
          <a:solidFill>
            <a:schemeClr val="dk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7349277" y="2280004"/>
        <a:ext cx="47791" cy="47791"/>
      </dsp:txXfrm>
    </dsp:sp>
    <dsp:sp modelId="{FA4130B1-C9D1-AB40-89FB-72BBCDB4E252}">
      <dsp:nvSpPr>
        <dsp:cNvPr id="0" name=""/>
        <dsp:cNvSpPr/>
      </dsp:nvSpPr>
      <dsp:spPr>
        <a:xfrm>
          <a:off x="7646095" y="1570422"/>
          <a:ext cx="2160001"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a:latin typeface="微软雅黑" panose="020B0503020204020204" pitchFamily="34" charset="-122"/>
              <a:ea typeface="微软雅黑" panose="020B0503020204020204" pitchFamily="34" charset="-122"/>
            </a:rPr>
            <a:t>关系模型</a:t>
          </a:r>
          <a:endParaRPr lang="zh-CN" altLang="en-US" sz="1500" b="1" kern="1200" dirty="0">
            <a:latin typeface="微软雅黑" panose="020B0503020204020204" pitchFamily="34" charset="-122"/>
            <a:ea typeface="微软雅黑" panose="020B0503020204020204" pitchFamily="34" charset="-122"/>
          </a:endParaRPr>
        </a:p>
      </dsp:txBody>
      <dsp:txXfrm>
        <a:off x="7666079" y="1590406"/>
        <a:ext cx="2120033" cy="642337"/>
      </dsp:txXfrm>
    </dsp:sp>
    <dsp:sp modelId="{E52D5922-3B1D-0C47-BF99-C203576A9C01}">
      <dsp:nvSpPr>
        <dsp:cNvPr id="0" name=""/>
        <dsp:cNvSpPr/>
      </dsp:nvSpPr>
      <dsp:spPr>
        <a:xfrm>
          <a:off x="7100251" y="2680164"/>
          <a:ext cx="545844" cy="32124"/>
        </a:xfrm>
        <a:custGeom>
          <a:avLst/>
          <a:gdLst/>
          <a:ahLst/>
          <a:cxnLst/>
          <a:rect l="0" t="0" r="0" b="0"/>
          <a:pathLst>
            <a:path>
              <a:moveTo>
                <a:pt x="0" y="16062"/>
              </a:moveTo>
              <a:lnTo>
                <a:pt x="545844" y="16062"/>
              </a:lnTo>
            </a:path>
          </a:pathLst>
        </a:custGeom>
        <a:noFill/>
        <a:ln w="25400" cap="flat" cmpd="sng" algn="ctr">
          <a:solidFill>
            <a:schemeClr val="dk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7359527" y="2682580"/>
        <a:ext cx="27292" cy="27292"/>
      </dsp:txXfrm>
    </dsp:sp>
    <dsp:sp modelId="{4D9896C7-FA5B-694E-AD01-1E1FEF6B9E2C}">
      <dsp:nvSpPr>
        <dsp:cNvPr id="0" name=""/>
        <dsp:cNvSpPr/>
      </dsp:nvSpPr>
      <dsp:spPr>
        <a:xfrm>
          <a:off x="7646095" y="2355073"/>
          <a:ext cx="2160001"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网状模型</a:t>
          </a:r>
        </a:p>
      </dsp:txBody>
      <dsp:txXfrm>
        <a:off x="7666079" y="2375057"/>
        <a:ext cx="2120033" cy="642337"/>
      </dsp:txXfrm>
    </dsp:sp>
    <dsp:sp modelId="{C5345078-0FBD-6047-B838-EDA2D7B5DA95}">
      <dsp:nvSpPr>
        <dsp:cNvPr id="0" name=""/>
        <dsp:cNvSpPr/>
      </dsp:nvSpPr>
      <dsp:spPr>
        <a:xfrm rot="3310531">
          <a:off x="6895255" y="3072489"/>
          <a:ext cx="955836" cy="32124"/>
        </a:xfrm>
        <a:custGeom>
          <a:avLst/>
          <a:gdLst/>
          <a:ahLst/>
          <a:cxnLst/>
          <a:rect l="0" t="0" r="0" b="0"/>
          <a:pathLst>
            <a:path>
              <a:moveTo>
                <a:pt x="0" y="16062"/>
              </a:moveTo>
              <a:lnTo>
                <a:pt x="955836" y="16062"/>
              </a:lnTo>
            </a:path>
          </a:pathLst>
        </a:custGeom>
        <a:noFill/>
        <a:ln w="25400" cap="flat" cmpd="sng" algn="ctr">
          <a:solidFill>
            <a:schemeClr val="dk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7349277" y="3064655"/>
        <a:ext cx="47791" cy="47791"/>
      </dsp:txXfrm>
    </dsp:sp>
    <dsp:sp modelId="{11ED1FAA-30D0-9A4D-AAB6-0DEE8B4F79F0}">
      <dsp:nvSpPr>
        <dsp:cNvPr id="0" name=""/>
        <dsp:cNvSpPr/>
      </dsp:nvSpPr>
      <dsp:spPr>
        <a:xfrm>
          <a:off x="7646095" y="3139724"/>
          <a:ext cx="2160001"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层次模型</a:t>
          </a:r>
        </a:p>
      </dsp:txBody>
      <dsp:txXfrm>
        <a:off x="7666079" y="3159708"/>
        <a:ext cx="2120033" cy="642337"/>
      </dsp:txXfrm>
    </dsp:sp>
    <dsp:sp modelId="{D3A4DB33-E298-8246-A900-82A0D92FD098}">
      <dsp:nvSpPr>
        <dsp:cNvPr id="0" name=""/>
        <dsp:cNvSpPr/>
      </dsp:nvSpPr>
      <dsp:spPr>
        <a:xfrm rot="2587101">
          <a:off x="1290950" y="2307297"/>
          <a:ext cx="545518" cy="32124"/>
        </a:xfrm>
        <a:custGeom>
          <a:avLst/>
          <a:gdLst/>
          <a:ahLst/>
          <a:cxnLst/>
          <a:rect l="0" t="0" r="0" b="0"/>
          <a:pathLst>
            <a:path>
              <a:moveTo>
                <a:pt x="0" y="16062"/>
              </a:moveTo>
              <a:lnTo>
                <a:pt x="545518" y="16062"/>
              </a:lnTo>
            </a:path>
          </a:pathLst>
        </a:custGeom>
        <a:noFill/>
        <a:ln w="25400" cap="flat" cmpd="sng" algn="ctr">
          <a:solidFill>
            <a:schemeClr val="dk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b="1" kern="1200">
            <a:latin typeface="微软雅黑" panose="020B0503020204020204" pitchFamily="34" charset="-122"/>
            <a:ea typeface="微软雅黑" panose="020B0503020204020204" pitchFamily="34" charset="-122"/>
          </a:endParaRPr>
        </a:p>
      </dsp:txBody>
      <dsp:txXfrm>
        <a:off x="1550071" y="2309721"/>
        <a:ext cx="27275" cy="27275"/>
      </dsp:txXfrm>
    </dsp:sp>
    <dsp:sp modelId="{4D80DB40-C521-064E-83A7-9A35990DD4CC}">
      <dsp:nvSpPr>
        <dsp:cNvPr id="0" name=""/>
        <dsp:cNvSpPr/>
      </dsp:nvSpPr>
      <dsp:spPr>
        <a:xfrm>
          <a:off x="1762808" y="2168640"/>
          <a:ext cx="1812080" cy="682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b="1" kern="1200" dirty="0">
              <a:latin typeface="微软雅黑" panose="020B0503020204020204" pitchFamily="34" charset="-122"/>
              <a:ea typeface="微软雅黑" panose="020B0503020204020204" pitchFamily="34" charset="-122"/>
            </a:rPr>
            <a:t>物理数据模型</a:t>
          </a:r>
        </a:p>
      </dsp:txBody>
      <dsp:txXfrm>
        <a:off x="1782792" y="2188624"/>
        <a:ext cx="1772112" cy="642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5469C-28F8-4243-92EB-37948C95562E}">
      <dsp:nvSpPr>
        <dsp:cNvPr id="0" name=""/>
        <dsp:cNvSpPr/>
      </dsp:nvSpPr>
      <dsp:spPr>
        <a:xfrm>
          <a:off x="4791" y="0"/>
          <a:ext cx="4002236" cy="507003"/>
        </a:xfrm>
        <a:prstGeom prst="chevron">
          <a:avLst/>
        </a:prstGeom>
        <a:solidFill>
          <a:srgbClr val="7E30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Microsoft YaHei" panose="020B0503020204020204" pitchFamily="34" charset="-122"/>
              <a:ea typeface="Microsoft YaHei" panose="020B0503020204020204" pitchFamily="34" charset="-122"/>
            </a:rPr>
            <a:t>概念设计阶段</a:t>
          </a:r>
        </a:p>
      </dsp:txBody>
      <dsp:txXfrm>
        <a:off x="258293" y="0"/>
        <a:ext cx="3495233" cy="507003"/>
      </dsp:txXfrm>
    </dsp:sp>
    <dsp:sp modelId="{B6AA4060-87E9-5F4D-BC40-DE052D78AFA1}">
      <dsp:nvSpPr>
        <dsp:cNvPr id="0" name=""/>
        <dsp:cNvSpPr/>
      </dsp:nvSpPr>
      <dsp:spPr>
        <a:xfrm>
          <a:off x="3606803" y="0"/>
          <a:ext cx="4495792" cy="507003"/>
        </a:xfrm>
        <a:prstGeom prst="chevron">
          <a:avLst/>
        </a:prstGeom>
        <a:solidFill>
          <a:srgbClr val="7E30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Microsoft YaHei" panose="020B0503020204020204" pitchFamily="34" charset="-122"/>
              <a:ea typeface="Microsoft YaHei" panose="020B0503020204020204" pitchFamily="34" charset="-122"/>
            </a:rPr>
            <a:t>逻辑设计阶段</a:t>
          </a:r>
        </a:p>
      </dsp:txBody>
      <dsp:txXfrm>
        <a:off x="3860305" y="0"/>
        <a:ext cx="3988789" cy="507003"/>
      </dsp:txXfrm>
    </dsp:sp>
    <dsp:sp modelId="{D228FBC0-6C0F-D246-BF84-04997F690EA0}">
      <dsp:nvSpPr>
        <dsp:cNvPr id="0" name=""/>
        <dsp:cNvSpPr/>
      </dsp:nvSpPr>
      <dsp:spPr>
        <a:xfrm>
          <a:off x="7702372" y="0"/>
          <a:ext cx="4002236" cy="507003"/>
        </a:xfrm>
        <a:prstGeom prst="chevron">
          <a:avLst/>
        </a:prstGeom>
        <a:solidFill>
          <a:srgbClr val="7E30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Microsoft YaHei" panose="020B0503020204020204" pitchFamily="34" charset="-122"/>
              <a:ea typeface="Microsoft YaHei" panose="020B0503020204020204" pitchFamily="34" charset="-122"/>
            </a:rPr>
            <a:t>物理设计阶段</a:t>
          </a:r>
        </a:p>
      </dsp:txBody>
      <dsp:txXfrm>
        <a:off x="7955874" y="0"/>
        <a:ext cx="3495233" cy="507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B52D0-7969-9445-B980-2623987EEF2D}">
      <dsp:nvSpPr>
        <dsp:cNvPr id="0" name=""/>
        <dsp:cNvSpPr/>
      </dsp:nvSpPr>
      <dsp:spPr>
        <a:xfrm>
          <a:off x="444438" y="0"/>
          <a:ext cx="2396860" cy="599215"/>
        </a:xfrm>
        <a:prstGeom prst="roundRect">
          <a:avLst>
            <a:gd name="adj" fmla="val 10000"/>
          </a:avLst>
        </a:prstGeom>
        <a:solidFill>
          <a:srgbClr val="7E30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概念设计</a:t>
          </a:r>
        </a:p>
      </dsp:txBody>
      <dsp:txXfrm>
        <a:off x="461988" y="17550"/>
        <a:ext cx="2361760" cy="564115"/>
      </dsp:txXfrm>
    </dsp:sp>
    <dsp:sp modelId="{1CAE78D8-D32D-C642-8076-1A0CDEC186A3}">
      <dsp:nvSpPr>
        <dsp:cNvPr id="0" name=""/>
        <dsp:cNvSpPr/>
      </dsp:nvSpPr>
      <dsp:spPr>
        <a:xfrm rot="5400000">
          <a:off x="1590437" y="651647"/>
          <a:ext cx="104862" cy="104862"/>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AC8204-E168-FA46-9AD4-2FFBDF044F32}">
      <dsp:nvSpPr>
        <dsp:cNvPr id="0" name=""/>
        <dsp:cNvSpPr/>
      </dsp:nvSpPr>
      <dsp:spPr>
        <a:xfrm>
          <a:off x="444438" y="808941"/>
          <a:ext cx="2396860" cy="599215"/>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微软雅黑" panose="020B0503020204020204" pitchFamily="34" charset="-122"/>
              <a:ea typeface="微软雅黑" panose="020B0503020204020204" pitchFamily="34" charset="-122"/>
            </a:rPr>
            <a:t>E-R</a:t>
          </a:r>
          <a:r>
            <a:rPr lang="zh-CN" altLang="en-US" sz="2800" kern="1200" dirty="0">
              <a:latin typeface="微软雅黑" panose="020B0503020204020204" pitchFamily="34" charset="-122"/>
              <a:ea typeface="微软雅黑" panose="020B0503020204020204" pitchFamily="34" charset="-122"/>
            </a:rPr>
            <a:t>模型</a:t>
          </a:r>
        </a:p>
      </dsp:txBody>
      <dsp:txXfrm>
        <a:off x="461988" y="826491"/>
        <a:ext cx="2361760" cy="564115"/>
      </dsp:txXfrm>
    </dsp:sp>
    <dsp:sp modelId="{EC193584-7F6C-1943-ADD9-D684DD75C222}">
      <dsp:nvSpPr>
        <dsp:cNvPr id="0" name=""/>
        <dsp:cNvSpPr/>
      </dsp:nvSpPr>
      <dsp:spPr>
        <a:xfrm rot="5400000">
          <a:off x="1590437" y="1460587"/>
          <a:ext cx="104862" cy="104862"/>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FF896E-4E97-EE45-B933-D615120BDCF0}">
      <dsp:nvSpPr>
        <dsp:cNvPr id="0" name=""/>
        <dsp:cNvSpPr/>
      </dsp:nvSpPr>
      <dsp:spPr>
        <a:xfrm>
          <a:off x="444438" y="1617881"/>
          <a:ext cx="2396860" cy="599215"/>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微软雅黑" panose="020B0503020204020204" pitchFamily="34" charset="-122"/>
              <a:ea typeface="微软雅黑" panose="020B0503020204020204" pitchFamily="34" charset="-122"/>
            </a:rPr>
            <a:t>E-R</a:t>
          </a:r>
          <a:r>
            <a:rPr lang="zh-CN" altLang="en-US" sz="2800" kern="1200" dirty="0">
              <a:latin typeface="微软雅黑" panose="020B0503020204020204" pitchFamily="34" charset="-122"/>
              <a:ea typeface="微软雅黑" panose="020B0503020204020204" pitchFamily="34" charset="-122"/>
            </a:rPr>
            <a:t>模式</a:t>
          </a:r>
        </a:p>
      </dsp:txBody>
      <dsp:txXfrm>
        <a:off x="461988" y="1635431"/>
        <a:ext cx="2361760" cy="564115"/>
      </dsp:txXfrm>
    </dsp:sp>
    <dsp:sp modelId="{4AF0F621-E2E2-AC45-84F0-E3C7688E6F75}">
      <dsp:nvSpPr>
        <dsp:cNvPr id="0" name=""/>
        <dsp:cNvSpPr/>
      </dsp:nvSpPr>
      <dsp:spPr>
        <a:xfrm rot="5400000">
          <a:off x="1590437" y="2269527"/>
          <a:ext cx="104862" cy="104862"/>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315D92-95E6-6542-B2F2-32C884DC3925}">
      <dsp:nvSpPr>
        <dsp:cNvPr id="0" name=""/>
        <dsp:cNvSpPr/>
      </dsp:nvSpPr>
      <dsp:spPr>
        <a:xfrm>
          <a:off x="444438" y="2426821"/>
          <a:ext cx="2396860" cy="599215"/>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Times" pitchFamily="2" charset="0"/>
              <a:ea typeface="SimHei" panose="02010609060101010101" pitchFamily="49" charset="-122"/>
            </a:rPr>
            <a:t>E-R</a:t>
          </a:r>
          <a:r>
            <a:rPr lang="zh-CN" altLang="en-US" sz="2800" kern="1200" dirty="0">
              <a:latin typeface="Times" pitchFamily="2" charset="0"/>
              <a:ea typeface="SimHei" panose="02010609060101010101" pitchFamily="49" charset="-122"/>
            </a:rPr>
            <a:t>图</a:t>
          </a:r>
        </a:p>
      </dsp:txBody>
      <dsp:txXfrm>
        <a:off x="461988" y="2444371"/>
        <a:ext cx="2361760" cy="564115"/>
      </dsp:txXfrm>
    </dsp:sp>
    <dsp:sp modelId="{3B511D7F-C495-3A4E-A3DD-8625143866B7}">
      <dsp:nvSpPr>
        <dsp:cNvPr id="0" name=""/>
        <dsp:cNvSpPr/>
      </dsp:nvSpPr>
      <dsp:spPr>
        <a:xfrm>
          <a:off x="4091286" y="166"/>
          <a:ext cx="2396860" cy="599215"/>
        </a:xfrm>
        <a:prstGeom prst="roundRect">
          <a:avLst>
            <a:gd name="adj" fmla="val 10000"/>
          </a:avLst>
        </a:prstGeom>
        <a:solidFill>
          <a:srgbClr val="7E30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逻辑设计</a:t>
          </a:r>
        </a:p>
      </dsp:txBody>
      <dsp:txXfrm>
        <a:off x="4108836" y="17716"/>
        <a:ext cx="2361760" cy="564115"/>
      </dsp:txXfrm>
    </dsp:sp>
    <dsp:sp modelId="{04D572B1-F190-9446-BC2F-44AFAEE9E67C}">
      <dsp:nvSpPr>
        <dsp:cNvPr id="0" name=""/>
        <dsp:cNvSpPr/>
      </dsp:nvSpPr>
      <dsp:spPr>
        <a:xfrm rot="5400000">
          <a:off x="5237285" y="651812"/>
          <a:ext cx="104862" cy="104862"/>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204FA9-6302-7647-9027-3AC3BCB121CD}">
      <dsp:nvSpPr>
        <dsp:cNvPr id="0" name=""/>
        <dsp:cNvSpPr/>
      </dsp:nvSpPr>
      <dsp:spPr>
        <a:xfrm>
          <a:off x="4091286" y="809106"/>
          <a:ext cx="2396860" cy="599215"/>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关系模型</a:t>
          </a:r>
        </a:p>
      </dsp:txBody>
      <dsp:txXfrm>
        <a:off x="4108836" y="826656"/>
        <a:ext cx="2361760" cy="564115"/>
      </dsp:txXfrm>
    </dsp:sp>
    <dsp:sp modelId="{594F113B-2CB4-1645-819A-4B77F44D7A3F}">
      <dsp:nvSpPr>
        <dsp:cNvPr id="0" name=""/>
        <dsp:cNvSpPr/>
      </dsp:nvSpPr>
      <dsp:spPr>
        <a:xfrm rot="5400000">
          <a:off x="5237285" y="1460753"/>
          <a:ext cx="104862" cy="104862"/>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F74C39-CEB5-E14A-89D5-96CE01240C46}">
      <dsp:nvSpPr>
        <dsp:cNvPr id="0" name=""/>
        <dsp:cNvSpPr/>
      </dsp:nvSpPr>
      <dsp:spPr>
        <a:xfrm>
          <a:off x="4091286" y="1618047"/>
          <a:ext cx="2396860" cy="599215"/>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关系模式</a:t>
          </a:r>
        </a:p>
      </dsp:txBody>
      <dsp:txXfrm>
        <a:off x="4108836" y="1635597"/>
        <a:ext cx="2361760" cy="564115"/>
      </dsp:txXfrm>
    </dsp:sp>
    <dsp:sp modelId="{4F75710A-B233-0A45-8A54-0499632D5836}">
      <dsp:nvSpPr>
        <dsp:cNvPr id="0" name=""/>
        <dsp:cNvSpPr/>
      </dsp:nvSpPr>
      <dsp:spPr>
        <a:xfrm rot="5400000">
          <a:off x="5237285" y="2269693"/>
          <a:ext cx="104862" cy="104862"/>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D6DCBA-8ECE-B14A-BAEF-38F651C82C52}">
      <dsp:nvSpPr>
        <dsp:cNvPr id="0" name=""/>
        <dsp:cNvSpPr/>
      </dsp:nvSpPr>
      <dsp:spPr>
        <a:xfrm>
          <a:off x="4091286" y="2426987"/>
          <a:ext cx="2396860" cy="599215"/>
        </a:xfrm>
        <a:prstGeom prst="roundRect">
          <a:avLst>
            <a:gd name="adj" fmla="val 1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关系（表）</a:t>
          </a:r>
        </a:p>
      </dsp:txBody>
      <dsp:txXfrm>
        <a:off x="4108836" y="2444537"/>
        <a:ext cx="2361760" cy="564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28073-A877-A848-86E4-9E88BA1F70D6}">
      <dsp:nvSpPr>
        <dsp:cNvPr id="0" name=""/>
        <dsp:cNvSpPr/>
      </dsp:nvSpPr>
      <dsp:spPr>
        <a:xfrm rot="5400000">
          <a:off x="647238" y="1421905"/>
          <a:ext cx="1344382" cy="1530531"/>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230398-EC3C-5946-ACEC-613D56A8E7B0}">
      <dsp:nvSpPr>
        <dsp:cNvPr id="0" name=""/>
        <dsp:cNvSpPr/>
      </dsp:nvSpPr>
      <dsp:spPr>
        <a:xfrm>
          <a:off x="0" y="289596"/>
          <a:ext cx="2838056" cy="960553"/>
        </a:xfrm>
        <a:prstGeom prst="roundRect">
          <a:avLst>
            <a:gd name="adj" fmla="val 1667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实体集的转换</a:t>
          </a:r>
        </a:p>
      </dsp:txBody>
      <dsp:txXfrm>
        <a:off x="46899" y="336495"/>
        <a:ext cx="2744258" cy="866755"/>
      </dsp:txXfrm>
    </dsp:sp>
    <dsp:sp modelId="{F5E0E94B-1D63-D943-8E40-74ACE8B7EAC2}">
      <dsp:nvSpPr>
        <dsp:cNvPr id="0" name=""/>
        <dsp:cNvSpPr/>
      </dsp:nvSpPr>
      <dsp:spPr>
        <a:xfrm>
          <a:off x="2947626" y="153863"/>
          <a:ext cx="6149697" cy="1280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实体集转换成一个关系模式（表头）</a:t>
          </a:r>
        </a:p>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实体集的属性转换为关系模式的属性（表的列名）</a:t>
          </a:r>
        </a:p>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实体集的标识符转换为关系模式的键</a:t>
          </a:r>
        </a:p>
      </dsp:txBody>
      <dsp:txXfrm>
        <a:off x="2947626" y="153863"/>
        <a:ext cx="6149697" cy="1280364"/>
      </dsp:txXfrm>
    </dsp:sp>
    <dsp:sp modelId="{7D7D5849-4A65-3A4F-AB3F-197C752E975C}">
      <dsp:nvSpPr>
        <dsp:cNvPr id="0" name=""/>
        <dsp:cNvSpPr/>
      </dsp:nvSpPr>
      <dsp:spPr>
        <a:xfrm rot="5400000">
          <a:off x="3735162" y="3050324"/>
          <a:ext cx="1344382" cy="1530531"/>
        </a:xfrm>
        <a:prstGeom prst="bentUpArrow">
          <a:avLst>
            <a:gd name="adj1" fmla="val 32840"/>
            <a:gd name="adj2" fmla="val 25000"/>
            <a:gd name="adj3" fmla="val 35780"/>
          </a:avLst>
        </a:prstGeom>
        <a:solidFill>
          <a:schemeClr val="accent2">
            <a:tint val="50000"/>
            <a:hueOff val="0"/>
            <a:satOff val="-3098"/>
            <a:lumOff val="110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2B4691-BE1D-A941-800A-6131E3103F3C}">
      <dsp:nvSpPr>
        <dsp:cNvPr id="0" name=""/>
        <dsp:cNvSpPr/>
      </dsp:nvSpPr>
      <dsp:spPr>
        <a:xfrm>
          <a:off x="2652433" y="2010465"/>
          <a:ext cx="2823391" cy="831003"/>
        </a:xfrm>
        <a:prstGeom prst="roundRect">
          <a:avLst>
            <a:gd name="adj" fmla="val 16670"/>
          </a:avLst>
        </a:prstGeom>
        <a:solidFill>
          <a:schemeClr val="accent2">
            <a:shade val="80000"/>
            <a:hueOff val="0"/>
            <a:satOff val="-5541"/>
            <a:lumOff val="142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联系的转换</a:t>
          </a:r>
        </a:p>
      </dsp:txBody>
      <dsp:txXfrm>
        <a:off x="2693007" y="2051039"/>
        <a:ext cx="2742243" cy="749855"/>
      </dsp:txXfrm>
    </dsp:sp>
    <dsp:sp modelId="{366E4A4F-07E6-3247-8140-42C6E36BA131}">
      <dsp:nvSpPr>
        <dsp:cNvPr id="0" name=""/>
        <dsp:cNvSpPr/>
      </dsp:nvSpPr>
      <dsp:spPr>
        <a:xfrm>
          <a:off x="5510575" y="1792730"/>
          <a:ext cx="4883365" cy="1280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zh-CN" sz="2000" kern="1200" dirty="0">
              <a:latin typeface="微软雅黑" panose="020B0503020204020204" pitchFamily="34" charset="-122"/>
              <a:ea typeface="微软雅黑" panose="020B0503020204020204" pitchFamily="34" charset="-122"/>
            </a:rPr>
            <a:t>参照完整性约束，将</a:t>
          </a:r>
          <a:r>
            <a:rPr lang="en-US" sz="2000" kern="1200" dirty="0">
              <a:latin typeface="微软雅黑" panose="020B0503020204020204" pitchFamily="34" charset="-122"/>
              <a:ea typeface="微软雅黑" panose="020B0503020204020204" pitchFamily="34" charset="-122"/>
            </a:rPr>
            <a:t>E-R</a:t>
          </a:r>
          <a:r>
            <a:rPr lang="zh-CN" sz="2000" kern="1200" dirty="0">
              <a:latin typeface="微软雅黑" panose="020B0503020204020204" pitchFamily="34" charset="-122"/>
              <a:ea typeface="微软雅黑" panose="020B0503020204020204" pitchFamily="34" charset="-122"/>
            </a:rPr>
            <a:t>模型中的</a:t>
          </a:r>
          <a:r>
            <a:rPr lang="zh-CN" altLang="en-US" sz="2000" kern="1200" dirty="0">
              <a:latin typeface="微软雅黑" panose="020B0503020204020204" pitchFamily="34" charset="-122"/>
              <a:ea typeface="微软雅黑" panose="020B0503020204020204" pitchFamily="34" charset="-122"/>
            </a:rPr>
            <a:t>联系</a:t>
          </a:r>
          <a:r>
            <a:rPr lang="zh-CN" sz="2000" kern="1200" dirty="0">
              <a:latin typeface="微软雅黑" panose="020B0503020204020204" pitchFamily="34" charset="-122"/>
              <a:ea typeface="微软雅黑" panose="020B0503020204020204" pitchFamily="34" charset="-122"/>
            </a:rPr>
            <a:t>转化为关系表间的参照完整性约束</a:t>
          </a:r>
          <a:endParaRPr lang="zh-CN" altLang="en-US" sz="2000" kern="1200" dirty="0">
            <a:latin typeface="微软雅黑" panose="020B0503020204020204" pitchFamily="34" charset="-122"/>
            <a:ea typeface="微软雅黑" panose="020B0503020204020204" pitchFamily="34" charset="-122"/>
          </a:endParaRPr>
        </a:p>
      </dsp:txBody>
      <dsp:txXfrm>
        <a:off x="5510575" y="1792730"/>
        <a:ext cx="4883365" cy="1280364"/>
      </dsp:txXfrm>
    </dsp:sp>
    <dsp:sp modelId="{15CA7AA2-C5CA-C54C-8052-CEA6E7B4C8EB}">
      <dsp:nvSpPr>
        <dsp:cNvPr id="0" name=""/>
        <dsp:cNvSpPr/>
      </dsp:nvSpPr>
      <dsp:spPr>
        <a:xfrm>
          <a:off x="5373636" y="3825763"/>
          <a:ext cx="2815085" cy="695655"/>
        </a:xfrm>
        <a:prstGeom prst="roundRect">
          <a:avLst>
            <a:gd name="adj" fmla="val 16670"/>
          </a:avLst>
        </a:prstGeom>
        <a:solidFill>
          <a:schemeClr val="accent2">
            <a:shade val="80000"/>
            <a:hueOff val="0"/>
            <a:satOff val="-11081"/>
            <a:lumOff val="284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规范化设计</a:t>
          </a:r>
        </a:p>
      </dsp:txBody>
      <dsp:txXfrm>
        <a:off x="5407601" y="3859728"/>
        <a:ext cx="2747155" cy="627725"/>
      </dsp:txXfrm>
    </dsp:sp>
    <dsp:sp modelId="{C1F5A762-920B-E042-8FD0-CC8BB9726414}">
      <dsp:nvSpPr>
        <dsp:cNvPr id="0" name=""/>
        <dsp:cNvSpPr/>
      </dsp:nvSpPr>
      <dsp:spPr>
        <a:xfrm>
          <a:off x="8061857" y="3422264"/>
          <a:ext cx="2995964" cy="1280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正确规范化所有关系表</a:t>
          </a:r>
        </a:p>
      </dsp:txBody>
      <dsp:txXfrm>
        <a:off x="8061857" y="3422264"/>
        <a:ext cx="2995964" cy="12803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C4100-84E4-954C-8AD9-D9D7E10DAC3E}">
      <dsp:nvSpPr>
        <dsp:cNvPr id="0" name=""/>
        <dsp:cNvSpPr/>
      </dsp:nvSpPr>
      <dsp:spPr>
        <a:xfrm>
          <a:off x="560211" y="0"/>
          <a:ext cx="3372555" cy="337255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solidFill>
                <a:schemeClr val="tx1"/>
              </a:solidFill>
              <a:latin typeface="SimHei" panose="02010609060101010101" pitchFamily="49" charset="-122"/>
              <a:ea typeface="SimHei" panose="02010609060101010101" pitchFamily="49" charset="-122"/>
            </a:rPr>
            <a:t>1NF</a:t>
          </a:r>
          <a:endParaRPr lang="zh-CN" altLang="en-US" sz="1800" b="1" kern="1200" dirty="0">
            <a:solidFill>
              <a:schemeClr val="tx1"/>
            </a:solidFill>
            <a:latin typeface="SimHei" panose="02010609060101010101" pitchFamily="49" charset="-122"/>
            <a:ea typeface="SimHei" panose="02010609060101010101" pitchFamily="49" charset="-122"/>
          </a:endParaRPr>
        </a:p>
      </dsp:txBody>
      <dsp:txXfrm>
        <a:off x="1614135" y="168627"/>
        <a:ext cx="1264708" cy="337255"/>
      </dsp:txXfrm>
    </dsp:sp>
    <dsp:sp modelId="{4E95FE00-26BC-E341-9743-C943998A0F84}">
      <dsp:nvSpPr>
        <dsp:cNvPr id="0" name=""/>
        <dsp:cNvSpPr/>
      </dsp:nvSpPr>
      <dsp:spPr>
        <a:xfrm>
          <a:off x="813153" y="505883"/>
          <a:ext cx="2866671" cy="2866671"/>
        </a:xfrm>
        <a:prstGeom prst="ellipse">
          <a:avLst/>
        </a:prstGeom>
        <a:solidFill>
          <a:schemeClr val="accent5">
            <a:hueOff val="1028567"/>
            <a:satOff val="2350"/>
            <a:lumOff val="-6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solidFill>
                <a:schemeClr val="tx1"/>
              </a:solidFill>
              <a:latin typeface="SimHei" panose="02010609060101010101" pitchFamily="49" charset="-122"/>
              <a:ea typeface="SimHei" panose="02010609060101010101" pitchFamily="49" charset="-122"/>
            </a:rPr>
            <a:t>2NF</a:t>
          </a:r>
          <a:endParaRPr lang="zh-CN" altLang="en-US" sz="1800" b="1" kern="1200" dirty="0">
            <a:solidFill>
              <a:schemeClr val="tx1"/>
            </a:solidFill>
            <a:latin typeface="SimHei" panose="02010609060101010101" pitchFamily="49" charset="-122"/>
            <a:ea typeface="SimHei" panose="02010609060101010101" pitchFamily="49" charset="-122"/>
          </a:endParaRPr>
        </a:p>
      </dsp:txBody>
      <dsp:txXfrm>
        <a:off x="1628363" y="670716"/>
        <a:ext cx="1236252" cy="329667"/>
      </dsp:txXfrm>
    </dsp:sp>
    <dsp:sp modelId="{01957D80-D427-E644-84AD-EB3AC43C9CDF}">
      <dsp:nvSpPr>
        <dsp:cNvPr id="0" name=""/>
        <dsp:cNvSpPr/>
      </dsp:nvSpPr>
      <dsp:spPr>
        <a:xfrm>
          <a:off x="1066095" y="1011766"/>
          <a:ext cx="2360788" cy="2360788"/>
        </a:xfrm>
        <a:prstGeom prst="ellipse">
          <a:avLst/>
        </a:prstGeom>
        <a:solidFill>
          <a:schemeClr val="accent5">
            <a:hueOff val="2057134"/>
            <a:satOff val="4699"/>
            <a:lumOff val="-13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solidFill>
                <a:schemeClr val="tx1"/>
              </a:solidFill>
              <a:latin typeface="SimHei" panose="02010609060101010101" pitchFamily="49" charset="-122"/>
              <a:ea typeface="SimHei" panose="02010609060101010101" pitchFamily="49" charset="-122"/>
            </a:rPr>
            <a:t>3NF</a:t>
          </a:r>
          <a:endParaRPr lang="zh-CN" altLang="en-US" sz="1800" b="1" kern="1200" dirty="0">
            <a:solidFill>
              <a:schemeClr val="tx1"/>
            </a:solidFill>
            <a:latin typeface="SimHei" panose="02010609060101010101" pitchFamily="49" charset="-122"/>
            <a:ea typeface="SimHei" panose="02010609060101010101" pitchFamily="49" charset="-122"/>
          </a:endParaRPr>
        </a:p>
      </dsp:txBody>
      <dsp:txXfrm>
        <a:off x="1635635" y="1174660"/>
        <a:ext cx="1221708" cy="325788"/>
      </dsp:txXfrm>
    </dsp:sp>
    <dsp:sp modelId="{CE8C6DB9-A6E0-9842-8F0E-5EDE768E3802}">
      <dsp:nvSpPr>
        <dsp:cNvPr id="0" name=""/>
        <dsp:cNvSpPr/>
      </dsp:nvSpPr>
      <dsp:spPr>
        <a:xfrm>
          <a:off x="1319036" y="1517649"/>
          <a:ext cx="1854905" cy="1854905"/>
        </a:xfrm>
        <a:prstGeom prst="ellipse">
          <a:avLst/>
        </a:prstGeom>
        <a:solidFill>
          <a:schemeClr val="accent5">
            <a:hueOff val="3085702"/>
            <a:satOff val="7049"/>
            <a:lumOff val="-19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solidFill>
                <a:schemeClr val="tx1"/>
              </a:solidFill>
              <a:latin typeface="SimHei" panose="02010609060101010101" pitchFamily="49" charset="-122"/>
              <a:ea typeface="SimHei" panose="02010609060101010101" pitchFamily="49" charset="-122"/>
            </a:rPr>
            <a:t>BCNF</a:t>
          </a:r>
          <a:endParaRPr lang="zh-CN" altLang="en-US" sz="1800" b="1" kern="1200" dirty="0">
            <a:solidFill>
              <a:schemeClr val="tx1"/>
            </a:solidFill>
            <a:latin typeface="SimHei" panose="02010609060101010101" pitchFamily="49" charset="-122"/>
            <a:ea typeface="SimHei" panose="02010609060101010101" pitchFamily="49" charset="-122"/>
          </a:endParaRPr>
        </a:p>
      </dsp:txBody>
      <dsp:txXfrm>
        <a:off x="1745665" y="1684591"/>
        <a:ext cx="1001648" cy="333882"/>
      </dsp:txXfrm>
    </dsp:sp>
    <dsp:sp modelId="{06451CF0-8681-C342-B3AF-54D059E8D455}">
      <dsp:nvSpPr>
        <dsp:cNvPr id="0" name=""/>
        <dsp:cNvSpPr/>
      </dsp:nvSpPr>
      <dsp:spPr>
        <a:xfrm>
          <a:off x="1571978" y="2023533"/>
          <a:ext cx="1349022" cy="1349022"/>
        </a:xfrm>
        <a:prstGeom prst="ellipse">
          <a:avLst/>
        </a:prstGeom>
        <a:solidFill>
          <a:schemeClr val="accent5">
            <a:hueOff val="4114269"/>
            <a:satOff val="9398"/>
            <a:lumOff val="-26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solidFill>
                <a:schemeClr val="tx1"/>
              </a:solidFill>
              <a:latin typeface="SimHei" panose="02010609060101010101" pitchFamily="49" charset="-122"/>
              <a:ea typeface="SimHei" panose="02010609060101010101" pitchFamily="49" charset="-122"/>
            </a:rPr>
            <a:t>4NF</a:t>
          </a:r>
          <a:endParaRPr lang="zh-CN" altLang="en-US" sz="1800" b="1" kern="1200" dirty="0">
            <a:solidFill>
              <a:schemeClr val="tx1"/>
            </a:solidFill>
            <a:latin typeface="SimHei" panose="02010609060101010101" pitchFamily="49" charset="-122"/>
            <a:ea typeface="SimHei" panose="02010609060101010101" pitchFamily="49" charset="-122"/>
          </a:endParaRPr>
        </a:p>
      </dsp:txBody>
      <dsp:txXfrm>
        <a:off x="1808057" y="2192160"/>
        <a:ext cx="876864" cy="337255"/>
      </dsp:txXfrm>
    </dsp:sp>
    <dsp:sp modelId="{362AAE8A-C310-8749-AF8B-7E857FE2BE1F}">
      <dsp:nvSpPr>
        <dsp:cNvPr id="0" name=""/>
        <dsp:cNvSpPr/>
      </dsp:nvSpPr>
      <dsp:spPr>
        <a:xfrm>
          <a:off x="1763999" y="2529416"/>
          <a:ext cx="964980" cy="843138"/>
        </a:xfrm>
        <a:prstGeom prst="ellipse">
          <a:avLst/>
        </a:prstGeom>
        <a:solidFill>
          <a:schemeClr val="accent5">
            <a:hueOff val="5142836"/>
            <a:satOff val="11748"/>
            <a:lumOff val="-3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solidFill>
                <a:schemeClr val="bg1"/>
              </a:solidFill>
              <a:latin typeface="SimHei" panose="02010609060101010101" pitchFamily="49" charset="-122"/>
              <a:ea typeface="SimHei" panose="02010609060101010101" pitchFamily="49" charset="-122"/>
            </a:rPr>
            <a:t>5NF</a:t>
          </a:r>
          <a:endParaRPr lang="zh-CN" altLang="en-US" sz="1800" b="1" kern="1200" dirty="0">
            <a:solidFill>
              <a:schemeClr val="bg1"/>
            </a:solidFill>
            <a:latin typeface="SimHei" panose="02010609060101010101" pitchFamily="49" charset="-122"/>
            <a:ea typeface="SimHei" panose="02010609060101010101" pitchFamily="49" charset="-122"/>
          </a:endParaRPr>
        </a:p>
      </dsp:txBody>
      <dsp:txXfrm>
        <a:off x="1905317" y="2740200"/>
        <a:ext cx="682344" cy="4215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116589F-D427-F04A-91D2-2AD451DC08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001085BB-6BB3-2147-AD5B-1A56B9C9B1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7AFB1-FC2E-A841-AABB-8627E0910947}" type="datetimeFigureOut">
              <a:rPr kumimoji="1" lang="zh-CN" altLang="en-US" smtClean="0"/>
              <a:t>2025/3/19</a:t>
            </a:fld>
            <a:endParaRPr kumimoji="1" lang="zh-CN" altLang="en-US"/>
          </a:p>
        </p:txBody>
      </p:sp>
      <p:sp>
        <p:nvSpPr>
          <p:cNvPr id="4" name="页脚占位符 3">
            <a:extLst>
              <a:ext uri="{FF2B5EF4-FFF2-40B4-BE49-F238E27FC236}">
                <a16:creationId xmlns:a16="http://schemas.microsoft.com/office/drawing/2014/main" id="{B64C79B2-FF71-F345-830D-9C5BA8B64E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FFF34E76-BC21-0A45-A642-1AA614B3E1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95495-7EA9-3D41-A717-E01872EB964D}" type="slidenum">
              <a:rPr kumimoji="1" lang="zh-CN" altLang="en-US" smtClean="0"/>
              <a:t>‹#›</a:t>
            </a:fld>
            <a:endParaRPr kumimoji="1" lang="zh-CN" altLang="en-US"/>
          </a:p>
        </p:txBody>
      </p:sp>
    </p:spTree>
    <p:extLst>
      <p:ext uri="{BB962C8B-B14F-4D97-AF65-F5344CB8AC3E}">
        <p14:creationId xmlns:p14="http://schemas.microsoft.com/office/powerpoint/2010/main" val="32701215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A5006-524B-774E-9EF8-7C98BABD4FCD}" type="datetimeFigureOut">
              <a:t>2025/3/19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FA5C0-9868-CE46-A0FF-56EEF184B354}" type="slidenum">
              <a:t>‹#›</a:t>
            </a:fld>
            <a:endParaRPr kumimoji="1" lang="zh-CN" altLang="en-US"/>
          </a:p>
        </p:txBody>
      </p:sp>
    </p:spTree>
    <p:extLst>
      <p:ext uri="{BB962C8B-B14F-4D97-AF65-F5344CB8AC3E}">
        <p14:creationId xmlns:p14="http://schemas.microsoft.com/office/powerpoint/2010/main" val="834877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a:t>
            </a:fld>
            <a:endParaRPr kumimoji="1" lang="zh-CN" altLang="en-US"/>
          </a:p>
        </p:txBody>
      </p:sp>
    </p:spTree>
    <p:extLst>
      <p:ext uri="{BB962C8B-B14F-4D97-AF65-F5344CB8AC3E}">
        <p14:creationId xmlns:p14="http://schemas.microsoft.com/office/powerpoint/2010/main" val="416401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33</a:t>
            </a:fld>
            <a:endParaRPr kumimoji="1" lang="zh-CN" altLang="en-US"/>
          </a:p>
        </p:txBody>
      </p:sp>
    </p:spTree>
    <p:extLst>
      <p:ext uri="{BB962C8B-B14F-4D97-AF65-F5344CB8AC3E}">
        <p14:creationId xmlns:p14="http://schemas.microsoft.com/office/powerpoint/2010/main" val="2923916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34</a:t>
            </a:fld>
            <a:endParaRPr kumimoji="1" lang="zh-CN" altLang="en-US"/>
          </a:p>
        </p:txBody>
      </p:sp>
    </p:spTree>
    <p:extLst>
      <p:ext uri="{BB962C8B-B14F-4D97-AF65-F5344CB8AC3E}">
        <p14:creationId xmlns:p14="http://schemas.microsoft.com/office/powerpoint/2010/main" val="157759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常见的</a:t>
            </a:r>
            <a:r>
              <a:rPr lang="en" altLang="zh-CN" dirty="0"/>
              <a:t>E-R</a:t>
            </a:r>
            <a:r>
              <a:rPr lang="zh-CN" altLang="en-US" dirty="0"/>
              <a:t>关系类型有一元关系、二元关系和三元关系，因此将</a:t>
            </a:r>
            <a:r>
              <a:rPr lang="en" altLang="zh-CN" dirty="0"/>
              <a:t>E-R</a:t>
            </a:r>
            <a:r>
              <a:rPr lang="zh-CN" altLang="en-US" dirty="0"/>
              <a:t>关系进行转换的时候，需要对不同情况做不同的处理。如果</a:t>
            </a:r>
            <a:r>
              <a:rPr lang="en" altLang="zh-CN" dirty="0"/>
              <a:t>E-R</a:t>
            </a:r>
            <a:r>
              <a:rPr lang="zh-CN" altLang="en-US" dirty="0"/>
              <a:t>关系是一元关系，其转换规则与二元关系类似，也是根据一元关系实体集之间的关系类型，进行相应的转换即可，本文不重复讨论。如果是三元关系，可以将其先分解成二元关系，再使用二元关系的规则进行转换。</a:t>
            </a:r>
            <a:endParaRPr lang="zh-CN" altLang="zh-CN" dirty="0"/>
          </a:p>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38</a:t>
            </a:fld>
            <a:endParaRPr kumimoji="1" lang="zh-CN" altLang="en-US"/>
          </a:p>
        </p:txBody>
      </p:sp>
    </p:spTree>
    <p:extLst>
      <p:ext uri="{BB962C8B-B14F-4D97-AF65-F5344CB8AC3E}">
        <p14:creationId xmlns:p14="http://schemas.microsoft.com/office/powerpoint/2010/main" val="2192098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39</a:t>
            </a:fld>
            <a:endParaRPr kumimoji="1" lang="zh-CN" altLang="en-US"/>
          </a:p>
        </p:txBody>
      </p:sp>
    </p:spTree>
    <p:extLst>
      <p:ext uri="{BB962C8B-B14F-4D97-AF65-F5344CB8AC3E}">
        <p14:creationId xmlns:p14="http://schemas.microsoft.com/office/powerpoint/2010/main" val="1766853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40</a:t>
            </a:fld>
            <a:endParaRPr kumimoji="1" lang="zh-CN" altLang="en-US"/>
          </a:p>
        </p:txBody>
      </p:sp>
    </p:spTree>
    <p:extLst>
      <p:ext uri="{BB962C8B-B14F-4D97-AF65-F5344CB8AC3E}">
        <p14:creationId xmlns:p14="http://schemas.microsoft.com/office/powerpoint/2010/main" val="341526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常见的</a:t>
            </a:r>
            <a:r>
              <a:rPr lang="en" altLang="zh-CN" dirty="0"/>
              <a:t>E-R</a:t>
            </a:r>
            <a:r>
              <a:rPr lang="zh-CN" altLang="en-US" dirty="0"/>
              <a:t>关系类型有一元关系、二元关系和三元关系，因此将</a:t>
            </a:r>
            <a:r>
              <a:rPr lang="en" altLang="zh-CN" dirty="0"/>
              <a:t>E-R</a:t>
            </a:r>
            <a:r>
              <a:rPr lang="zh-CN" altLang="en-US" dirty="0"/>
              <a:t>关系进行转换的时候，需要对不同情况做不同的处理。如果</a:t>
            </a:r>
            <a:r>
              <a:rPr lang="en" altLang="zh-CN" dirty="0"/>
              <a:t>E-R</a:t>
            </a:r>
            <a:r>
              <a:rPr lang="zh-CN" altLang="en-US" dirty="0"/>
              <a:t>关系是一元关系，其转换规则与二元关系类似，也是根据一元关系实体集之间的关系类型，进行相应的转换即可，本文不重复讨论。如果是三元关系，可以将其先分解成二元关系，再使用二元关系的规则进行转换。</a:t>
            </a:r>
            <a:endParaRPr lang="zh-CN" altLang="zh-CN" dirty="0"/>
          </a:p>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41</a:t>
            </a:fld>
            <a:endParaRPr kumimoji="1" lang="zh-CN" altLang="en-US"/>
          </a:p>
        </p:txBody>
      </p:sp>
    </p:spTree>
    <p:extLst>
      <p:ext uri="{BB962C8B-B14F-4D97-AF65-F5344CB8AC3E}">
        <p14:creationId xmlns:p14="http://schemas.microsoft.com/office/powerpoint/2010/main" val="1961054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a:t>
            </a:r>
            <a:r>
              <a:rPr kumimoji="1" lang="en-US" altLang="zh-CN" dirty="0"/>
              <a:t>m</a:t>
            </a:r>
            <a:r>
              <a:rPr kumimoji="1" lang="zh-CN" altLang="en-US" dirty="0"/>
              <a:t>：</a:t>
            </a:r>
            <a:r>
              <a:rPr kumimoji="1" lang="en-US" altLang="zh-CN" dirty="0"/>
              <a:t>n, </a:t>
            </a:r>
            <a:r>
              <a:rPr kumimoji="1" lang="zh-CN" altLang="en-US" dirty="0"/>
              <a:t>只能第二种。</a:t>
            </a:r>
          </a:p>
        </p:txBody>
      </p:sp>
      <p:sp>
        <p:nvSpPr>
          <p:cNvPr id="4" name="灯片编号占位符 3"/>
          <p:cNvSpPr>
            <a:spLocks noGrp="1"/>
          </p:cNvSpPr>
          <p:nvPr>
            <p:ph type="sldNum" sz="quarter" idx="5"/>
          </p:nvPr>
        </p:nvSpPr>
        <p:spPr/>
        <p:txBody>
          <a:bodyPr/>
          <a:lstStyle/>
          <a:p>
            <a:fld id="{FE4FA5C0-9868-CE46-A0FF-56EEF184B354}" type="slidenum">
              <a:rPr lang="en-US" altLang="zh-CN" smtClean="0"/>
              <a:t>42</a:t>
            </a:fld>
            <a:endParaRPr kumimoji="1" lang="zh-CN" altLang="en-US"/>
          </a:p>
        </p:txBody>
      </p:sp>
    </p:spTree>
    <p:extLst>
      <p:ext uri="{BB962C8B-B14F-4D97-AF65-F5344CB8AC3E}">
        <p14:creationId xmlns:p14="http://schemas.microsoft.com/office/powerpoint/2010/main" val="3535548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常见的</a:t>
            </a:r>
            <a:r>
              <a:rPr lang="en" altLang="zh-CN" dirty="0"/>
              <a:t>E-R</a:t>
            </a:r>
            <a:r>
              <a:rPr lang="zh-CN" altLang="en-US" dirty="0"/>
              <a:t>关系类型有一元关系、二元关系和三元关系，因此将</a:t>
            </a:r>
            <a:r>
              <a:rPr lang="en" altLang="zh-CN" dirty="0"/>
              <a:t>E-R</a:t>
            </a:r>
            <a:r>
              <a:rPr lang="zh-CN" altLang="en-US" dirty="0"/>
              <a:t>关系进行转换的时候，需要对不同情况做不同的处理。如果</a:t>
            </a:r>
            <a:r>
              <a:rPr lang="en" altLang="zh-CN" dirty="0"/>
              <a:t>E-R</a:t>
            </a:r>
            <a:r>
              <a:rPr lang="zh-CN" altLang="en-US" dirty="0"/>
              <a:t>关系是一元关系，其转换规则与二元关系类似，也是根据一元关系实体集之间的关系类型，进行相应的转换即可，本文不重复讨论。如果是三元关系，可以将其先分解成二元关系，再使用二元关系的规则进行转换。</a:t>
            </a:r>
            <a:endParaRPr lang="zh-CN" altLang="zh-CN" dirty="0"/>
          </a:p>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43</a:t>
            </a:fld>
            <a:endParaRPr kumimoji="1" lang="zh-CN" altLang="en-US"/>
          </a:p>
        </p:txBody>
      </p:sp>
    </p:spTree>
    <p:extLst>
      <p:ext uri="{BB962C8B-B14F-4D97-AF65-F5344CB8AC3E}">
        <p14:creationId xmlns:p14="http://schemas.microsoft.com/office/powerpoint/2010/main" val="3596291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44</a:t>
            </a:fld>
            <a:endParaRPr kumimoji="1" lang="zh-CN" altLang="en-US"/>
          </a:p>
        </p:txBody>
      </p:sp>
    </p:spTree>
    <p:extLst>
      <p:ext uri="{BB962C8B-B14F-4D97-AF65-F5344CB8AC3E}">
        <p14:creationId xmlns:p14="http://schemas.microsoft.com/office/powerpoint/2010/main" val="245485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46</a:t>
            </a:fld>
            <a:endParaRPr kumimoji="1" lang="zh-CN" altLang="en-US"/>
          </a:p>
        </p:txBody>
      </p:sp>
    </p:spTree>
    <p:extLst>
      <p:ext uri="{BB962C8B-B14F-4D97-AF65-F5344CB8AC3E}">
        <p14:creationId xmlns:p14="http://schemas.microsoft.com/office/powerpoint/2010/main" val="121026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再确认下。 </a:t>
            </a:r>
            <a:r>
              <a:rPr kumimoji="1" lang="en-US" altLang="zh-CN" dirty="0"/>
              <a:t>E-R</a:t>
            </a:r>
            <a:r>
              <a:rPr kumimoji="1" lang="zh-CN" altLang="en-US" dirty="0"/>
              <a:t>是否基于</a:t>
            </a:r>
            <a:r>
              <a:rPr kumimoji="1" lang="en-US" altLang="zh-CN" dirty="0"/>
              <a:t>【</a:t>
            </a:r>
            <a:r>
              <a:rPr kumimoji="1" lang="zh-CN" altLang="en-US" dirty="0"/>
              <a:t>对象</a:t>
            </a:r>
            <a:r>
              <a:rPr kumimoji="1" lang="en-US" altLang="zh-CN" dirty="0"/>
              <a:t>】</a:t>
            </a:r>
            <a:r>
              <a:rPr kumimoji="1" lang="zh-CN" altLang="en-US" dirty="0"/>
              <a:t>。</a:t>
            </a:r>
          </a:p>
        </p:txBody>
      </p:sp>
      <p:sp>
        <p:nvSpPr>
          <p:cNvPr id="4" name="灯片编号占位符 3"/>
          <p:cNvSpPr>
            <a:spLocks noGrp="1"/>
          </p:cNvSpPr>
          <p:nvPr>
            <p:ph type="sldNum" sz="quarter" idx="5"/>
          </p:nvPr>
        </p:nvSpPr>
        <p:spPr/>
        <p:txBody>
          <a:bodyPr/>
          <a:lstStyle/>
          <a:p>
            <a:fld id="{FE4FA5C0-9868-CE46-A0FF-56EEF184B354}" type="slidenum">
              <a:rPr lang="en-US" altLang="zh-CN" smtClean="0"/>
              <a:t>5</a:t>
            </a:fld>
            <a:endParaRPr kumimoji="1" lang="zh-CN" altLang="en-US"/>
          </a:p>
        </p:txBody>
      </p:sp>
    </p:spTree>
    <p:extLst>
      <p:ext uri="{BB962C8B-B14F-4D97-AF65-F5344CB8AC3E}">
        <p14:creationId xmlns:p14="http://schemas.microsoft.com/office/powerpoint/2010/main" val="2318485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比如，一个学号唯一对应一个姓名。</a:t>
            </a:r>
          </a:p>
        </p:txBody>
      </p:sp>
      <p:sp>
        <p:nvSpPr>
          <p:cNvPr id="4" name="灯片编号占位符 3"/>
          <p:cNvSpPr>
            <a:spLocks noGrp="1"/>
          </p:cNvSpPr>
          <p:nvPr>
            <p:ph type="sldNum" sz="quarter" idx="5"/>
          </p:nvPr>
        </p:nvSpPr>
        <p:spPr/>
        <p:txBody>
          <a:bodyPr/>
          <a:lstStyle/>
          <a:p>
            <a:fld id="{FE4FA5C0-9868-CE46-A0FF-56EEF184B354}" type="slidenum">
              <a:rPr lang="en-US" altLang="zh-CN" smtClean="0"/>
              <a:t>51</a:t>
            </a:fld>
            <a:endParaRPr kumimoji="1" lang="zh-CN" altLang="en-US"/>
          </a:p>
        </p:txBody>
      </p:sp>
    </p:spTree>
    <p:extLst>
      <p:ext uri="{BB962C8B-B14F-4D97-AF65-F5344CB8AC3E}">
        <p14:creationId xmlns:p14="http://schemas.microsoft.com/office/powerpoint/2010/main" val="2899363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52</a:t>
            </a:fld>
            <a:endParaRPr kumimoji="1" lang="zh-CN" altLang="en-US"/>
          </a:p>
        </p:txBody>
      </p:sp>
    </p:spTree>
    <p:extLst>
      <p:ext uri="{BB962C8B-B14F-4D97-AF65-F5344CB8AC3E}">
        <p14:creationId xmlns:p14="http://schemas.microsoft.com/office/powerpoint/2010/main" val="3594450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53</a:t>
            </a:fld>
            <a:endParaRPr kumimoji="1" lang="zh-CN" altLang="en-US"/>
          </a:p>
        </p:txBody>
      </p:sp>
    </p:spTree>
    <p:extLst>
      <p:ext uri="{BB962C8B-B14F-4D97-AF65-F5344CB8AC3E}">
        <p14:creationId xmlns:p14="http://schemas.microsoft.com/office/powerpoint/2010/main" val="2760104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54</a:t>
            </a:fld>
            <a:endParaRPr kumimoji="1" lang="zh-CN" altLang="en-US"/>
          </a:p>
        </p:txBody>
      </p:sp>
    </p:spTree>
    <p:extLst>
      <p:ext uri="{BB962C8B-B14F-4D97-AF65-F5344CB8AC3E}">
        <p14:creationId xmlns:p14="http://schemas.microsoft.com/office/powerpoint/2010/main" val="449682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57</a:t>
            </a:fld>
            <a:endParaRPr kumimoji="1" lang="zh-CN" altLang="en-US"/>
          </a:p>
        </p:txBody>
      </p:sp>
    </p:spTree>
    <p:extLst>
      <p:ext uri="{BB962C8B-B14F-4D97-AF65-F5344CB8AC3E}">
        <p14:creationId xmlns:p14="http://schemas.microsoft.com/office/powerpoint/2010/main" val="1618804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7030A0"/>
              </a:solidFill>
              <a:latin typeface="Times" pitchFamily="2" charset="0"/>
            </a:endParaRPr>
          </a:p>
        </p:txBody>
      </p:sp>
      <p:sp>
        <p:nvSpPr>
          <p:cNvPr id="4" name="灯片编号占位符 3"/>
          <p:cNvSpPr>
            <a:spLocks noGrp="1"/>
          </p:cNvSpPr>
          <p:nvPr>
            <p:ph type="sldNum" sz="quarter" idx="5"/>
          </p:nvPr>
        </p:nvSpPr>
        <p:spPr/>
        <p:txBody>
          <a:bodyPr/>
          <a:lstStyle/>
          <a:p>
            <a:fld id="{FE4FA5C0-9868-CE46-A0FF-56EEF184B354}" type="slidenum">
              <a:rPr lang="en-US" altLang="zh-CN" smtClean="0"/>
              <a:t>61</a:t>
            </a:fld>
            <a:endParaRPr kumimoji="1" lang="zh-CN" altLang="en-US"/>
          </a:p>
        </p:txBody>
      </p:sp>
    </p:spTree>
    <p:extLst>
      <p:ext uri="{BB962C8B-B14F-4D97-AF65-F5344CB8AC3E}">
        <p14:creationId xmlns:p14="http://schemas.microsoft.com/office/powerpoint/2010/main" val="386163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65</a:t>
            </a:fld>
            <a:endParaRPr kumimoji="1" lang="zh-CN" altLang="en-US"/>
          </a:p>
        </p:txBody>
      </p:sp>
    </p:spTree>
    <p:extLst>
      <p:ext uri="{BB962C8B-B14F-4D97-AF65-F5344CB8AC3E}">
        <p14:creationId xmlns:p14="http://schemas.microsoft.com/office/powerpoint/2010/main" val="2751845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属性的值都必须是 </a:t>
            </a:r>
            <a:r>
              <a:rPr lang="zh-CN" altLang="en-US" b="1" dirty="0"/>
              <a:t>最小的、不可再拆分的单个数据单元。</a:t>
            </a:r>
            <a:endParaRPr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66</a:t>
            </a:fld>
            <a:endParaRPr kumimoji="1" lang="zh-CN" altLang="en-US"/>
          </a:p>
        </p:txBody>
      </p:sp>
    </p:spTree>
    <p:extLst>
      <p:ext uri="{BB962C8B-B14F-4D97-AF65-F5344CB8AC3E}">
        <p14:creationId xmlns:p14="http://schemas.microsoft.com/office/powerpoint/2010/main" val="2450451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68</a:t>
            </a:fld>
            <a:endParaRPr kumimoji="1" lang="zh-CN" altLang="en-US"/>
          </a:p>
        </p:txBody>
      </p:sp>
    </p:spTree>
    <p:extLst>
      <p:ext uri="{BB962C8B-B14F-4D97-AF65-F5344CB8AC3E}">
        <p14:creationId xmlns:p14="http://schemas.microsoft.com/office/powerpoint/2010/main" val="2424219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78</a:t>
            </a:fld>
            <a:endParaRPr kumimoji="1" lang="zh-CN" altLang="en-US"/>
          </a:p>
        </p:txBody>
      </p:sp>
    </p:spTree>
    <p:extLst>
      <p:ext uri="{BB962C8B-B14F-4D97-AF65-F5344CB8AC3E}">
        <p14:creationId xmlns:p14="http://schemas.microsoft.com/office/powerpoint/2010/main" val="352255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再确认下。 </a:t>
            </a:r>
            <a:r>
              <a:rPr kumimoji="1" lang="en-US" altLang="zh-CN" dirty="0"/>
              <a:t>E-R</a:t>
            </a:r>
            <a:r>
              <a:rPr kumimoji="1" lang="zh-CN" altLang="en-US" dirty="0"/>
              <a:t>是否基于</a:t>
            </a:r>
            <a:r>
              <a:rPr kumimoji="1" lang="en-US" altLang="zh-CN" dirty="0"/>
              <a:t>【</a:t>
            </a:r>
            <a:r>
              <a:rPr kumimoji="1" lang="zh-CN" altLang="en-US" dirty="0"/>
              <a:t>对象</a:t>
            </a:r>
            <a:r>
              <a:rPr kumimoji="1" lang="en-US" altLang="zh-CN" dirty="0"/>
              <a:t>】</a:t>
            </a:r>
            <a:r>
              <a:rPr kumimoji="1" lang="zh-CN" altLang="en-US" dirty="0"/>
              <a:t>。</a:t>
            </a:r>
          </a:p>
        </p:txBody>
      </p:sp>
      <p:sp>
        <p:nvSpPr>
          <p:cNvPr id="4" name="灯片编号占位符 3"/>
          <p:cNvSpPr>
            <a:spLocks noGrp="1"/>
          </p:cNvSpPr>
          <p:nvPr>
            <p:ph type="sldNum" sz="quarter" idx="5"/>
          </p:nvPr>
        </p:nvSpPr>
        <p:spPr/>
        <p:txBody>
          <a:bodyPr/>
          <a:lstStyle/>
          <a:p>
            <a:fld id="{FE4FA5C0-9868-CE46-A0FF-56EEF184B354}" type="slidenum">
              <a:rPr lang="en-US" altLang="zh-CN" smtClean="0"/>
              <a:t>6</a:t>
            </a:fld>
            <a:endParaRPr kumimoji="1" lang="zh-CN" altLang="en-US"/>
          </a:p>
        </p:txBody>
      </p:sp>
    </p:spTree>
    <p:extLst>
      <p:ext uri="{BB962C8B-B14F-4D97-AF65-F5344CB8AC3E}">
        <p14:creationId xmlns:p14="http://schemas.microsoft.com/office/powerpoint/2010/main" val="2032001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82</a:t>
            </a:fld>
            <a:endParaRPr kumimoji="1" lang="zh-CN" altLang="en-US"/>
          </a:p>
        </p:txBody>
      </p:sp>
    </p:spTree>
    <p:extLst>
      <p:ext uri="{BB962C8B-B14F-4D97-AF65-F5344CB8AC3E}">
        <p14:creationId xmlns:p14="http://schemas.microsoft.com/office/powerpoint/2010/main" val="1296034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83</a:t>
            </a:fld>
            <a:endParaRPr kumimoji="1" lang="zh-CN" altLang="en-US"/>
          </a:p>
        </p:txBody>
      </p:sp>
    </p:spTree>
    <p:extLst>
      <p:ext uri="{BB962C8B-B14F-4D97-AF65-F5344CB8AC3E}">
        <p14:creationId xmlns:p14="http://schemas.microsoft.com/office/powerpoint/2010/main" val="2314601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88</a:t>
            </a:fld>
            <a:endParaRPr kumimoji="1" lang="zh-CN" altLang="en-US"/>
          </a:p>
        </p:txBody>
      </p:sp>
    </p:spTree>
    <p:extLst>
      <p:ext uri="{BB962C8B-B14F-4D97-AF65-F5344CB8AC3E}">
        <p14:creationId xmlns:p14="http://schemas.microsoft.com/office/powerpoint/2010/main" val="1932153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89</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90</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92</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96</a:t>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97</a:t>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98</a:t>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99</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22</a:t>
            </a:fld>
            <a:endParaRPr kumimoji="1" lang="zh-CN" altLang="en-US"/>
          </a:p>
        </p:txBody>
      </p:sp>
    </p:spTree>
    <p:extLst>
      <p:ext uri="{BB962C8B-B14F-4D97-AF65-F5344CB8AC3E}">
        <p14:creationId xmlns:p14="http://schemas.microsoft.com/office/powerpoint/2010/main" val="2309780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101</a:t>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102</a:t>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103</a:t>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105</a:t>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106</a:t>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AC0A48C-B033-4AC9-8924-4B331051E00D}" type="slidenum">
              <a:rPr lang="en-US" altLang="en-US" sz="1200"/>
              <a:pPr/>
              <a:t>107</a:t>
            </a:fld>
            <a:endParaRPr lang="en-US" altLang="en-US" sz="1200"/>
          </a:p>
        </p:txBody>
      </p:sp>
      <p:sp>
        <p:nvSpPr>
          <p:cNvPr id="149507" name="Rectangle 2"/>
          <p:cNvSpPr>
            <a:spLocks noGrp="1" noRot="1" noChangeAspect="1" noChangeArrowheads="1" noTextEdit="1"/>
          </p:cNvSpPr>
          <p:nvPr>
            <p:ph type="sldImg"/>
          </p:nvPr>
        </p:nvSpPr>
        <p:spPr>
          <a:xfrm>
            <a:off x="404813" y="695325"/>
            <a:ext cx="6188075" cy="3481388"/>
          </a:xfrm>
          <a:ln/>
        </p:spPr>
      </p:sp>
      <p:sp>
        <p:nvSpPr>
          <p:cNvPr id="14950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25BC543-30D6-4AA8-90B4-22C339D46936}" type="slidenum">
              <a:rPr lang="en-US" altLang="en-US" sz="1200"/>
              <a:pPr/>
              <a:t>108</a:t>
            </a:fld>
            <a:endParaRPr lang="en-US" altLang="en-US" sz="1200"/>
          </a:p>
        </p:txBody>
      </p:sp>
      <p:sp>
        <p:nvSpPr>
          <p:cNvPr id="153603" name="Rectangle 2"/>
          <p:cNvSpPr>
            <a:spLocks noGrp="1" noRot="1" noChangeAspect="1" noChangeArrowheads="1" noTextEdit="1"/>
          </p:cNvSpPr>
          <p:nvPr>
            <p:ph type="sldImg"/>
          </p:nvPr>
        </p:nvSpPr>
        <p:spPr>
          <a:xfrm>
            <a:off x="404813" y="695325"/>
            <a:ext cx="6188075" cy="3481388"/>
          </a:xfrm>
          <a:ln/>
        </p:spPr>
      </p:sp>
      <p:sp>
        <p:nvSpPr>
          <p:cNvPr id="15360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112</a:t>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113</a:t>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115</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下面给出一个例子，用于阐述上述三元联系</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分解为多个等价的二元联系的步骤。如图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）所示的三元联系，联系“学习”将“学生”、“课程”和“学校”实体集关联起来。为了分解三元联系，根据上述步骤（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），新建一个新的实体集“修读计划”替代原联系“学习”，如果原来的三元联系中的“学习”有属性，则可以将这些属性赋给新分解出的实体集。如图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），分别根据语义建立三个新联系集“选择”，“包含”和“制定”，分别是原实体集和新实体集“修读计划”之间的联系。根据上述步骤（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），分别将上述三个新联系集与新实体集建立“联系”，如图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）所示。通过上述的步骤，可以将图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）所示的三元联系分解成图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个二元联系。</a:t>
                </a: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下面给出一个例子，用于阐述上述三元联系</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分解为多个等价的二元联系的步骤。如图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）所示的三元联系，联系“学习”将“学生”、“课程”和“学校”实体集关联起来。为了分解三元联系，根据上述步骤（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），新建一个新的实体集“修读计划”替代原联系“学习”，如果原来的三元联系中的“学习”有属性，则可以将这些属性赋给新分解出的实体集。如图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），分别根据语义建立三个新联系集“选择”，“包含”和“制定”，分别是原实体集和新实体集“修读计划”之间的联系。根据上述步骤（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），分别将上述三个新联系集与新实体集建立“联系”，如图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）所示。通过上述的步骤，可以将图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）所示的三元联系分解成图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个二元联系。</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FE4FA5C0-9868-CE46-A0FF-56EEF184B354}" type="slidenum">
              <a:rPr lang="en-US" altLang="zh-CN" smtClean="0"/>
              <a:t>28</a:t>
            </a:fld>
            <a:endParaRPr kumimoji="1" lang="zh-CN" altLang="en-US"/>
          </a:p>
        </p:txBody>
      </p:sp>
    </p:spTree>
    <p:extLst>
      <p:ext uri="{BB962C8B-B14F-4D97-AF65-F5344CB8AC3E}">
        <p14:creationId xmlns:p14="http://schemas.microsoft.com/office/powerpoint/2010/main" val="17338149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116</a:t>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117</a:t>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118</a:t>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119</a:t>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120</a:t>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121</a:t>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122</a:t>
            </a:fld>
            <a:endParaRPr kumimoji="1"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123</a:t>
            </a:fld>
            <a:endParaRPr kumimoji="1"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126</a:t>
            </a:fld>
            <a:endParaRPr kumimoji="1"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127</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下面给出一个例子，用于阐述上述三元联系</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分解为多个等价的二元联系的步骤。如图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）所示的三元联系，联系“学习”将“学生”、“课程”和“学校”实体集关联起来。为了分解三元联系，根据上述步骤（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），新建一个新的实体集“修读计划”替代原联系“学习”，如果原来的三元联系中的“学习”有属性，则可以将这些属性赋给新分解出的实体集。如图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），分别根据语义建立三个新联系集“选择”，“包含”和“制定”，分别是原实体集和新实体集“修读计划”之间的联系。根据上述步骤（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），分别将上述三个新联系集与新实体集建立“联系”，如图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）所示。通过上述的步骤，可以将图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）所示的三元联系分解成图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个二元联系。</a:t>
                </a: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下面给出一个例子，用于阐述上述三元联系</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分解为多个等价的二元联系的步骤。如图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）所示的三元联系，联系“学习”将“学生”、“课程”和“学校”实体集关联起来。为了分解三元联系，根据上述步骤（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），新建一个新的实体集“修读计划”替代原联系“学习”，如果原来的三元联系中的“学习”有属性，则可以将这些属性赋给新分解出的实体集。如图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），分别根据语义建立三个新联系集“选择”，“包含”和“制定”，分别是原实体集和新实体集“修读计划”之间的联系。根据上述步骤（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），分别将上述三个新联系集与新实体集建立“联系”，如图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）所示。通过上述的步骤，可以将图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）所示的三元联系分解成图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个二元联系。</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FE4FA5C0-9868-CE46-A0FF-56EEF184B354}" type="slidenum">
              <a:rPr lang="en-US" altLang="zh-CN" smtClean="0"/>
              <a:t>29</a:t>
            </a:fld>
            <a:endParaRPr kumimoji="1" lang="zh-CN" altLang="en-US"/>
          </a:p>
        </p:txBody>
      </p:sp>
    </p:spTree>
    <p:extLst>
      <p:ext uri="{BB962C8B-B14F-4D97-AF65-F5344CB8AC3E}">
        <p14:creationId xmlns:p14="http://schemas.microsoft.com/office/powerpoint/2010/main" val="184722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129</a:t>
            </a:fld>
            <a:endParaRPr kumimoji="1" lang="zh-CN" altLang="en-US"/>
          </a:p>
        </p:txBody>
      </p:sp>
    </p:spTree>
    <p:extLst>
      <p:ext uri="{BB962C8B-B14F-4D97-AF65-F5344CB8AC3E}">
        <p14:creationId xmlns:p14="http://schemas.microsoft.com/office/powerpoint/2010/main" val="31888462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130</a:t>
            </a:fld>
            <a:endParaRPr kumimoji="1" lang="zh-CN" altLang="en-US"/>
          </a:p>
        </p:txBody>
      </p:sp>
    </p:spTree>
    <p:extLst>
      <p:ext uri="{BB962C8B-B14F-4D97-AF65-F5344CB8AC3E}">
        <p14:creationId xmlns:p14="http://schemas.microsoft.com/office/powerpoint/2010/main" val="1466689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131</a:t>
            </a:fld>
            <a:endParaRPr kumimoji="1" lang="zh-CN" altLang="en-US"/>
          </a:p>
        </p:txBody>
      </p:sp>
    </p:spTree>
    <p:extLst>
      <p:ext uri="{BB962C8B-B14F-4D97-AF65-F5344CB8AC3E}">
        <p14:creationId xmlns:p14="http://schemas.microsoft.com/office/powerpoint/2010/main" val="4177163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132</a:t>
            </a:fld>
            <a:endParaRPr kumimoji="1" lang="zh-CN" altLang="en-US"/>
          </a:p>
        </p:txBody>
      </p:sp>
    </p:spTree>
    <p:extLst>
      <p:ext uri="{BB962C8B-B14F-4D97-AF65-F5344CB8AC3E}">
        <p14:creationId xmlns:p14="http://schemas.microsoft.com/office/powerpoint/2010/main" val="26237170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133</a:t>
            </a:fld>
            <a:endParaRPr kumimoji="1" lang="zh-CN" altLang="en-US"/>
          </a:p>
        </p:txBody>
      </p:sp>
    </p:spTree>
    <p:extLst>
      <p:ext uri="{BB962C8B-B14F-4D97-AF65-F5344CB8AC3E}">
        <p14:creationId xmlns:p14="http://schemas.microsoft.com/office/powerpoint/2010/main" val="1394065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下面给出一个例子，用于阐述上述三元联系</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分解为多个等价的二元联系的步骤。如图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）所示的三元联系，联系“学习”将“学生”、“课程”和“学校”实体集关联起来。为了分解三元联系，根据上述步骤（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），新建一个新的实体集“修读计划”替代原联系“学习”，如果原来的三元联系中的“学习”有属性，则可以将这些属性赋给新分解出的实体集。如图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），分别根据语义建立三个新联系集“选择”，“包含”和“制定”，分别是原实体集和新实体集“修读计划”之间的联系。根据上述步骤（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），分别将上述三个新联系集与新实体集建立“联系”，如图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）所示。通过上述的步骤，可以将图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）所示的三元联系分解成图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个二元联系。</a:t>
                </a: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下面给出一个例子，用于阐述上述三元联系</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分解为多个等价的二元联系的步骤。如图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）所示的三元联系，联系“学习”将“学生”、“课程”和“学校”实体集关联起来。为了分解三元联系，根据上述步骤（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），新建一个新的实体集“修读计划”替代原联系“学习”，如果原来的三元联系中的“学习”有属性，则可以将这些属性赋给新分解出的实体集。如图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），分别根据语义建立三个新联系集“选择”，“包含”和“制定”，分别是原实体集和新实体集“修读计划”之间的联系。根据上述步骤（</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），分别将上述三个新联系集与新实体集建立“联系”，如图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）所示。通过上述的步骤，可以将图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）所示的三元联系分解成图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个二元联系。</a:t>
                </a: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FE4FA5C0-9868-CE46-A0FF-56EEF184B354}" type="slidenum">
              <a:rPr lang="en-US" altLang="zh-CN" smtClean="0"/>
              <a:t>30</a:t>
            </a:fld>
            <a:endParaRPr kumimoji="1" lang="zh-CN" altLang="en-US"/>
          </a:p>
        </p:txBody>
      </p:sp>
    </p:spTree>
    <p:extLst>
      <p:ext uri="{BB962C8B-B14F-4D97-AF65-F5344CB8AC3E}">
        <p14:creationId xmlns:p14="http://schemas.microsoft.com/office/powerpoint/2010/main" val="1660165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31</a:t>
            </a:fld>
            <a:endParaRPr kumimoji="1" lang="zh-CN" altLang="en-US"/>
          </a:p>
        </p:txBody>
      </p:sp>
    </p:spTree>
    <p:extLst>
      <p:ext uri="{BB962C8B-B14F-4D97-AF65-F5344CB8AC3E}">
        <p14:creationId xmlns:p14="http://schemas.microsoft.com/office/powerpoint/2010/main" val="3744080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32</a:t>
            </a:fld>
            <a:endParaRPr kumimoji="1" lang="zh-CN" altLang="en-US"/>
          </a:p>
        </p:txBody>
      </p:sp>
    </p:spTree>
    <p:extLst>
      <p:ext uri="{BB962C8B-B14F-4D97-AF65-F5344CB8AC3E}">
        <p14:creationId xmlns:p14="http://schemas.microsoft.com/office/powerpoint/2010/main" val="52410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3" name="内容占位符 2"/>
          <p:cNvSpPr>
            <a:spLocks noGrp="1"/>
          </p:cNvSpPr>
          <p:nvPr>
            <p:ph idx="1"/>
          </p:nvPr>
        </p:nvSpPr>
        <p:spPr>
          <a:xfrm>
            <a:off x="304800" y="1201270"/>
            <a:ext cx="11456894" cy="4876801"/>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页脚占位符 4"/>
          <p:cNvSpPr>
            <a:spLocks noGrp="1"/>
          </p:cNvSpPr>
          <p:nvPr>
            <p:ph type="ftr" sz="quarter" idx="11"/>
          </p:nvPr>
        </p:nvSpPr>
        <p:spPr>
          <a:xfrm>
            <a:off x="4038600" y="6547118"/>
            <a:ext cx="4114800" cy="310881"/>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SimHei" panose="02010609060101010101" pitchFamily="49" charset="-122"/>
                <a:ea typeface="SimHei"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6" name="灯片编号占位符 5"/>
          <p:cNvSpPr>
            <a:spLocks noGrp="1"/>
          </p:cNvSpPr>
          <p:nvPr>
            <p:ph type="sldNum" sz="quarter" idx="12"/>
          </p:nvPr>
        </p:nvSpPr>
        <p:spPr/>
        <p:txBody>
          <a:bodyPr/>
          <a:lstStyle/>
          <a:p>
            <a:fld id="{4B0D34C0-35A8-654C-9FBA-7B4E017BD630}" type="slidenum">
              <a:rPr/>
              <a:t>‹#›</a:t>
            </a:fld>
            <a:endParaRPr kumimoji="1" lang="zh-CN" altLang="en-US"/>
          </a:p>
        </p:txBody>
      </p:sp>
    </p:spTree>
    <p:extLst>
      <p:ext uri="{BB962C8B-B14F-4D97-AF65-F5344CB8AC3E}">
        <p14:creationId xmlns:p14="http://schemas.microsoft.com/office/powerpoint/2010/main" val="252939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A43A6EF-72EA-BF49-9572-4A36487CB914}"/>
              </a:ext>
            </a:extLst>
          </p:cNvPr>
          <p:cNvSpPr>
            <a:spLocks noGrp="1"/>
          </p:cNvSpPr>
          <p:nvPr>
            <p:ph type="sldNum" sz="quarter" idx="10"/>
          </p:nvPr>
        </p:nvSpPr>
        <p:spPr/>
        <p:txBody>
          <a:bodyPr/>
          <a:lstStyle/>
          <a:p>
            <a:fld id="{87BBDC00-B9E2-4EFD-9306-2934E87247C6}" type="slidenum">
              <a:rPr lang="zh-CN" altLang="en-US" smtClean="0"/>
              <a:pPr/>
              <a:t>‹#›</a:t>
            </a:fld>
            <a:endParaRPr lang="zh-CN" altLang="en-US"/>
          </a:p>
        </p:txBody>
      </p:sp>
      <p:sp>
        <p:nvSpPr>
          <p:cNvPr id="5" name="Rectangle 7">
            <a:extLst>
              <a:ext uri="{FF2B5EF4-FFF2-40B4-BE49-F238E27FC236}">
                <a16:creationId xmlns:a16="http://schemas.microsoft.com/office/drawing/2014/main" id="{A0DC9526-AEAB-C547-9BBC-659D55C0F681}"/>
              </a:ext>
            </a:extLst>
          </p:cNvPr>
          <p:cNvSpPr>
            <a:spLocks noGrp="1" noChangeArrowheads="1"/>
          </p:cNvSpPr>
          <p:nvPr>
            <p:ph type="title"/>
          </p:nvPr>
        </p:nvSpPr>
        <p:spPr bwMode="auto">
          <a:xfrm>
            <a:off x="1050551" y="109584"/>
            <a:ext cx="10090897" cy="6784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8" name="Rectangle 4">
            <a:extLst>
              <a:ext uri="{FF2B5EF4-FFF2-40B4-BE49-F238E27FC236}">
                <a16:creationId xmlns:a16="http://schemas.microsoft.com/office/drawing/2014/main" id="{E17AFDEE-BBF8-634D-A3D6-F4ABC9CB6190}"/>
              </a:ext>
            </a:extLst>
          </p:cNvPr>
          <p:cNvSpPr>
            <a:spLocks noGrp="1" noChangeArrowheads="1"/>
          </p:cNvSpPr>
          <p:nvPr>
            <p:ph idx="1"/>
          </p:nvPr>
        </p:nvSpPr>
        <p:spPr bwMode="auto">
          <a:xfrm>
            <a:off x="457200" y="1125538"/>
            <a:ext cx="10874188"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8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400">
                <a:latin typeface="微软雅黑" panose="020B0503020204020204" pitchFamily="34" charset="-122"/>
                <a:ea typeface="微软雅黑" panose="020B0503020204020204" pitchFamily="34" charset="-122"/>
              </a:defRPr>
            </a:lvl3pPr>
            <a:lvl4pPr>
              <a:defRPr sz="1800">
                <a:latin typeface="微软雅黑" panose="020B0503020204020204" pitchFamily="34" charset="-122"/>
                <a:ea typeface="微软雅黑" panose="020B0503020204020204" pitchFamily="34" charset="-122"/>
              </a:defRPr>
            </a:lvl4pPr>
            <a:lvl5pPr>
              <a:defRPr sz="1800">
                <a:latin typeface="微软雅黑" panose="020B0503020204020204" pitchFamily="34" charset="-122"/>
                <a:ea typeface="微软雅黑" panose="020B0503020204020204" pitchFamily="34" charset="-122"/>
              </a:defRPr>
            </a:lvl5pPr>
          </a:lstStyle>
          <a:p>
            <a:pPr lvl="0"/>
            <a:r>
              <a:rPr lang="en-US" altLang="zh-CN" dirty="0" err="1"/>
              <a:t>单击此处编辑母版文本样式</a:t>
            </a:r>
            <a:endParaRPr lang="en-US" altLang="zh-CN" dirty="0"/>
          </a:p>
          <a:p>
            <a:pPr lvl="1"/>
            <a:r>
              <a:rPr lang="en-US" altLang="zh-CN" dirty="0" err="1"/>
              <a:t>第二级</a:t>
            </a:r>
            <a:endParaRPr lang="en-US" altLang="zh-CN" dirty="0"/>
          </a:p>
          <a:p>
            <a:pPr lvl="2"/>
            <a:r>
              <a:rPr lang="en-US" altLang="zh-CN" dirty="0" err="1"/>
              <a:t>第三级</a:t>
            </a:r>
            <a:endParaRPr lang="en-US" altLang="zh-CN" dirty="0"/>
          </a:p>
          <a:p>
            <a:pPr lvl="3"/>
            <a:r>
              <a:rPr lang="en-US" altLang="zh-CN" dirty="0" err="1"/>
              <a:t>第四级</a:t>
            </a:r>
            <a:endParaRPr lang="en-US" altLang="zh-CN" dirty="0"/>
          </a:p>
          <a:p>
            <a:pPr lvl="4"/>
            <a:r>
              <a:rPr lang="en-US" altLang="zh-CN" dirty="0" err="1"/>
              <a:t>第五级</a:t>
            </a:r>
            <a:endParaRPr lang="en-US" altLang="zh-CN" dirty="0"/>
          </a:p>
        </p:txBody>
      </p:sp>
      <p:sp>
        <p:nvSpPr>
          <p:cNvPr id="9" name="Rectangle 6">
            <a:extLst>
              <a:ext uri="{FF2B5EF4-FFF2-40B4-BE49-F238E27FC236}">
                <a16:creationId xmlns:a16="http://schemas.microsoft.com/office/drawing/2014/main" id="{E0A0153D-2D6F-DA49-B92D-436E519A825E}"/>
              </a:ext>
            </a:extLst>
          </p:cNvPr>
          <p:cNvSpPr>
            <a:spLocks noGrp="1" noChangeArrowheads="1"/>
          </p:cNvSpPr>
          <p:nvPr>
            <p:ph type="ftr" sz="quarter" idx="3"/>
          </p:nvPr>
        </p:nvSpPr>
        <p:spPr bwMode="auto">
          <a:xfrm>
            <a:off x="4090567" y="6548437"/>
            <a:ext cx="3852862" cy="309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latin typeface="SimHei" panose="02010609060101010101" pitchFamily="49" charset="-122"/>
                <a:ea typeface="SimHei" panose="02010609060101010101" pitchFamily="49" charset="-122"/>
                <a:cs typeface="+mn-cs"/>
              </a:defRPr>
            </a:lvl1pPr>
          </a:lstStyle>
          <a:p>
            <a:pPr>
              <a:defRPr/>
            </a:pPr>
            <a:r>
              <a:rPr lang="zh-CN" altLang="en-US"/>
              <a:t>数据库系统</a:t>
            </a:r>
            <a:r>
              <a:rPr lang="en-US" altLang="zh-CN"/>
              <a:t>—</a:t>
            </a:r>
            <a:r>
              <a:rPr lang="zh-CN" altLang="en-US"/>
              <a:t>数据库设计</a:t>
            </a:r>
            <a:endParaRPr lang="en-US" altLang="zh-CN" sz="1200" dirty="0"/>
          </a:p>
        </p:txBody>
      </p:sp>
    </p:spTree>
    <p:extLst>
      <p:ext uri="{BB962C8B-B14F-4D97-AF65-F5344CB8AC3E}">
        <p14:creationId xmlns:p14="http://schemas.microsoft.com/office/powerpoint/2010/main" val="14909748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
          <p:cNvSpPr>
            <a:spLocks noGrp="1" noChangeArrowheads="1"/>
          </p:cNvSpPr>
          <p:nvPr>
            <p:ph type="title"/>
          </p:nvPr>
        </p:nvSpPr>
        <p:spPr bwMode="auto">
          <a:xfrm>
            <a:off x="971550" y="53752"/>
            <a:ext cx="10090897" cy="6784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4104" name="Rectangle 8"/>
          <p:cNvSpPr>
            <a:spLocks noGrp="1" noChangeArrowheads="1"/>
          </p:cNvSpPr>
          <p:nvPr>
            <p:ph type="body" idx="1"/>
          </p:nvPr>
        </p:nvSpPr>
        <p:spPr bwMode="auto">
          <a:xfrm>
            <a:off x="304800" y="1201270"/>
            <a:ext cx="11456894" cy="55400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Rectangle 11"/>
          <p:cNvSpPr>
            <a:spLocks noGrp="1" noChangeArrowheads="1"/>
          </p:cNvSpPr>
          <p:nvPr>
            <p:ph type="sldNum" sz="quarter" idx="4"/>
          </p:nvPr>
        </p:nvSpPr>
        <p:spPr>
          <a:xfrm>
            <a:off x="11571088" y="6517146"/>
            <a:ext cx="765605" cy="476250"/>
          </a:xfrm>
          <a:prstGeom prst="rect">
            <a:avLst/>
          </a:prstGeom>
          <a:ln/>
        </p:spPr>
        <p:txBody>
          <a:bodyPr/>
          <a:lstStyle>
            <a:lvl1pPr>
              <a:defRPr/>
            </a:lvl1pPr>
          </a:lstStyle>
          <a:p>
            <a:fld id="{87BBDC00-B9E2-4EFD-9306-2934E87247C6}" type="slidenum">
              <a:rPr lang="zh-CN" altLang="en-US" smtClean="0"/>
              <a:pPr/>
              <a:t>‹#›</a:t>
            </a:fld>
            <a:endParaRPr lang="zh-CN" altLang="en-US"/>
          </a:p>
        </p:txBody>
      </p:sp>
    </p:spTree>
    <p:extLst>
      <p:ext uri="{BB962C8B-B14F-4D97-AF65-F5344CB8AC3E}">
        <p14:creationId xmlns:p14="http://schemas.microsoft.com/office/powerpoint/2010/main" val="1687947087"/>
      </p:ext>
    </p:extLst>
  </p:cSld>
  <p:clrMap bg1="lt1" tx1="dk1" bg2="lt2" tx2="dk2" accent1="accent1" accent2="accent2" accent3="accent3" accent4="accent4" accent5="accent5" accent6="accent6" hlink="hlink" folHlink="folHlink"/>
  <p:sldLayoutIdLst>
    <p:sldLayoutId id="2147483705" r:id="rId1"/>
    <p:sldLayoutId id="2147483704" r:id="rId2"/>
  </p:sldLayoutIdLst>
  <p:hf hdr="0" dt="0"/>
  <p:txStyles>
    <p:titleStyle>
      <a:lvl1pPr algn="ctr" rtl="0" eaLnBrk="1" fontAlgn="base" hangingPunct="1">
        <a:spcBef>
          <a:spcPct val="0"/>
        </a:spcBef>
        <a:spcAft>
          <a:spcPct val="0"/>
        </a:spcAft>
        <a:defRPr kumimoji="1" sz="3600" b="1" i="0">
          <a:solidFill>
            <a:schemeClr val="tx2"/>
          </a:solidFill>
          <a:effectLst/>
          <a:latin typeface="微软雅黑" panose="020B0503020204020204" pitchFamily="34" charset="-122"/>
          <a:ea typeface="微软雅黑" panose="020B0503020204020204" pitchFamily="34" charset="-122"/>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p:titleStyle>
    <p:bodyStyle>
      <a:lvl1pPr marL="316531" indent="-316531" algn="l" rtl="0" eaLnBrk="1" fontAlgn="base" hangingPunct="1">
        <a:spcBef>
          <a:spcPct val="20000"/>
        </a:spcBef>
        <a:spcAft>
          <a:spcPct val="0"/>
        </a:spcAft>
        <a:buFont typeface="Wingdings" charset="2"/>
        <a:buChar char="p"/>
        <a:defRPr kumimoji="1" sz="2000" b="0">
          <a:solidFill>
            <a:schemeClr val="tx1"/>
          </a:solidFill>
          <a:effectLst/>
          <a:latin typeface="微软雅黑" panose="020B0503020204020204" pitchFamily="34" charset="-122"/>
          <a:ea typeface="微软雅黑" panose="020B0503020204020204" pitchFamily="34" charset="-122"/>
          <a:cs typeface="Arial"/>
        </a:defRPr>
      </a:lvl1pPr>
      <a:lvl2pPr marL="685817" indent="-263776" algn="l" rtl="0" eaLnBrk="1" fontAlgn="base" hangingPunct="1">
        <a:spcBef>
          <a:spcPct val="20000"/>
        </a:spcBef>
        <a:spcAft>
          <a:spcPct val="0"/>
        </a:spcAft>
        <a:buChar char="–"/>
        <a:defRPr kumimoji="1" sz="1800" b="0">
          <a:solidFill>
            <a:schemeClr val="tx1"/>
          </a:solidFill>
          <a:effectLst/>
          <a:latin typeface="微软雅黑" panose="020B0503020204020204" pitchFamily="34" charset="-122"/>
          <a:ea typeface="微软雅黑" panose="020B0503020204020204" pitchFamily="34" charset="-122"/>
          <a:cs typeface="Arial"/>
        </a:defRPr>
      </a:lvl2pPr>
      <a:lvl3pPr marL="1055103" indent="-211021" algn="l" rtl="0" eaLnBrk="1" fontAlgn="base" hangingPunct="1">
        <a:spcBef>
          <a:spcPct val="20000"/>
        </a:spcBef>
        <a:spcAft>
          <a:spcPct val="0"/>
        </a:spcAft>
        <a:buChar char="•"/>
        <a:defRPr kumimoji="1" sz="1600" b="0">
          <a:solidFill>
            <a:schemeClr val="tx1"/>
          </a:solidFill>
          <a:effectLst/>
          <a:latin typeface="微软雅黑" panose="020B0503020204020204" pitchFamily="34" charset="-122"/>
          <a:ea typeface="微软雅黑" panose="020B0503020204020204" pitchFamily="34"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emf"/></Relationships>
</file>

<file path=ppt/slides/_rels/slide11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64.emf"/><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86.png"/></Relationships>
</file>

<file path=ppt/slides/_rels/slide1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64.emf"/><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68.emf"/></Relationships>
</file>

<file path=ppt/slides/_rels/slide1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68.emf"/></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71.emf"/></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71.emf"/></Relationships>
</file>

<file path=ppt/slides/_rels/slide1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6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7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9.emf"/><Relationship Id="rId1" Type="http://schemas.openxmlformats.org/officeDocument/2006/relationships/slideLayout" Target="../slideLayouts/slideLayout1.xml"/><Relationship Id="rId4" Type="http://schemas.openxmlformats.org/officeDocument/2006/relationships/image" Target="../media/image300.png"/></Relationships>
</file>

<file path=ppt/slides/_rels/slide7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4.emf"/></Relationships>
</file>

<file path=ppt/slides/_rels/slide7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D34F984-6D5A-46B9-B622-907F6FD168C7}"/>
              </a:ext>
            </a:extLst>
          </p:cNvPr>
          <p:cNvSpPr>
            <a:spLocks noGrp="1"/>
          </p:cNvSpPr>
          <p:nvPr>
            <p:ph type="sldNum" sz="quarter" idx="10"/>
          </p:nvPr>
        </p:nvSpPr>
        <p:spPr/>
        <p:txBody>
          <a:bodyPr/>
          <a:lstStyle/>
          <a:p>
            <a:fld id="{87BBDC00-B9E2-4EFD-9306-2934E87247C6}" type="slidenum">
              <a:rPr lang="zh-CN" altLang="en-US" smtClean="0"/>
              <a:pPr/>
              <a:t>1</a:t>
            </a:fld>
            <a:endParaRPr lang="zh-CN" altLang="en-US"/>
          </a:p>
        </p:txBody>
      </p:sp>
      <p:sp>
        <p:nvSpPr>
          <p:cNvPr id="3" name="标题 2">
            <a:extLst>
              <a:ext uri="{FF2B5EF4-FFF2-40B4-BE49-F238E27FC236}">
                <a16:creationId xmlns:a16="http://schemas.microsoft.com/office/drawing/2014/main" id="{16CB3038-76AA-47B6-AE9D-2924E5EC398A}"/>
              </a:ext>
            </a:extLst>
          </p:cNvPr>
          <p:cNvSpPr>
            <a:spLocks noGrp="1"/>
          </p:cNvSpPr>
          <p:nvPr>
            <p:ph type="title"/>
          </p:nvPr>
        </p:nvSpPr>
        <p:spPr/>
        <p:txBody>
          <a:bodyPr/>
          <a:lstStyle/>
          <a:p>
            <a:r>
              <a:rPr lang="zh-CN" altLang="en-US" dirty="0"/>
              <a:t>关系代数的除法运算</a:t>
            </a:r>
            <a:r>
              <a:rPr lang="en-US" altLang="zh-CN" dirty="0"/>
              <a:t>-</a:t>
            </a:r>
            <a:r>
              <a:rPr lang="zh-CN" altLang="en-US" dirty="0"/>
              <a:t>例子</a:t>
            </a:r>
          </a:p>
        </p:txBody>
      </p:sp>
      <p:sp>
        <p:nvSpPr>
          <p:cNvPr id="5" name="页脚占位符 4">
            <a:extLst>
              <a:ext uri="{FF2B5EF4-FFF2-40B4-BE49-F238E27FC236}">
                <a16:creationId xmlns:a16="http://schemas.microsoft.com/office/drawing/2014/main" id="{10DE0DA8-1659-4C91-B228-7B84921BEE9D}"/>
              </a:ext>
            </a:extLst>
          </p:cNvPr>
          <p:cNvSpPr>
            <a:spLocks noGrp="1"/>
          </p:cNvSpPr>
          <p:nvPr>
            <p:ph type="ftr" sz="quarter" idx="3"/>
          </p:nvPr>
        </p:nvSpPr>
        <p:spPr/>
        <p:txBody>
          <a:bodyPr/>
          <a:lstStyle/>
          <a:p>
            <a:pPr>
              <a:defRPr/>
            </a:pPr>
            <a:r>
              <a:rPr lang="zh-CN" altLang="en-US"/>
              <a:t>数据库系统</a:t>
            </a:r>
            <a:r>
              <a:rPr lang="en-US" altLang="zh-CN"/>
              <a:t>—</a:t>
            </a:r>
            <a:r>
              <a:rPr lang="zh-CN" altLang="en-US"/>
              <a:t>数据库设计</a:t>
            </a:r>
            <a:endParaRPr lang="en-US" altLang="zh-CN" sz="1200" dirty="0"/>
          </a:p>
        </p:txBody>
      </p:sp>
      <p:pic>
        <p:nvPicPr>
          <p:cNvPr id="1026" name="Picture 2" descr="在这里插入图片描述">
            <a:extLst>
              <a:ext uri="{FF2B5EF4-FFF2-40B4-BE49-F238E27FC236}">
                <a16:creationId xmlns:a16="http://schemas.microsoft.com/office/drawing/2014/main" id="{4100D65F-C555-4B60-8B7E-3B5ED5318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19175"/>
            <a:ext cx="3857625" cy="240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在这里插入图片描述">
            <a:extLst>
              <a:ext uri="{FF2B5EF4-FFF2-40B4-BE49-F238E27FC236}">
                <a16:creationId xmlns:a16="http://schemas.microsoft.com/office/drawing/2014/main" id="{2DC3BEB9-93D3-4AC6-90A3-82927AE98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072" y="4182271"/>
            <a:ext cx="13335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C069BB6-53D6-4D19-83DA-FABE12E194BB}"/>
              </a:ext>
            </a:extLst>
          </p:cNvPr>
          <p:cNvSpPr txBox="1"/>
          <p:nvPr/>
        </p:nvSpPr>
        <p:spPr>
          <a:xfrm>
            <a:off x="2068701" y="3475455"/>
            <a:ext cx="634621" cy="369332"/>
          </a:xfrm>
          <a:prstGeom prst="rect">
            <a:avLst/>
          </a:prstGeom>
          <a:noFill/>
        </p:spPr>
        <p:txBody>
          <a:bodyPr wrap="square" rtlCol="0">
            <a:spAutoFit/>
          </a:bodyPr>
          <a:lstStyle/>
          <a:p>
            <a:r>
              <a:rPr lang="en-US" altLang="zh-CN" dirty="0"/>
              <a:t>R</a:t>
            </a:r>
            <a:endParaRPr lang="zh-CN" altLang="en-US" dirty="0"/>
          </a:p>
        </p:txBody>
      </p:sp>
      <p:sp>
        <p:nvSpPr>
          <p:cNvPr id="9" name="文本框 8">
            <a:extLst>
              <a:ext uri="{FF2B5EF4-FFF2-40B4-BE49-F238E27FC236}">
                <a16:creationId xmlns:a16="http://schemas.microsoft.com/office/drawing/2014/main" id="{E1E4F52F-32F0-4F86-9518-5B512CA40A59}"/>
              </a:ext>
            </a:extLst>
          </p:cNvPr>
          <p:cNvSpPr txBox="1"/>
          <p:nvPr/>
        </p:nvSpPr>
        <p:spPr>
          <a:xfrm>
            <a:off x="1934498" y="5330719"/>
            <a:ext cx="634621" cy="369332"/>
          </a:xfrm>
          <a:prstGeom prst="rect">
            <a:avLst/>
          </a:prstGeom>
          <a:noFill/>
        </p:spPr>
        <p:txBody>
          <a:bodyPr wrap="square" rtlCol="0">
            <a:spAutoFit/>
          </a:bodyPr>
          <a:lstStyle/>
          <a:p>
            <a:r>
              <a:rPr lang="en-US" altLang="zh-CN" dirty="0"/>
              <a:t>S</a:t>
            </a:r>
            <a:endParaRPr lang="zh-CN" altLang="en-US" dirty="0"/>
          </a:p>
        </p:txBody>
      </p:sp>
      <p:sp>
        <p:nvSpPr>
          <p:cNvPr id="11" name="文本框 10">
            <a:extLst>
              <a:ext uri="{FF2B5EF4-FFF2-40B4-BE49-F238E27FC236}">
                <a16:creationId xmlns:a16="http://schemas.microsoft.com/office/drawing/2014/main" id="{42D1C8E8-4790-4FA1-A4D0-51813376D9EA}"/>
              </a:ext>
            </a:extLst>
          </p:cNvPr>
          <p:cNvSpPr txBox="1"/>
          <p:nvPr/>
        </p:nvSpPr>
        <p:spPr>
          <a:xfrm>
            <a:off x="4972660" y="5649081"/>
            <a:ext cx="6168788" cy="646331"/>
          </a:xfrm>
          <a:prstGeom prst="rect">
            <a:avLst/>
          </a:prstGeom>
          <a:noFill/>
        </p:spPr>
        <p:txBody>
          <a:bodyPr wrap="square">
            <a:spAutoFit/>
          </a:bodyPr>
          <a:lstStyle/>
          <a:p>
            <a:r>
              <a:rPr lang="en-US" altLang="zh-CN" b="1" i="0" dirty="0">
                <a:solidFill>
                  <a:srgbClr val="4D4D4D"/>
                </a:solidFill>
                <a:effectLst/>
                <a:latin typeface="-apple-system"/>
              </a:rPr>
              <a:t>R÷</a:t>
            </a:r>
            <a:r>
              <a:rPr lang="en-US" altLang="zh-CN" b="1" dirty="0">
                <a:solidFill>
                  <a:srgbClr val="4D4D4D"/>
                </a:solidFill>
                <a:latin typeface="-apple-system"/>
              </a:rPr>
              <a:t>S</a:t>
            </a:r>
            <a:r>
              <a:rPr lang="en-US" altLang="zh-CN" b="1" i="0" dirty="0">
                <a:solidFill>
                  <a:srgbClr val="4D4D4D"/>
                </a:solidFill>
                <a:effectLst/>
                <a:latin typeface="-apple-system"/>
              </a:rPr>
              <a:t>=</a:t>
            </a:r>
            <a:r>
              <a:rPr lang="zh-CN" altLang="en-US" b="1" i="0" dirty="0">
                <a:solidFill>
                  <a:srgbClr val="4D4D4D"/>
                </a:solidFill>
                <a:effectLst/>
                <a:latin typeface="-apple-system"/>
              </a:rPr>
              <a:t>学生表中</a:t>
            </a:r>
            <a:r>
              <a:rPr lang="zh-CN" altLang="en-US" b="1" i="0" u="sng" dirty="0">
                <a:solidFill>
                  <a:srgbClr val="4D4D4D"/>
                </a:solidFill>
                <a:effectLst/>
                <a:latin typeface="-apple-system"/>
              </a:rPr>
              <a:t>年龄为</a:t>
            </a:r>
            <a:r>
              <a:rPr lang="en-US" altLang="zh-CN" b="1" i="0" u="sng" dirty="0">
                <a:solidFill>
                  <a:srgbClr val="4D4D4D"/>
                </a:solidFill>
                <a:effectLst/>
                <a:latin typeface="-apple-system"/>
              </a:rPr>
              <a:t>19</a:t>
            </a:r>
            <a:r>
              <a:rPr lang="zh-CN" altLang="en-US" b="1" i="0" dirty="0">
                <a:solidFill>
                  <a:srgbClr val="4D4D4D"/>
                </a:solidFill>
                <a:effectLst/>
                <a:latin typeface="-apple-system"/>
              </a:rPr>
              <a:t>的学生信息的新表格，但这个</a:t>
            </a:r>
            <a:r>
              <a:rPr lang="zh-CN" altLang="en-US" b="1" i="0" u="sng" dirty="0">
                <a:solidFill>
                  <a:srgbClr val="4D4D4D"/>
                </a:solidFill>
                <a:effectLst/>
                <a:latin typeface="-apple-system"/>
              </a:rPr>
              <a:t>新表格中的字段不包括年龄</a:t>
            </a:r>
            <a:r>
              <a:rPr lang="zh-CN" altLang="en-US" b="1" i="0" dirty="0">
                <a:solidFill>
                  <a:srgbClr val="4D4D4D"/>
                </a:solidFill>
                <a:effectLst/>
                <a:latin typeface="-apple-system"/>
              </a:rPr>
              <a:t>。</a:t>
            </a:r>
            <a:endParaRPr lang="zh-CN" altLang="en-US" dirty="0"/>
          </a:p>
        </p:txBody>
      </p:sp>
      <p:pic>
        <p:nvPicPr>
          <p:cNvPr id="1030" name="Picture 6" descr="在这里插入图片描述">
            <a:extLst>
              <a:ext uri="{FF2B5EF4-FFF2-40B4-BE49-F238E27FC236}">
                <a16:creationId xmlns:a16="http://schemas.microsoft.com/office/drawing/2014/main" id="{D4FBA6FD-F55E-4E30-B7BD-872EA4D3F4F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55163" y="4418033"/>
            <a:ext cx="2637960" cy="12310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1EAF150-DF78-40C0-BA4A-C3F8AA5B79E7}"/>
                  </a:ext>
                </a:extLst>
              </p:cNvPr>
              <p:cNvSpPr txBox="1"/>
              <p:nvPr/>
            </p:nvSpPr>
            <p:spPr>
              <a:xfrm>
                <a:off x="4136411" y="2077530"/>
                <a:ext cx="7613104" cy="495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𝑅</m:t>
                      </m:r>
                      <m:r>
                        <a:rPr lang="en-US" altLang="zh-CN" sz="2400" i="1">
                          <a:latin typeface="Cambria Math" panose="02040503050406030204" pitchFamily="18" charset="0"/>
                        </a:rPr>
                        <m:t>÷</m:t>
                      </m:r>
                      <m:r>
                        <a:rPr lang="en-US" altLang="zh-CN" sz="2400" i="1">
                          <a:latin typeface="Cambria Math" panose="02040503050406030204" pitchFamily="18" charset="0"/>
                        </a:rPr>
                        <m:t>𝑆</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 </m:t>
                          </m:r>
                          <m:r>
                            <a:rPr lang="en-US" altLang="zh-CN" sz="2400" i="1">
                              <a:latin typeface="Cambria Math" panose="02040503050406030204" pitchFamily="18" charset="0"/>
                            </a:rPr>
                            <m:t>𝑡</m:t>
                          </m:r>
                          <m:r>
                            <a:rPr lang="en-US" altLang="zh-CN" sz="2400" i="1">
                              <a:latin typeface="Cambria Math" panose="02040503050406030204" pitchFamily="18" charset="0"/>
                            </a:rPr>
                            <m:t> </m:t>
                          </m:r>
                        </m:e>
                      </m:d>
                      <m:r>
                        <a:rPr lang="en-US" altLang="zh-CN" sz="2400" i="1">
                          <a:latin typeface="Cambria Math" panose="02040503050406030204" pitchFamily="18" charset="0"/>
                        </a:rPr>
                        <m:t> </m:t>
                      </m:r>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Π</m:t>
                          </m:r>
                        </m:e>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𝑚</m:t>
                              </m:r>
                            </m:sub>
                          </m:sSub>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𝑅</m:t>
                          </m:r>
                        </m:e>
                      </m:d>
                      <m:r>
                        <a:rPr lang="en-US" altLang="zh-CN" sz="2400" i="1">
                          <a:latin typeface="Cambria Math" panose="02040503050406030204" pitchFamily="18" charset="0"/>
                        </a:rPr>
                        <m:t> ⋀ (∀</m:t>
                      </m:r>
                      <m:r>
                        <a:rPr lang="en-US" altLang="zh-CN" sz="2400" i="1">
                          <a:latin typeface="Cambria Math" panose="02040503050406030204" pitchFamily="18" charset="0"/>
                        </a:rPr>
                        <m:t>𝑞</m:t>
                      </m:r>
                      <m:r>
                        <a:rPr lang="en-US" altLang="zh-CN" sz="2400" i="1">
                          <a:latin typeface="Cambria Math" panose="02040503050406030204" pitchFamily="18" charset="0"/>
                        </a:rPr>
                        <m:t>∈</m:t>
                      </m:r>
                      <m:r>
                        <a:rPr lang="en-US" altLang="zh-CN" sz="2400" i="1">
                          <a:latin typeface="Cambria Math" panose="02040503050406030204" pitchFamily="18" charset="0"/>
                        </a:rPr>
                        <m:t>𝑆</m:t>
                      </m:r>
                      <m:r>
                        <a:rPr lang="en-US" altLang="zh-CN" sz="2400" i="1">
                          <a:latin typeface="Cambria Math" panose="02040503050406030204" pitchFamily="18" charset="0"/>
                        </a:rPr>
                        <m:t>, </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𝑞</m:t>
                          </m:r>
                        </m:e>
                      </m:d>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oMath>
                  </m:oMathPara>
                </a14:m>
                <a:endParaRPr lang="zh-CN" altLang="zh-CN" sz="2400" dirty="0"/>
              </a:p>
            </p:txBody>
          </p:sp>
        </mc:Choice>
        <mc:Fallback xmlns="">
          <p:sp>
            <p:nvSpPr>
              <p:cNvPr id="13" name="文本框 12">
                <a:extLst>
                  <a:ext uri="{FF2B5EF4-FFF2-40B4-BE49-F238E27FC236}">
                    <a16:creationId xmlns:a16="http://schemas.microsoft.com/office/drawing/2014/main" id="{81EAF150-DF78-40C0-BA4A-C3F8AA5B79E7}"/>
                  </a:ext>
                </a:extLst>
              </p:cNvPr>
              <p:cNvSpPr txBox="1">
                <a:spLocks noRot="1" noChangeAspect="1" noMove="1" noResize="1" noEditPoints="1" noAdjustHandles="1" noChangeArrowheads="1" noChangeShapeType="1" noTextEdit="1"/>
              </p:cNvSpPr>
              <p:nvPr/>
            </p:nvSpPr>
            <p:spPr>
              <a:xfrm>
                <a:off x="4136411" y="2077530"/>
                <a:ext cx="7613104" cy="495328"/>
              </a:xfrm>
              <a:prstGeom prst="rect">
                <a:avLst/>
              </a:prstGeom>
              <a:blipFill>
                <a:blip r:embed="rId5"/>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80D80F3-9E81-46D0-A0B4-1E21FAFB4283}"/>
                  </a:ext>
                </a:extLst>
              </p:cNvPr>
              <p:cNvSpPr txBox="1"/>
              <p:nvPr/>
            </p:nvSpPr>
            <p:spPr>
              <a:xfrm>
                <a:off x="4695897" y="2797503"/>
                <a:ext cx="6665864" cy="1200329"/>
              </a:xfrm>
              <a:prstGeom prst="rect">
                <a:avLst/>
              </a:prstGeom>
              <a:noFill/>
            </p:spPr>
            <p:txBody>
              <a:bodyPr wrap="square">
                <a:spAutoFit/>
              </a:bodyPr>
              <a:lstStyle/>
              <a:p>
                <a:pPr>
                  <a:buFont typeface="Wingdings" panose="05000000000000000000" pitchFamily="2" charset="2"/>
                  <a:buChar char="Ø"/>
                </a:pPr>
                <a:r>
                  <a:rPr lang="zh-CN" altLang="zh-CN" sz="1800" dirty="0">
                    <a:solidFill>
                      <a:srgbClr val="6F1787"/>
                    </a:solidFill>
                  </a:rPr>
                  <a:t>除运算</a:t>
                </a:r>
                <a:r>
                  <a:rPr lang="zh-CN" altLang="zh-CN" sz="1800" dirty="0"/>
                  <a:t>（</a:t>
                </a:r>
                <a14:m>
                  <m:oMath xmlns:m="http://schemas.openxmlformats.org/officeDocument/2006/math">
                    <m:r>
                      <a:rPr lang="en-US" altLang="zh-CN" sz="1800" i="1">
                        <a:latin typeface="Cambria Math" panose="02040503050406030204" pitchFamily="18" charset="0"/>
                      </a:rPr>
                      <m:t>÷</m:t>
                    </m:r>
                  </m:oMath>
                </a14:m>
                <a:r>
                  <a:rPr lang="zh-CN" altLang="zh-CN" sz="1800" dirty="0"/>
                  <a:t>）会返回</a:t>
                </a:r>
                <a14:m>
                  <m:oMath xmlns:m="http://schemas.openxmlformats.org/officeDocument/2006/math">
                    <m:r>
                      <a:rPr lang="en-US" altLang="zh-CN" sz="1800" i="1">
                        <a:latin typeface="Cambria Math" panose="02040503050406030204" pitchFamily="18" charset="0"/>
                      </a:rPr>
                      <m:t>𝑅</m:t>
                    </m:r>
                  </m:oMath>
                </a14:m>
                <a:r>
                  <a:rPr lang="zh-CN" altLang="zh-CN" sz="1800" dirty="0"/>
                  <a:t>中在属性</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𝑚</m:t>
                        </m:r>
                      </m:sub>
                    </m:sSub>
                  </m:oMath>
                </a14:m>
                <a:r>
                  <a:rPr lang="zh-CN" altLang="zh-CN" sz="1800" dirty="0"/>
                  <a:t>上的元组</a:t>
                </a:r>
                <a14:m>
                  <m:oMath xmlns:m="http://schemas.openxmlformats.org/officeDocument/2006/math">
                    <m:r>
                      <a:rPr lang="en-US" altLang="zh-CN" sz="1800" i="1">
                        <a:latin typeface="Cambria Math" panose="02040503050406030204" pitchFamily="18" charset="0"/>
                      </a:rPr>
                      <m:t>𝑡</m:t>
                    </m:r>
                  </m:oMath>
                </a14:m>
                <a:r>
                  <a:rPr lang="zh-CN" altLang="zh-CN" sz="1800" dirty="0"/>
                  <a:t>，其中</a:t>
                </a:r>
                <a:r>
                  <a:rPr lang="zh-CN" altLang="zh-CN" sz="1800" u="sng" dirty="0"/>
                  <a:t>元组</a:t>
                </a:r>
                <a14:m>
                  <m:oMath xmlns:m="http://schemas.openxmlformats.org/officeDocument/2006/math">
                    <m:r>
                      <a:rPr lang="en-US" altLang="zh-CN" sz="1800" i="1" u="sng">
                        <a:latin typeface="Cambria Math" panose="02040503050406030204" pitchFamily="18" charset="0"/>
                      </a:rPr>
                      <m:t>𝑡</m:t>
                    </m:r>
                  </m:oMath>
                </a14:m>
                <a:r>
                  <a:rPr lang="zh-CN" altLang="zh-CN" sz="1800" u="sng" dirty="0"/>
                  <a:t>和关系</a:t>
                </a:r>
                <a14:m>
                  <m:oMath xmlns:m="http://schemas.openxmlformats.org/officeDocument/2006/math">
                    <m:r>
                      <a:rPr lang="en-US" altLang="zh-CN" sz="1800" i="1" u="sng">
                        <a:latin typeface="Cambria Math" panose="02040503050406030204" pitchFamily="18" charset="0"/>
                      </a:rPr>
                      <m:t>𝑆</m:t>
                    </m:r>
                  </m:oMath>
                </a14:m>
                <a:r>
                  <a:rPr lang="zh-CN" altLang="zh-CN" sz="1800" u="sng" dirty="0"/>
                  <a:t>中的任意元组</a:t>
                </a:r>
                <a14:m>
                  <m:oMath xmlns:m="http://schemas.openxmlformats.org/officeDocument/2006/math">
                    <m:r>
                      <a:rPr lang="en-US" altLang="zh-CN" sz="1800" i="1" u="sng">
                        <a:latin typeface="Cambria Math" panose="02040503050406030204" pitchFamily="18" charset="0"/>
                      </a:rPr>
                      <m:t>𝑞</m:t>
                    </m:r>
                  </m:oMath>
                </a14:m>
                <a:r>
                  <a:rPr lang="zh-CN" altLang="zh-CN" sz="1800" u="sng" dirty="0"/>
                  <a:t>的组合都会出现在关系</a:t>
                </a:r>
                <a14:m>
                  <m:oMath xmlns:m="http://schemas.openxmlformats.org/officeDocument/2006/math">
                    <m:r>
                      <a:rPr lang="en-US" altLang="zh-CN" sz="1800" i="1" u="sng">
                        <a:latin typeface="Cambria Math" panose="02040503050406030204" pitchFamily="18" charset="0"/>
                      </a:rPr>
                      <m:t>𝑅</m:t>
                    </m:r>
                  </m:oMath>
                </a14:m>
                <a:r>
                  <a:rPr lang="zh-CN" altLang="zh-CN" sz="1800" u="sng" dirty="0"/>
                  <a:t>中 </a:t>
                </a:r>
                <a:endParaRPr lang="en-US" altLang="zh-CN" sz="1800" u="sng" dirty="0"/>
              </a:p>
              <a:p>
                <a:pPr>
                  <a:buFont typeface="Wingdings" panose="05000000000000000000" pitchFamily="2" charset="2"/>
                  <a:buChar char="Ø"/>
                </a:pPr>
                <a:r>
                  <a:rPr lang="zh-CN" altLang="zh-CN" sz="1800" dirty="0"/>
                  <a:t>如果</a:t>
                </a:r>
                <a14:m>
                  <m:oMath xmlns:m="http://schemas.openxmlformats.org/officeDocument/2006/math">
                    <m:r>
                      <a:rPr lang="en-US" altLang="zh-CN" sz="1800" i="1">
                        <a:latin typeface="Cambria Math" panose="02040503050406030204" pitchFamily="18" charset="0"/>
                      </a:rPr>
                      <m:t>𝑆</m:t>
                    </m:r>
                  </m:oMath>
                </a14:m>
                <a:r>
                  <a:rPr lang="zh-CN" altLang="zh-CN" sz="1800" dirty="0"/>
                  <a:t>中有</a:t>
                </a:r>
                <a14:m>
                  <m:oMath xmlns:m="http://schemas.openxmlformats.org/officeDocument/2006/math">
                    <m:r>
                      <a:rPr lang="en-US" altLang="zh-CN" sz="1800" i="1">
                        <a:latin typeface="Cambria Math" panose="02040503050406030204" pitchFamily="18" charset="0"/>
                      </a:rPr>
                      <m:t>𝑅</m:t>
                    </m:r>
                  </m:oMath>
                </a14:m>
                <a:r>
                  <a:rPr lang="zh-CN" altLang="zh-CN" sz="1800" dirty="0"/>
                  <a:t>中没有的属性，则无法进行除运算</a:t>
                </a:r>
                <a:r>
                  <a:rPr lang="zh-CN" altLang="en-US" sz="1800" dirty="0"/>
                  <a:t>（</a:t>
                </a:r>
                <a:r>
                  <a:rPr lang="en-US" altLang="zh-CN" sz="1800" u="sng" dirty="0"/>
                  <a:t>S</a:t>
                </a:r>
                <a:r>
                  <a:rPr lang="zh-CN" altLang="en-US" sz="1800" u="sng" dirty="0"/>
                  <a:t>中的属性必须是</a:t>
                </a:r>
                <a:r>
                  <a:rPr lang="en-US" altLang="zh-CN" sz="1800" u="sng" dirty="0"/>
                  <a:t>R</a:t>
                </a:r>
                <a:r>
                  <a:rPr lang="zh-CN" altLang="en-US" sz="1800" u="sng" dirty="0"/>
                  <a:t>的子集</a:t>
                </a:r>
                <a:r>
                  <a:rPr lang="zh-CN" altLang="en-US" sz="1800" dirty="0"/>
                  <a:t>）</a:t>
                </a:r>
                <a:endParaRPr lang="en-US" altLang="zh-CN" sz="1800" dirty="0"/>
              </a:p>
            </p:txBody>
          </p:sp>
        </mc:Choice>
        <mc:Fallback xmlns="">
          <p:sp>
            <p:nvSpPr>
              <p:cNvPr id="15" name="文本框 14">
                <a:extLst>
                  <a:ext uri="{FF2B5EF4-FFF2-40B4-BE49-F238E27FC236}">
                    <a16:creationId xmlns:a16="http://schemas.microsoft.com/office/drawing/2014/main" id="{680D80F3-9E81-46D0-A0B4-1E21FAFB4283}"/>
                  </a:ext>
                </a:extLst>
              </p:cNvPr>
              <p:cNvSpPr txBox="1">
                <a:spLocks noRot="1" noChangeAspect="1" noMove="1" noResize="1" noEditPoints="1" noAdjustHandles="1" noChangeArrowheads="1" noChangeShapeType="1" noTextEdit="1"/>
              </p:cNvSpPr>
              <p:nvPr/>
            </p:nvSpPr>
            <p:spPr>
              <a:xfrm>
                <a:off x="4695897" y="2797503"/>
                <a:ext cx="6665864" cy="1200329"/>
              </a:xfrm>
              <a:prstGeom prst="rect">
                <a:avLst/>
              </a:prstGeom>
              <a:blipFill>
                <a:blip r:embed="rId6"/>
                <a:stretch>
                  <a:fillRect l="-731" t="-2538" r="-548" b="-76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CB978DF-E7F6-4314-AA03-F6F61209C021}"/>
                  </a:ext>
                </a:extLst>
              </p:cNvPr>
              <p:cNvSpPr txBox="1"/>
              <p:nvPr/>
            </p:nvSpPr>
            <p:spPr>
              <a:xfrm>
                <a:off x="4670734" y="1178174"/>
                <a:ext cx="6168788" cy="646331"/>
              </a:xfrm>
              <a:prstGeom prst="rect">
                <a:avLst/>
              </a:prstGeom>
              <a:noFill/>
            </p:spPr>
            <p:txBody>
              <a:bodyPr wrap="square">
                <a:spAutoFit/>
              </a:bodyPr>
              <a:lstStyle/>
              <a:p>
                <a:pPr>
                  <a:buFont typeface="Wingdings" panose="05000000000000000000" pitchFamily="2" charset="2"/>
                  <a:buChar char="Ø"/>
                </a:pPr>
                <a:r>
                  <a:rPr lang="zh-CN" altLang="zh-CN" sz="1800" dirty="0"/>
                  <a:t>设</a:t>
                </a:r>
                <a14:m>
                  <m:oMath xmlns:m="http://schemas.openxmlformats.org/officeDocument/2006/math">
                    <m:r>
                      <a:rPr lang="en-US" altLang="zh-CN" sz="1800" i="1">
                        <a:latin typeface="Cambria Math" panose="02040503050406030204" pitchFamily="18" charset="0"/>
                      </a:rPr>
                      <m:t>𝑅</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𝑚</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𝐵</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𝐵</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𝐵</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a14:m>
                <a:r>
                  <a:rPr lang="zh-CN" altLang="zh-CN" sz="1800" dirty="0"/>
                  <a:t>和</a:t>
                </a:r>
                <a14:m>
                  <m:oMath xmlns:m="http://schemas.openxmlformats.org/officeDocument/2006/math">
                    <m:r>
                      <a:rPr lang="en-US" altLang="zh-CN" sz="1800" i="1">
                        <a:latin typeface="Cambria Math" panose="02040503050406030204" pitchFamily="18" charset="0"/>
                      </a:rPr>
                      <m:t>𝑆</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𝐵</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𝐵</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𝐵</m:t>
                        </m:r>
                      </m:e>
                      <m:sub>
                        <m:r>
                          <a:rPr lang="en-US" altLang="zh-CN" sz="1800" i="1">
                            <a:latin typeface="Cambria Math" panose="02040503050406030204" pitchFamily="18" charset="0"/>
                          </a:rPr>
                          <m:t>𝑛</m:t>
                        </m:r>
                      </m:sub>
                    </m:sSub>
                    <m:r>
                      <a:rPr lang="en-US" altLang="zh-CN" sz="1800" i="1">
                        <a:latin typeface="Cambria Math" panose="02040503050406030204" pitchFamily="18" charset="0"/>
                      </a:rPr>
                      <m:t>)</m:t>
                    </m:r>
                  </m:oMath>
                </a14:m>
                <a:r>
                  <a:rPr lang="zh-CN" altLang="zh-CN" sz="1800" dirty="0"/>
                  <a:t>是两个关系，则</a:t>
                </a:r>
                <a14:m>
                  <m:oMath xmlns:m="http://schemas.openxmlformats.org/officeDocument/2006/math">
                    <m:r>
                      <a:rPr lang="en-US" altLang="zh-CN" sz="1800" i="1">
                        <a:latin typeface="Cambria Math" panose="02040503050406030204" pitchFamily="18" charset="0"/>
                      </a:rPr>
                      <m:t>𝑅</m:t>
                    </m:r>
                    <m:r>
                      <a:rPr lang="en-US" altLang="zh-CN" sz="1800" i="1">
                        <a:latin typeface="Cambria Math" panose="02040503050406030204" pitchFamily="18" charset="0"/>
                      </a:rPr>
                      <m:t>÷</m:t>
                    </m:r>
                    <m:r>
                      <a:rPr lang="en-US" altLang="zh-CN" sz="1800" i="1">
                        <a:latin typeface="Cambria Math" panose="02040503050406030204" pitchFamily="18" charset="0"/>
                      </a:rPr>
                      <m:t>𝑆</m:t>
                    </m:r>
                  </m:oMath>
                </a14:m>
                <a:r>
                  <a:rPr lang="zh-CN" altLang="zh-CN" sz="1800" dirty="0"/>
                  <a:t>的属性为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𝑚</m:t>
                        </m:r>
                      </m:sub>
                    </m:sSub>
                  </m:oMath>
                </a14:m>
                <a:r>
                  <a:rPr lang="zh-CN" altLang="zh-CN" sz="1800" dirty="0"/>
                  <a:t>，且：</a:t>
                </a:r>
              </a:p>
            </p:txBody>
          </p:sp>
        </mc:Choice>
        <mc:Fallback xmlns="">
          <p:sp>
            <p:nvSpPr>
              <p:cNvPr id="18" name="文本框 17">
                <a:extLst>
                  <a:ext uri="{FF2B5EF4-FFF2-40B4-BE49-F238E27FC236}">
                    <a16:creationId xmlns:a16="http://schemas.microsoft.com/office/drawing/2014/main" id="{5CB978DF-E7F6-4314-AA03-F6F61209C021}"/>
                  </a:ext>
                </a:extLst>
              </p:cNvPr>
              <p:cNvSpPr txBox="1">
                <a:spLocks noRot="1" noChangeAspect="1" noMove="1" noResize="1" noEditPoints="1" noAdjustHandles="1" noChangeArrowheads="1" noChangeShapeType="1" noTextEdit="1"/>
              </p:cNvSpPr>
              <p:nvPr/>
            </p:nvSpPr>
            <p:spPr>
              <a:xfrm>
                <a:off x="4670734" y="1178174"/>
                <a:ext cx="6168788" cy="646331"/>
              </a:xfrm>
              <a:prstGeom prst="rect">
                <a:avLst/>
              </a:prstGeom>
              <a:blipFill>
                <a:blip r:embed="rId7"/>
                <a:stretch>
                  <a:fillRect l="-791" t="-3774" b="-150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7301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6">
            <a:extLst>
              <a:ext uri="{FF2B5EF4-FFF2-40B4-BE49-F238E27FC236}">
                <a16:creationId xmlns:a16="http://schemas.microsoft.com/office/drawing/2014/main" id="{1E14ED45-79E9-4312-9339-FFD2FBBF03D2}"/>
              </a:ext>
            </a:extLst>
          </p:cNvPr>
          <p:cNvSpPr/>
          <p:nvPr/>
        </p:nvSpPr>
        <p:spPr>
          <a:xfrm>
            <a:off x="1324598" y="1882068"/>
            <a:ext cx="9477286" cy="406531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微软雅黑" panose="020B0503020204020204" pitchFamily="82" charset="2"/>
            </a:endParaRPr>
          </a:p>
        </p:txBody>
      </p:sp>
      <p:sp>
        <p:nvSpPr>
          <p:cNvPr id="17" name="Shape6">
            <a:extLst>
              <a:ext uri="{FF2B5EF4-FFF2-40B4-BE49-F238E27FC236}">
                <a16:creationId xmlns:a16="http://schemas.microsoft.com/office/drawing/2014/main" id="{CE352588-2D1D-44B3-8400-A394056F01B9}"/>
              </a:ext>
            </a:extLst>
          </p:cNvPr>
          <p:cNvSpPr/>
          <p:nvPr/>
        </p:nvSpPr>
        <p:spPr>
          <a:xfrm>
            <a:off x="1324598" y="1939314"/>
            <a:ext cx="9477285" cy="3916282"/>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微软雅黑" panose="020B0503020204020204" pitchFamily="82" charset="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a:xfrm>
            <a:off x="1075309" y="1203598"/>
            <a:ext cx="9792093" cy="678470"/>
          </a:xfrm>
        </p:spPr>
        <p:txBody>
          <a:bodyPr/>
          <a:lstStyle/>
          <a:p>
            <a:r>
              <a:rPr lang="en-US" altLang="zh-CN" sz="2800" dirty="0"/>
              <a:t>E-R</a:t>
            </a:r>
            <a:r>
              <a:rPr lang="zh-CN" altLang="en-US" sz="2800" dirty="0"/>
              <a:t>图转化为关系</a:t>
            </a:r>
            <a:endParaRPr kumimoji="1" lang="zh-CN" altLang="en-US" sz="2800" dirty="0"/>
          </a:p>
        </p:txBody>
      </p:sp>
      <p:graphicFrame>
        <p:nvGraphicFramePr>
          <p:cNvPr id="6" name="图示 5">
            <a:extLst>
              <a:ext uri="{FF2B5EF4-FFF2-40B4-BE49-F238E27FC236}">
                <a16:creationId xmlns:a16="http://schemas.microsoft.com/office/drawing/2014/main" id="{EDDF79DB-A163-D568-68FB-A2DD24695775}"/>
              </a:ext>
            </a:extLst>
          </p:cNvPr>
          <p:cNvGraphicFramePr/>
          <p:nvPr>
            <p:extLst>
              <p:ext uri="{D42A27DB-BD31-4B8C-83A1-F6EECF244321}">
                <p14:modId xmlns:p14="http://schemas.microsoft.com/office/powerpoint/2010/main" val="2509560578"/>
              </p:ext>
            </p:extLst>
          </p:nvPr>
        </p:nvGraphicFramePr>
        <p:xfrm>
          <a:off x="2614324" y="2202069"/>
          <a:ext cx="7847012" cy="3026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本框 9">
            <a:extLst>
              <a:ext uri="{FF2B5EF4-FFF2-40B4-BE49-F238E27FC236}">
                <a16:creationId xmlns:a16="http://schemas.microsoft.com/office/drawing/2014/main" id="{893F41E6-2202-08C2-CD4B-1B0E0EF72F9F}"/>
              </a:ext>
            </a:extLst>
          </p:cNvPr>
          <p:cNvSpPr txBox="1"/>
          <p:nvPr/>
        </p:nvSpPr>
        <p:spPr>
          <a:xfrm>
            <a:off x="5555961" y="2168778"/>
            <a:ext cx="1651000" cy="369332"/>
          </a:xfrm>
          <a:prstGeom prst="rect">
            <a:avLst/>
          </a:prstGeom>
          <a:noFill/>
        </p:spPr>
        <p:txBody>
          <a:bodyPr wrap="square">
            <a:spAutoFit/>
          </a:bodyPr>
          <a:lstStyle/>
          <a:p>
            <a:pPr lvl="0"/>
            <a:r>
              <a:rPr lang="zh-CN" altLang="en-US" b="1" dirty="0">
                <a:solidFill>
                  <a:srgbClr val="C00000"/>
                </a:solidFill>
                <a:latin typeface="微软雅黑" panose="020B0503020204020204" pitchFamily="34" charset="-122"/>
                <a:ea typeface="微软雅黑" panose="020B0503020204020204" pitchFamily="34" charset="-122"/>
              </a:rPr>
              <a:t>先后关系</a:t>
            </a:r>
          </a:p>
        </p:txBody>
      </p:sp>
      <p:cxnSp>
        <p:nvCxnSpPr>
          <p:cNvPr id="13" name="直线箭头连接符 12">
            <a:extLst>
              <a:ext uri="{FF2B5EF4-FFF2-40B4-BE49-F238E27FC236}">
                <a16:creationId xmlns:a16="http://schemas.microsoft.com/office/drawing/2014/main" id="{8A1F82B3-3268-74D4-C7DF-0B9820641AA1}"/>
              </a:ext>
            </a:extLst>
          </p:cNvPr>
          <p:cNvCxnSpPr/>
          <p:nvPr/>
        </p:nvCxnSpPr>
        <p:spPr bwMode="auto">
          <a:xfrm>
            <a:off x="5072213" y="2521716"/>
            <a:ext cx="1651000" cy="0"/>
          </a:xfrm>
          <a:prstGeom prst="straightConnector1">
            <a:avLst/>
          </a:prstGeom>
          <a:noFill/>
          <a:ln w="38100" cap="flat" cmpd="sng" algn="ctr">
            <a:solidFill>
              <a:srgbClr val="7E3094"/>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直线箭头连接符 14">
            <a:extLst>
              <a:ext uri="{FF2B5EF4-FFF2-40B4-BE49-F238E27FC236}">
                <a16:creationId xmlns:a16="http://schemas.microsoft.com/office/drawing/2014/main" id="{440B10C5-D78E-500C-CD24-04A20C8334F7}"/>
              </a:ext>
            </a:extLst>
          </p:cNvPr>
          <p:cNvCxnSpPr>
            <a:cxnSpLocks/>
          </p:cNvCxnSpPr>
          <p:nvPr/>
        </p:nvCxnSpPr>
        <p:spPr bwMode="auto">
          <a:xfrm>
            <a:off x="5458138" y="4929531"/>
            <a:ext cx="1275724" cy="0"/>
          </a:xfrm>
          <a:prstGeom prst="straightConnector1">
            <a:avLst/>
          </a:prstGeom>
          <a:noFill/>
          <a:ln w="38100" cap="flat" cmpd="sng" algn="ctr">
            <a:solidFill>
              <a:srgbClr val="7E3094"/>
            </a:solidFill>
            <a:prstDash val="solid"/>
            <a:round/>
            <a:headEnd type="none" w="med" len="med"/>
            <a:tailEnd type="triangle"/>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18D64375-8202-63D8-70A6-BD05A47A0666}"/>
              </a:ext>
            </a:extLst>
          </p:cNvPr>
          <p:cNvSpPr txBox="1"/>
          <p:nvPr/>
        </p:nvSpPr>
        <p:spPr>
          <a:xfrm>
            <a:off x="5555961" y="4613340"/>
            <a:ext cx="1651000" cy="369332"/>
          </a:xfrm>
          <a:prstGeom prst="rect">
            <a:avLst/>
          </a:prstGeom>
          <a:noFill/>
        </p:spPr>
        <p:txBody>
          <a:bodyPr wrap="square">
            <a:spAutoFit/>
          </a:bodyPr>
          <a:lstStyle/>
          <a:p>
            <a:pPr lvl="0"/>
            <a:r>
              <a:rPr lang="zh-CN" altLang="en-US" b="1" dirty="0">
                <a:solidFill>
                  <a:srgbClr val="C00000"/>
                </a:solidFill>
                <a:latin typeface="微软雅黑" panose="020B0503020204020204" pitchFamily="34" charset="-122"/>
                <a:ea typeface="微软雅黑" panose="020B0503020204020204" pitchFamily="34" charset="-122"/>
              </a:rPr>
              <a:t>对应关系</a:t>
            </a:r>
          </a:p>
        </p:txBody>
      </p:sp>
      <p:sp>
        <p:nvSpPr>
          <p:cNvPr id="11" name="灯片编号占位符 1">
            <a:extLst>
              <a:ext uri="{FF2B5EF4-FFF2-40B4-BE49-F238E27FC236}">
                <a16:creationId xmlns:a16="http://schemas.microsoft.com/office/drawing/2014/main" id="{E920684F-CCDB-28FF-1CC4-E3FE5FD67BC9}"/>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10</a:t>
            </a:fld>
            <a:endParaRPr lang="zh-CN" altLang="en-US" dirty="0"/>
          </a:p>
        </p:txBody>
      </p:sp>
      <p:sp>
        <p:nvSpPr>
          <p:cNvPr id="4" name="页脚占位符 3">
            <a:extLst>
              <a:ext uri="{FF2B5EF4-FFF2-40B4-BE49-F238E27FC236}">
                <a16:creationId xmlns:a16="http://schemas.microsoft.com/office/drawing/2014/main" id="{B366A184-C15D-F7E5-D08D-61E8F79FEE78}"/>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50849789-EC7E-2593-9145-0A869975E97C}"/>
              </a:ext>
            </a:extLst>
          </p:cNvPr>
          <p:cNvSpPr>
            <a:spLocks noGrp="1"/>
          </p:cNvSpPr>
          <p:nvPr>
            <p:ph type="sldNum" sz="quarter" idx="12"/>
          </p:nvPr>
        </p:nvSpPr>
        <p:spPr/>
        <p:txBody>
          <a:bodyPr/>
          <a:lstStyle/>
          <a:p>
            <a:fld id="{4B0D34C0-35A8-654C-9FBA-7B4E017BD630}" type="slidenum">
              <a:rPr lang="en-US" altLang="zh-CN" smtClean="0"/>
              <a:t>10</a:t>
            </a:fld>
            <a:endParaRPr kumimoji="1" lang="zh-CN" altLang="en-US"/>
          </a:p>
        </p:txBody>
      </p:sp>
      <p:sp>
        <p:nvSpPr>
          <p:cNvPr id="14" name="标题 1">
            <a:extLst>
              <a:ext uri="{FF2B5EF4-FFF2-40B4-BE49-F238E27FC236}">
                <a16:creationId xmlns:a16="http://schemas.microsoft.com/office/drawing/2014/main" id="{7B0B870C-0DAB-4AAC-A8F4-4E955165D93B}"/>
              </a:ext>
            </a:extLst>
          </p:cNvPr>
          <p:cNvSpPr txBox="1">
            <a:spLocks/>
          </p:cNvSpPr>
          <p:nvPr/>
        </p:nvSpPr>
        <p:spPr bwMode="auto">
          <a:xfrm>
            <a:off x="971550" y="53752"/>
            <a:ext cx="10090897" cy="6784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3600" b="1" i="0">
                <a:solidFill>
                  <a:schemeClr val="tx2"/>
                </a:solidFill>
                <a:effectLst/>
                <a:latin typeface="微软雅黑" panose="020B0503020204020204" pitchFamily="34" charset="-122"/>
                <a:ea typeface="微软雅黑" panose="020B0503020204020204" pitchFamily="34" charset="-122"/>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lang="zh-CN" altLang="en-US" kern="0" dirty="0"/>
              <a:t>数据库设计模型转换（续）</a:t>
            </a:r>
          </a:p>
        </p:txBody>
      </p:sp>
    </p:spTree>
    <p:extLst>
      <p:ext uri="{BB962C8B-B14F-4D97-AF65-F5344CB8AC3E}">
        <p14:creationId xmlns:p14="http://schemas.microsoft.com/office/powerpoint/2010/main" val="41429634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函数依赖的公理系统</a:t>
            </a:r>
            <a:endParaRPr kumimoji="1" lang="zh-CN" altLang="en-US" dirty="0"/>
          </a:p>
        </p:txBody>
      </p:sp>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100</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100</a:t>
            </a:fld>
            <a:endParaRPr kumimoji="1" lang="zh-CN" altLang="en-US"/>
          </a:p>
        </p:txBody>
      </p:sp>
      <p:sp>
        <p:nvSpPr>
          <p:cNvPr id="13" name="Shape18"/>
          <p:cNvSpPr/>
          <p:nvPr/>
        </p:nvSpPr>
        <p:spPr>
          <a:xfrm>
            <a:off x="1955261" y="1780161"/>
            <a:ext cx="8336604" cy="3035029"/>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4" name="内容占位符 4"/>
          <p:cNvSpPr>
            <a:spLocks noGrp="1"/>
          </p:cNvSpPr>
          <p:nvPr>
            <p:ph idx="1"/>
          </p:nvPr>
        </p:nvSpPr>
        <p:spPr>
          <a:xfrm>
            <a:off x="2308608" y="1995027"/>
            <a:ext cx="7253681" cy="1302648"/>
          </a:xfrm>
        </p:spPr>
        <p:txBody>
          <a:bodyPr/>
          <a:lstStyle/>
          <a:p>
            <a:pPr marL="0" indent="0">
              <a:buNone/>
            </a:pPr>
            <a:r>
              <a:rPr lang="en-US" altLang="zh-CN" sz="2800" b="1" dirty="0">
                <a:solidFill>
                  <a:srgbClr val="7030A0"/>
                </a:solidFill>
                <a:latin typeface="微软雅黑" panose="020B0503020204020204" pitchFamily="34" charset="-122"/>
                <a:ea typeface="微软雅黑" panose="020B0503020204020204" pitchFamily="34" charset="-122"/>
              </a:rPr>
              <a:t>4.3</a:t>
            </a:r>
            <a:r>
              <a:rPr lang="zh-CN" altLang="en-US" sz="2800" b="1" dirty="0">
                <a:solidFill>
                  <a:srgbClr val="7030A0"/>
                </a:solidFill>
                <a:latin typeface="微软雅黑" panose="020B0503020204020204" pitchFamily="34" charset="-122"/>
                <a:ea typeface="微软雅黑" panose="020B0503020204020204" pitchFamily="34" charset="-122"/>
              </a:rPr>
              <a:t> 数据依赖的公理系统</a:t>
            </a:r>
          </a:p>
          <a:p>
            <a:pPr marL="0" indent="0">
              <a:lnSpc>
                <a:spcPct val="150000"/>
              </a:lnSpc>
              <a:buNone/>
            </a:pPr>
            <a:r>
              <a:rPr lang="en-US" altLang="zh-CN" sz="2400" dirty="0">
                <a:latin typeface="微软雅黑" panose="020B0503020204020204" pitchFamily="34" charset="-122"/>
                <a:ea typeface="微软雅黑" panose="020B0503020204020204" pitchFamily="34" charset="-122"/>
              </a:rPr>
              <a:t>	4.3.1</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Armstrong </a:t>
            </a:r>
            <a:r>
              <a:rPr lang="zh-CN" altLang="zh-CN" sz="2400" dirty="0">
                <a:latin typeface="微软雅黑" panose="020B0503020204020204" pitchFamily="34" charset="-122"/>
                <a:ea typeface="微软雅黑" panose="020B0503020204020204" pitchFamily="34" charset="-122"/>
              </a:rPr>
              <a:t>公理系统</a:t>
            </a:r>
            <a:endParaRPr lang="en-US" altLang="zh-CN" sz="24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dirty="0">
                <a:latin typeface="微软雅黑" panose="020B0503020204020204" pitchFamily="34" charset="-122"/>
                <a:ea typeface="微软雅黑" panose="020B0503020204020204" pitchFamily="34" charset="-122"/>
              </a:rPr>
              <a:t>	4.3.2</a:t>
            </a:r>
            <a:r>
              <a:rPr lang="zh-CN" altLang="en-US"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闭包及其计算</a:t>
            </a:r>
            <a:endParaRPr lang="en-US" altLang="zh-CN" sz="24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b="1" dirty="0">
                <a:solidFill>
                  <a:srgbClr val="7030A0"/>
                </a:solidFill>
                <a:latin typeface="微软雅黑" panose="020B0503020204020204" pitchFamily="34" charset="-122"/>
                <a:ea typeface="微软雅黑" panose="020B0503020204020204" pitchFamily="34" charset="-122"/>
              </a:rPr>
              <a:t>	4.3.3</a:t>
            </a:r>
            <a:r>
              <a:rPr lang="zh-CN" altLang="en-US" sz="2400" b="1" dirty="0">
                <a:solidFill>
                  <a:srgbClr val="7030A0"/>
                </a:solidFill>
                <a:latin typeface="微软雅黑" panose="020B0503020204020204" pitchFamily="34" charset="-122"/>
                <a:ea typeface="微软雅黑" panose="020B0503020204020204" pitchFamily="34" charset="-122"/>
              </a:rPr>
              <a:t> </a:t>
            </a:r>
            <a:r>
              <a:rPr lang="zh-CN" altLang="zh-CN" sz="2400" b="1" dirty="0">
                <a:solidFill>
                  <a:srgbClr val="7030A0"/>
                </a:solidFill>
                <a:latin typeface="微软雅黑" panose="020B0503020204020204" pitchFamily="34" charset="-122"/>
                <a:ea typeface="微软雅黑" panose="020B0503020204020204" pitchFamily="34" charset="-122"/>
              </a:rPr>
              <a:t>函数依赖集的等价和最小函数依赖集</a:t>
            </a:r>
            <a:endParaRPr lang="zh-CN" altLang="en-US" sz="2400" b="1" dirty="0">
              <a:solidFill>
                <a:srgbClr val="7030A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hape18"/>
          <p:cNvSpPr/>
          <p:nvPr/>
        </p:nvSpPr>
        <p:spPr>
          <a:xfrm>
            <a:off x="144373" y="1107846"/>
            <a:ext cx="11903253" cy="4835754"/>
          </a:xfrm>
          <a:prstGeom prst="roundRect">
            <a:avLst>
              <a:gd name="adj" fmla="val 1160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zh-CN" dirty="0"/>
              <a:t>函数依赖集的等价</a:t>
            </a:r>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396130" y="1321681"/>
                <a:ext cx="11520378" cy="3359661"/>
              </a:xfrm>
            </p:spPr>
            <p:txBody>
              <a:bodyPr/>
              <a:lstStyle/>
              <a:p>
                <a:pPr>
                  <a:buFont typeface="Wingdings" panose="05000000000000000000" pitchFamily="2" charset="2"/>
                  <a:buChar char="Ø"/>
                </a:pPr>
                <a:r>
                  <a:rPr lang="zh-CN" altLang="zh-CN" sz="2400" dirty="0"/>
                  <a:t>基于蕴涵的概念，讨论两个函数依赖集的等价和最小函数依赖集的概念</a:t>
                </a:r>
                <a:endParaRPr lang="en-US" altLang="zh-CN" sz="1800" dirty="0"/>
              </a:p>
              <a:p>
                <a:pPr>
                  <a:buFont typeface="Wingdings" panose="05000000000000000000" pitchFamily="2" charset="2"/>
                  <a:buChar char="Ø"/>
                </a:pPr>
                <a:r>
                  <a:rPr lang="zh-CN" altLang="en-US" sz="2400" dirty="0"/>
                  <a:t>如何判断</a:t>
                </a:r>
                <a:r>
                  <a:rPr lang="zh-CN" altLang="zh-CN" sz="2400" dirty="0"/>
                  <a:t>两个函数依赖集</a:t>
                </a:r>
                <a:r>
                  <a:rPr lang="zh-CN" altLang="en-US" sz="2400" dirty="0"/>
                  <a:t>是否</a:t>
                </a:r>
                <a:r>
                  <a:rPr lang="zh-CN" altLang="zh-CN" sz="2400" dirty="0"/>
                  <a:t>等价</a:t>
                </a:r>
                <a:r>
                  <a:rPr lang="zh-CN" altLang="en-US" sz="2400" dirty="0"/>
                  <a:t>？</a:t>
                </a:r>
                <a:endParaRPr lang="en-US" altLang="zh-CN" sz="2400" dirty="0"/>
              </a:p>
              <a:p>
                <a:pPr>
                  <a:buFont typeface="Wingdings" panose="05000000000000000000" pitchFamily="2" charset="2"/>
                  <a:buChar char="Ø"/>
                </a:pPr>
                <a:endParaRPr lang="en-US" altLang="zh-CN" sz="2400" dirty="0"/>
              </a:p>
              <a:p>
                <a:pPr marL="0" indent="0">
                  <a:buNone/>
                </a:pPr>
                <a:r>
                  <a:rPr lang="en-US" altLang="zh-CN" sz="2400" dirty="0"/>
                  <a:t>【</a:t>
                </a:r>
                <a:r>
                  <a:rPr lang="zh-CN" altLang="en-US" sz="2400" b="1" dirty="0"/>
                  <a:t>定义</a:t>
                </a:r>
                <a:r>
                  <a:rPr lang="en-US" altLang="zh-CN" sz="2400" b="1" dirty="0"/>
                  <a:t>3.5</a:t>
                </a:r>
                <a:r>
                  <a:rPr lang="en-US" altLang="zh-CN" sz="2400" dirty="0"/>
                  <a:t>】</a:t>
                </a:r>
                <a:r>
                  <a:rPr lang="zh-CN" altLang="zh-CN" sz="2400" dirty="0"/>
                  <a:t>若</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𝐺</m:t>
                        </m:r>
                      </m:e>
                      <m:sup>
                        <m:r>
                          <a:rPr lang="en-US" altLang="zh-CN" sz="2400" i="1">
                            <a:latin typeface="Cambria Math" panose="02040503050406030204" pitchFamily="18" charset="0"/>
                          </a:rPr>
                          <m:t>+</m:t>
                        </m:r>
                      </m:sup>
                    </m:sSup>
                  </m:oMath>
                </a14:m>
                <a:r>
                  <a:rPr lang="zh-CN" altLang="zh-CN" sz="2400" dirty="0"/>
                  <a:t>，则有函数依赖集</a:t>
                </a:r>
                <a14:m>
                  <m:oMath xmlns:m="http://schemas.openxmlformats.org/officeDocument/2006/math">
                    <m:r>
                      <a:rPr lang="en-US" altLang="zh-CN" sz="2400" i="1">
                        <a:latin typeface="Cambria Math" panose="02040503050406030204" pitchFamily="18" charset="0"/>
                      </a:rPr>
                      <m:t>𝐹</m:t>
                    </m:r>
                  </m:oMath>
                </a14:m>
                <a:r>
                  <a:rPr lang="zh-CN" altLang="zh-CN" sz="2400" dirty="0"/>
                  <a:t>覆盖</a:t>
                </a:r>
                <a14:m>
                  <m:oMath xmlns:m="http://schemas.openxmlformats.org/officeDocument/2006/math">
                    <m:r>
                      <a:rPr lang="en-US" altLang="zh-CN" sz="2400" i="1">
                        <a:latin typeface="Cambria Math" panose="02040503050406030204" pitchFamily="18" charset="0"/>
                      </a:rPr>
                      <m:t>𝐺</m:t>
                    </m:r>
                  </m:oMath>
                </a14:m>
                <a:r>
                  <a:rPr lang="zh-CN" altLang="en-US" sz="2400" dirty="0"/>
                  <a:t>（或者</a:t>
                </a:r>
                <a14:m>
                  <m:oMath xmlns:m="http://schemas.openxmlformats.org/officeDocument/2006/math">
                    <m:r>
                      <a:rPr lang="en-US" altLang="zh-CN" sz="2400" i="1">
                        <a:latin typeface="Cambria Math" panose="02040503050406030204" pitchFamily="18" charset="0"/>
                      </a:rPr>
                      <m:t>𝐺</m:t>
                    </m:r>
                  </m:oMath>
                </a14:m>
                <a:r>
                  <a:rPr lang="zh-CN" altLang="en-US" sz="2400" dirty="0"/>
                  <a:t>覆盖</a:t>
                </a:r>
                <a14:m>
                  <m:oMath xmlns:m="http://schemas.openxmlformats.org/officeDocument/2006/math">
                    <m:r>
                      <a:rPr lang="en-US" altLang="zh-CN" sz="2400" i="1">
                        <a:latin typeface="Cambria Math" panose="02040503050406030204" pitchFamily="18" charset="0"/>
                      </a:rPr>
                      <m:t>𝐹</m:t>
                    </m:r>
                  </m:oMath>
                </a14:m>
                <a:r>
                  <a:rPr lang="zh-CN" altLang="en-US" sz="2400" dirty="0"/>
                  <a:t>）</a:t>
                </a:r>
                <a:r>
                  <a:rPr lang="zh-CN" altLang="zh-CN" sz="2400" dirty="0"/>
                  <a:t>，</a:t>
                </a:r>
                <a:r>
                  <a:rPr lang="zh-CN" altLang="en-US" sz="2400" dirty="0"/>
                  <a:t>也称</a:t>
                </a:r>
                <a14:m>
                  <m:oMath xmlns:m="http://schemas.openxmlformats.org/officeDocument/2006/math">
                    <m:r>
                      <a:rPr lang="en-US" altLang="zh-CN" sz="2400" i="1">
                        <a:latin typeface="Cambria Math" panose="02040503050406030204" pitchFamily="18" charset="0"/>
                      </a:rPr>
                      <m:t>𝐹</m:t>
                    </m:r>
                  </m:oMath>
                </a14:m>
                <a:r>
                  <a:rPr lang="zh-CN" altLang="zh-CN" sz="2400" dirty="0"/>
                  <a:t>和</a:t>
                </a:r>
                <a14:m>
                  <m:oMath xmlns:m="http://schemas.openxmlformats.org/officeDocument/2006/math">
                    <m:r>
                      <a:rPr lang="en-US" altLang="zh-CN" sz="2400" i="1">
                        <a:latin typeface="Cambria Math" panose="02040503050406030204" pitchFamily="18" charset="0"/>
                      </a:rPr>
                      <m:t>𝐺</m:t>
                    </m:r>
                  </m:oMath>
                </a14:m>
                <a:r>
                  <a:rPr lang="zh-CN" altLang="zh-CN" sz="2400" dirty="0"/>
                  <a:t>等价</a:t>
                </a:r>
                <a:r>
                  <a:rPr lang="zh-CN" altLang="en-US" sz="2400" dirty="0"/>
                  <a:t>。</a:t>
                </a:r>
                <a:endParaRPr lang="en-US" altLang="zh-CN" sz="2400" dirty="0"/>
              </a:p>
              <a:p>
                <a:pPr marL="0" indent="0">
                  <a:buNone/>
                </a:pPr>
                <a:endParaRPr lang="en-US" altLang="zh-CN" sz="2400" dirty="0"/>
              </a:p>
              <a:p>
                <a:pPr marL="0" indent="0">
                  <a:buNone/>
                </a:pPr>
                <a:r>
                  <a:rPr lang="en-US" altLang="zh-CN" sz="2400" dirty="0"/>
                  <a:t>【</a:t>
                </a:r>
                <a:r>
                  <a:rPr lang="zh-CN" altLang="en-US" sz="2400" b="1" dirty="0"/>
                  <a:t>引理</a:t>
                </a:r>
                <a:r>
                  <a:rPr lang="en-US" altLang="zh-CN" sz="2400" b="1" dirty="0"/>
                  <a:t>3.3</a:t>
                </a:r>
                <a:r>
                  <a:rPr lang="en-US" altLang="zh-CN" sz="2400" dirty="0"/>
                  <a:t>】</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𝐺</m:t>
                        </m:r>
                      </m:e>
                      <m:sup>
                        <m:r>
                          <a:rPr lang="en-US" altLang="zh-CN" sz="2400" i="1">
                            <a:latin typeface="Cambria Math" panose="02040503050406030204" pitchFamily="18" charset="0"/>
                          </a:rPr>
                          <m:t>+</m:t>
                        </m:r>
                      </m:sup>
                    </m:sSup>
                  </m:oMath>
                </a14:m>
                <a:r>
                  <a:rPr lang="zh-CN" altLang="zh-CN" sz="2400" dirty="0"/>
                  <a:t>的充分必要条件是</a:t>
                </a: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𝐺</m:t>
                        </m:r>
                      </m:e>
                      <m:sup>
                        <m:r>
                          <a:rPr lang="en-US" altLang="zh-CN" sz="2400" i="1">
                            <a:latin typeface="Cambria Math" panose="02040503050406030204" pitchFamily="18" charset="0"/>
                          </a:rPr>
                          <m:t>+</m:t>
                        </m:r>
                      </m:sup>
                    </m:sSup>
                  </m:oMath>
                </a14:m>
                <a:r>
                  <a:rPr lang="zh-CN" altLang="zh-CN" sz="2400" dirty="0"/>
                  <a:t>和</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m:t>
                        </m:r>
                      </m:sup>
                    </m:sSup>
                  </m:oMath>
                </a14:m>
                <a:r>
                  <a:rPr lang="zh-CN" altLang="zh-CN" sz="2400" dirty="0"/>
                  <a:t>。</a:t>
                </a:r>
                <a:endParaRPr lang="en-US" altLang="zh-CN" sz="2400" dirty="0"/>
              </a:p>
              <a:p>
                <a:pPr marL="0" indent="0">
                  <a:buNone/>
                </a:pPr>
                <a:r>
                  <a:rPr lang="en-US" altLang="zh-CN" dirty="0"/>
                  <a:t>【</a:t>
                </a:r>
                <a:r>
                  <a:rPr lang="zh-CN" altLang="en-US" b="1" dirty="0"/>
                  <a:t>引理证明</a:t>
                </a:r>
                <a:r>
                  <a:rPr lang="en-US" altLang="zh-CN" sz="2400" dirty="0"/>
                  <a:t>】</a:t>
                </a:r>
                <a:r>
                  <a:rPr lang="zh-CN" altLang="zh-CN" dirty="0"/>
                  <a:t>根据引理</a:t>
                </a:r>
                <a:r>
                  <a:rPr lang="en-US" altLang="zh-CN" dirty="0"/>
                  <a:t>3.3</a:t>
                </a:r>
                <a:r>
                  <a:rPr lang="zh-CN" altLang="zh-CN" dirty="0"/>
                  <a:t>，显然满足必然性。</a:t>
                </a:r>
                <a:endParaRPr lang="en-US" altLang="zh-CN" dirty="0"/>
              </a:p>
              <a:p>
                <a:pPr marL="369570" lvl="1" indent="0">
                  <a:buNone/>
                </a:pPr>
                <a:r>
                  <a:rPr lang="zh-CN" altLang="zh-CN" sz="2000" dirty="0"/>
                  <a:t>下面给出充分性的证明：若</a:t>
                </a:r>
                <a14:m>
                  <m:oMath xmlns:m="http://schemas.openxmlformats.org/officeDocument/2006/math">
                    <m:r>
                      <a:rPr lang="en-US" altLang="zh-CN" sz="2000" i="1">
                        <a:latin typeface="Cambria Math" panose="02040503050406030204" pitchFamily="18" charset="0"/>
                      </a:rPr>
                      <m:t>𝐹</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𝐺</m:t>
                        </m:r>
                      </m:e>
                      <m:sup>
                        <m:r>
                          <a:rPr lang="en-US" altLang="zh-CN" sz="2000" i="1">
                            <a:latin typeface="Cambria Math" panose="02040503050406030204" pitchFamily="18" charset="0"/>
                          </a:rPr>
                          <m:t>+</m:t>
                        </m:r>
                      </m:sup>
                    </m:sSup>
                  </m:oMath>
                </a14:m>
                <a:r>
                  <a:rPr lang="zh-CN" altLang="zh-CN" sz="2000" dirty="0"/>
                  <a:t>，则</a:t>
                </a:r>
                <a14:m>
                  <m:oMath xmlns:m="http://schemas.openxmlformats.org/officeDocument/2006/math">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𝑋</m:t>
                        </m:r>
                      </m:e>
                      <m:sub>
                        <m:r>
                          <a:rPr lang="en-US" altLang="zh-CN" sz="2000" i="1">
                            <a:latin typeface="Cambria Math" panose="02040503050406030204" pitchFamily="18" charset="0"/>
                          </a:rPr>
                          <m:t>𝐹</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𝑋</m:t>
                        </m:r>
                      </m:e>
                      <m:sub>
                        <m:r>
                          <a:rPr lang="en-US" altLang="zh-CN" sz="2000" i="1">
                            <a:latin typeface="Cambria Math" panose="02040503050406030204" pitchFamily="18" charset="0"/>
                          </a:rPr>
                          <m:t>𝐺</m:t>
                        </m:r>
                      </m:sub>
                      <m:sup>
                        <m:r>
                          <a:rPr lang="en-US" altLang="zh-CN" sz="2000" i="1">
                            <a:latin typeface="Cambria Math" panose="02040503050406030204" pitchFamily="18" charset="0"/>
                          </a:rPr>
                          <m:t>+</m:t>
                        </m:r>
                      </m:sup>
                    </m:sSubSup>
                  </m:oMath>
                </a14:m>
                <a:r>
                  <a:rPr lang="zh-CN" altLang="zh-CN" sz="2000" dirty="0"/>
                  <a:t>，对任意</a:t>
                </a:r>
                <a14:m>
                  <m:oMath xmlns:m="http://schemas.openxmlformats.org/officeDocument/2006/math">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𝑌</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𝐹</m:t>
                        </m:r>
                      </m:e>
                      <m:sup>
                        <m:r>
                          <a:rPr lang="en-US" altLang="zh-CN" sz="2000" i="1">
                            <a:latin typeface="Cambria Math" panose="02040503050406030204" pitchFamily="18" charset="0"/>
                          </a:rPr>
                          <m:t>+</m:t>
                        </m:r>
                      </m:sup>
                    </m:sSup>
                  </m:oMath>
                </a14:m>
                <a:r>
                  <a:rPr lang="zh-CN" altLang="zh-CN" sz="2000" dirty="0"/>
                  <a:t>，</a:t>
                </a:r>
                <a:endParaRPr lang="en-US" altLang="zh-CN" sz="2000" dirty="0"/>
              </a:p>
              <a:p>
                <a:pPr marL="369570" lvl="1" indent="0">
                  <a:buNone/>
                </a:pPr>
                <a:r>
                  <a:rPr lang="zh-CN" altLang="zh-CN" sz="2000" dirty="0"/>
                  <a:t>有</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𝐹</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𝑋</m:t>
                        </m:r>
                      </m:e>
                      <m:sub>
                        <m:r>
                          <a:rPr lang="en-US" altLang="zh-CN" sz="2000" i="1">
                            <a:latin typeface="Cambria Math" panose="02040503050406030204" pitchFamily="18" charset="0"/>
                          </a:rPr>
                          <m:t>𝐹</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𝑋</m:t>
                        </m:r>
                      </m:e>
                      <m:sub>
                        <m:r>
                          <a:rPr lang="en-US" altLang="zh-CN" sz="2000" i="1">
                            <a:latin typeface="Cambria Math" panose="02040503050406030204" pitchFamily="18" charset="0"/>
                          </a:rPr>
                          <m:t>𝐺</m:t>
                        </m:r>
                      </m:sub>
                      <m:sup>
                        <m:r>
                          <a:rPr lang="en-US" altLang="zh-CN" sz="2000" i="1">
                            <a:latin typeface="Cambria Math" panose="02040503050406030204" pitchFamily="18" charset="0"/>
                          </a:rPr>
                          <m:t>+</m:t>
                        </m:r>
                      </m:sup>
                    </m:sSubSup>
                  </m:oMath>
                </a14:m>
                <a:r>
                  <a:rPr lang="zh-CN" altLang="zh-CN" sz="2000" dirty="0"/>
                  <a:t>，因此</a:t>
                </a:r>
                <a14:m>
                  <m:oMath xmlns:m="http://schemas.openxmlformats.org/officeDocument/2006/math">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𝑌</m:t>
                    </m:r>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m:t>
                            </m:r>
                            <m:r>
                              <a:rPr lang="en-US" altLang="zh-CN" sz="2000" i="1">
                                <a:latin typeface="Cambria Math" panose="02040503050406030204" pitchFamily="18" charset="0"/>
                              </a:rPr>
                              <m:t>𝐺</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𝐺</m:t>
                        </m:r>
                      </m:e>
                      <m:sup>
                        <m:r>
                          <a:rPr lang="en-US" altLang="zh-CN" sz="2000" i="1">
                            <a:latin typeface="Cambria Math" panose="02040503050406030204" pitchFamily="18" charset="0"/>
                          </a:rPr>
                          <m:t>+</m:t>
                        </m:r>
                      </m:sup>
                    </m:sSup>
                  </m:oMath>
                </a14:m>
                <a:r>
                  <a:rPr lang="zh-CN" altLang="zh-CN" sz="2000" dirty="0"/>
                  <a:t>，即</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𝐹</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𝐺</m:t>
                        </m:r>
                      </m:e>
                      <m:sup>
                        <m:r>
                          <a:rPr lang="en-US" altLang="zh-CN" sz="2000" i="1">
                            <a:latin typeface="Cambria Math" panose="02040503050406030204" pitchFamily="18" charset="0"/>
                          </a:rPr>
                          <m:t>+</m:t>
                        </m:r>
                      </m:sup>
                    </m:sSup>
                  </m:oMath>
                </a14:m>
                <a:r>
                  <a:rPr lang="zh-CN" altLang="zh-CN" sz="2000" dirty="0"/>
                  <a:t>。</a:t>
                </a:r>
                <a:endParaRPr lang="en-US" altLang="zh-CN" sz="2000" dirty="0"/>
              </a:p>
              <a:p>
                <a:pPr marL="369570" lvl="1" indent="0">
                  <a:buNone/>
                </a:pPr>
                <a:r>
                  <a:rPr lang="zh-CN" altLang="zh-CN" sz="2000" dirty="0"/>
                  <a:t>同理可得，</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𝐺</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𝐹</m:t>
                        </m:r>
                      </m:e>
                      <m:sup>
                        <m:r>
                          <a:rPr lang="en-US" altLang="zh-CN" sz="2000" i="1">
                            <a:latin typeface="Cambria Math" panose="02040503050406030204" pitchFamily="18" charset="0"/>
                          </a:rPr>
                          <m:t>+</m:t>
                        </m:r>
                      </m:sup>
                    </m:sSup>
                  </m:oMath>
                </a14:m>
                <a:r>
                  <a:rPr lang="zh-CN" altLang="zh-CN" sz="2000" dirty="0"/>
                  <a:t>，因此有</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𝐹</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𝐺</m:t>
                        </m:r>
                      </m:e>
                      <m:sup>
                        <m:r>
                          <a:rPr lang="en-US" altLang="zh-CN" sz="2000" i="1">
                            <a:latin typeface="Cambria Math" panose="02040503050406030204" pitchFamily="18" charset="0"/>
                          </a:rPr>
                          <m:t>+</m:t>
                        </m:r>
                      </m:sup>
                    </m:sSup>
                  </m:oMath>
                </a14:m>
                <a:r>
                  <a:rPr lang="zh-CN" altLang="zh-CN" sz="1600" dirty="0"/>
                  <a:t>。</a:t>
                </a:r>
              </a:p>
              <a:p>
                <a:pPr marL="0" indent="0">
                  <a:buNone/>
                </a:pPr>
                <a:endParaRPr lang="zh-CN" altLang="en-US" sz="1800" dirty="0"/>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396130" y="1321681"/>
                <a:ext cx="11520378" cy="3359661"/>
              </a:xfrm>
              <a:blipFill rotWithShape="1">
                <a:blip r:embed="rId3"/>
                <a:stretch>
                  <a:fillRect l="-5" t="-7" r="1" b="-34358"/>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101</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101</a:t>
            </a:fld>
            <a:endParaRPr kumimoji="1"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hape9"/>
          <p:cNvSpPr/>
          <p:nvPr/>
        </p:nvSpPr>
        <p:spPr>
          <a:xfrm rot="10800000">
            <a:off x="-2" y="2442132"/>
            <a:ext cx="11484072" cy="3375017"/>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7" name="Shape18"/>
          <p:cNvSpPr/>
          <p:nvPr/>
        </p:nvSpPr>
        <p:spPr>
          <a:xfrm>
            <a:off x="450931" y="1040849"/>
            <a:ext cx="11290138" cy="1324597"/>
          </a:xfrm>
          <a:prstGeom prst="roundRect">
            <a:avLst>
              <a:gd name="adj" fmla="val 1937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zh-CN" dirty="0"/>
              <a:t>函数依赖集的等价</a:t>
            </a:r>
            <a:r>
              <a:rPr lang="zh-CN" altLang="en-US" dirty="0"/>
              <a:t>（续）</a:t>
            </a:r>
            <a:endParaRPr lang="zh-CN" altLang="zh-CN" dirty="0"/>
          </a:p>
        </p:txBody>
      </p:sp>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102</a:t>
            </a:fld>
            <a:endParaRPr lang="zh-CN" altLang="en-US" dirty="0"/>
          </a:p>
        </p:txBody>
      </p:sp>
      <mc:AlternateContent xmlns:mc="http://schemas.openxmlformats.org/markup-compatibility/2006" xmlns:a14="http://schemas.microsoft.com/office/drawing/2010/main">
        <mc:Choice Requires="a14">
          <p:sp>
            <p:nvSpPr>
              <p:cNvPr id="6" name="内容占位符 4"/>
              <p:cNvSpPr>
                <a:spLocks noGrp="1"/>
              </p:cNvSpPr>
              <p:nvPr>
                <p:ph idx="1"/>
              </p:nvPr>
            </p:nvSpPr>
            <p:spPr>
              <a:xfrm>
                <a:off x="707929" y="1248622"/>
                <a:ext cx="11245961" cy="3895946"/>
              </a:xfrm>
            </p:spPr>
            <p:txBody>
              <a:bodyPr/>
              <a:lstStyle/>
              <a:p>
                <a:pPr marL="0" indent="0">
                  <a:buNone/>
                </a:pPr>
                <a:r>
                  <a:rPr lang="zh-CN" altLang="zh-CN" sz="2400" dirty="0"/>
                  <a:t>【</a:t>
                </a:r>
                <a:r>
                  <a:rPr lang="zh-CN" altLang="zh-CN" sz="2400" b="1" dirty="0"/>
                  <a:t>例</a:t>
                </a:r>
                <a:r>
                  <a:rPr lang="zh-CN" altLang="zh-CN" sz="2400" dirty="0"/>
                  <a:t>】设</a:t>
                </a:r>
                <a14:m>
                  <m:oMath xmlns:m="http://schemas.openxmlformats.org/officeDocument/2006/math">
                    <m:r>
                      <a:rPr lang="en-US" altLang="zh-CN" sz="2400" i="1">
                        <a:latin typeface="Cambria Math" panose="02040503050406030204" pitchFamily="18" charset="0"/>
                      </a:rPr>
                      <m:t>𝐹</m:t>
                    </m:r>
                  </m:oMath>
                </a14:m>
                <a:r>
                  <a:rPr lang="zh-CN" altLang="zh-CN" sz="2400" dirty="0"/>
                  <a:t>和</a:t>
                </a:r>
                <a14:m>
                  <m:oMath xmlns:m="http://schemas.openxmlformats.org/officeDocument/2006/math">
                    <m:r>
                      <a:rPr lang="en-US" altLang="zh-CN" sz="2400" i="1">
                        <a:latin typeface="Cambria Math" panose="02040503050406030204" pitchFamily="18" charset="0"/>
                      </a:rPr>
                      <m:t>𝐺</m:t>
                    </m:r>
                  </m:oMath>
                </a14:m>
                <a:r>
                  <a:rPr lang="zh-CN" altLang="zh-CN" sz="2400" dirty="0"/>
                  <a:t>是两个函数依赖集，</a:t>
                </a:r>
                <a:endParaRPr lang="en-US" altLang="zh-CN" sz="2400" dirty="0"/>
              </a:p>
              <a:p>
                <a:pPr marL="0" indent="0">
                  <a:buNone/>
                </a:pPr>
                <a14:m>
                  <m:oMath xmlns:m="http://schemas.openxmlformats.org/officeDocument/2006/math">
                    <m:r>
                      <a:rPr lang="zh-CN" altLang="en-US" sz="2400" b="0" i="1" smtClean="0">
                        <a:latin typeface="Cambria Math" panose="02040503050406030204" pitchFamily="18" charset="0"/>
                      </a:rPr>
                      <m:t>              </m:t>
                    </m:r>
                    <m:r>
                      <a:rPr lang="en-US" altLang="zh-CN" sz="2400" i="1">
                        <a:latin typeface="Cambria Math" panose="02040503050406030204" pitchFamily="18" charset="0"/>
                      </a:rPr>
                      <m:t>𝐹</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3</m:t>
                            </m:r>
                          </m:sub>
                        </m:sSub>
                      </m:e>
                    </m:d>
                  </m:oMath>
                </a14:m>
                <a:r>
                  <a:rPr lang="zh-CN" altLang="zh-CN" sz="2400" dirty="0"/>
                  <a:t>，</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3</m:t>
                            </m:r>
                          </m:sub>
                        </m:sSub>
                      </m:e>
                    </m:d>
                  </m:oMath>
                </a14:m>
                <a:r>
                  <a:rPr lang="zh-CN" altLang="zh-CN" sz="2400" dirty="0"/>
                  <a:t>，判断它们是否等价。</a:t>
                </a:r>
                <a:endParaRPr lang="en-US" altLang="zh-CN" sz="2400" dirty="0"/>
              </a:p>
              <a:p>
                <a:pPr marL="0" indent="0">
                  <a:buNone/>
                </a:pPr>
                <a:endParaRPr lang="zh-CN" altLang="zh-CN" sz="2400" dirty="0"/>
              </a:p>
              <a:p>
                <a:pPr marL="0" indent="0">
                  <a:buNone/>
                </a:pPr>
                <a:r>
                  <a:rPr lang="en-US" altLang="zh-CN" sz="2400" b="1" dirty="0"/>
                  <a:t>【</a:t>
                </a:r>
                <a:r>
                  <a:rPr lang="zh-CN" altLang="zh-CN" sz="2400" b="1" dirty="0"/>
                  <a:t>解</a:t>
                </a:r>
                <a:r>
                  <a:rPr lang="en-US" altLang="zh-CN" sz="2400" b="1" dirty="0"/>
                  <a:t>】</a:t>
                </a:r>
                <a:endParaRPr lang="zh-CN" altLang="zh-CN" sz="2400" dirty="0"/>
              </a:p>
              <a:p>
                <a:pPr lvl="1">
                  <a:lnSpc>
                    <a:spcPct val="125000"/>
                  </a:lnSpc>
                  <a:buFont typeface="Arial" panose="020B0604020202020204" pitchFamily="34" charset="0"/>
                  <a:buChar char="•"/>
                </a:pPr>
                <a:r>
                  <a:rPr lang="zh-CN" altLang="zh-CN" sz="2400" dirty="0"/>
                  <a:t>首先，判断</a:t>
                </a:r>
                <a14:m>
                  <m:oMath xmlns:m="http://schemas.openxmlformats.org/officeDocument/2006/math">
                    <m:r>
                      <a:rPr lang="en-US" altLang="zh-CN" sz="2400" i="1">
                        <a:latin typeface="Cambria Math" panose="02040503050406030204" pitchFamily="18" charset="0"/>
                      </a:rPr>
                      <m:t>𝐹</m:t>
                    </m:r>
                  </m:oMath>
                </a14:m>
                <a:r>
                  <a:rPr lang="zh-CN" altLang="zh-CN" sz="2400" dirty="0"/>
                  <a:t>中的每个函数依赖是否属于</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𝐺</m:t>
                        </m:r>
                      </m:e>
                      <m:sup>
                        <m:r>
                          <a:rPr lang="en-US" altLang="zh-CN" sz="2400" i="1">
                            <a:latin typeface="Cambria Math" panose="02040503050406030204" pitchFamily="18" charset="0"/>
                          </a:rPr>
                          <m:t>+</m:t>
                        </m:r>
                      </m:sup>
                    </m:sSup>
                  </m:oMath>
                </a14:m>
                <a:r>
                  <a:rPr lang="zh-CN" altLang="zh-CN" sz="2400" dirty="0"/>
                  <a:t>。</a:t>
                </a:r>
                <a:endParaRPr lang="en-US" altLang="zh-CN" sz="2400" dirty="0"/>
              </a:p>
              <a:p>
                <a:pPr lvl="1">
                  <a:lnSpc>
                    <a:spcPct val="125000"/>
                  </a:lnSpc>
                  <a:buFont typeface="Arial" panose="020B0604020202020204" pitchFamily="34" charset="0"/>
                  <a:buChar char="•"/>
                </a:pPr>
                <a:r>
                  <a:rPr lang="zh-CN" altLang="zh-CN" sz="2400" dirty="0"/>
                  <a:t>因为</a:t>
                </a:r>
                <a14:m>
                  <m:oMath xmlns:m="http://schemas.openxmlformats.org/officeDocument/2006/math">
                    <m:sSubSup>
                      <m:sSubSupPr>
                        <m:ctrlPr>
                          <a:rPr lang="zh-CN" altLang="zh-CN" sz="2400" i="1">
                            <a:latin typeface="Cambria Math" panose="02040503050406030204" pitchFamily="18" charset="0"/>
                          </a:rPr>
                        </m:ctrlPr>
                      </m:sSub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1</m:t>
                            </m:r>
                          </m:sub>
                        </m:sSub>
                      </m:e>
                      <m:sub>
                        <m:r>
                          <a:rPr lang="en-US" altLang="zh-CN" sz="2400" i="1">
                            <a:latin typeface="Cambria Math" panose="02040503050406030204" pitchFamily="18" charset="0"/>
                          </a:rPr>
                          <m:t>𝐺</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1</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3</m:t>
                        </m:r>
                      </m:sub>
                    </m:sSub>
                  </m:oMath>
                </a14:m>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1</m:t>
                            </m:r>
                          </m:sub>
                        </m:sSub>
                      </m:e>
                      <m:sub>
                        <m:r>
                          <a:rPr lang="en-US" altLang="zh-CN" sz="2400" i="1">
                            <a:latin typeface="Cambria Math" panose="02040503050406030204" pitchFamily="18" charset="0"/>
                          </a:rPr>
                          <m:t>𝐺</m:t>
                        </m:r>
                      </m:sub>
                      <m:sup>
                        <m:r>
                          <a:rPr lang="en-US" altLang="zh-CN" sz="2400" i="1">
                            <a:latin typeface="Cambria Math" panose="02040503050406030204" pitchFamily="18" charset="0"/>
                          </a:rPr>
                          <m:t>+</m:t>
                        </m:r>
                      </m:sup>
                    </m:sSubSup>
                  </m:oMath>
                </a14:m>
                <a:r>
                  <a:rPr lang="zh-CN" altLang="zh-CN" sz="2400" dirty="0"/>
                  <a:t>，所以</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1</m:t>
                            </m:r>
                          </m:sub>
                        </m:sSub>
                      </m:e>
                      <m:sub>
                        <m:r>
                          <a:rPr lang="en-US" altLang="zh-CN" sz="2400" i="1">
                            <a:latin typeface="Cambria Math" panose="02040503050406030204" pitchFamily="18" charset="0"/>
                          </a:rPr>
                          <m:t>𝐺</m:t>
                        </m:r>
                      </m:sub>
                      <m:sup>
                        <m:r>
                          <a:rPr lang="en-US" altLang="zh-CN" sz="2400" i="1">
                            <a:latin typeface="Cambria Math" panose="02040503050406030204" pitchFamily="18" charset="0"/>
                          </a:rPr>
                          <m:t>+</m:t>
                        </m:r>
                      </m:sup>
                    </m:sSubSup>
                  </m:oMath>
                </a14:m>
                <a:r>
                  <a:rPr lang="zh-CN" altLang="zh-CN" sz="2400" dirty="0"/>
                  <a:t>。</a:t>
                </a:r>
                <a:endParaRPr lang="en-US" altLang="zh-CN" sz="2400" dirty="0"/>
              </a:p>
              <a:p>
                <a:pPr lvl="1">
                  <a:lnSpc>
                    <a:spcPct val="125000"/>
                  </a:lnSpc>
                  <a:buFont typeface="Arial" panose="020B0604020202020204" pitchFamily="34" charset="0"/>
                  <a:buChar char="•"/>
                </a:pPr>
                <a:r>
                  <a:rPr lang="zh-CN" altLang="zh-CN" sz="2400" dirty="0"/>
                  <a:t>因为</a:t>
                </a:r>
                <a14:m>
                  <m:oMath xmlns:m="http://schemas.openxmlformats.org/officeDocument/2006/math">
                    <m:sSubSup>
                      <m:sSubSupPr>
                        <m:ctrlPr>
                          <a:rPr lang="zh-CN" altLang="zh-CN" sz="2400" i="1">
                            <a:latin typeface="Cambria Math" panose="02040503050406030204" pitchFamily="18" charset="0"/>
                          </a:rPr>
                        </m:ctrlPr>
                      </m:sSub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e>
                      <m:sub>
                        <m:r>
                          <a:rPr lang="en-US" altLang="zh-CN" sz="2400" i="1">
                            <a:latin typeface="Cambria Math" panose="02040503050406030204" pitchFamily="18" charset="0"/>
                          </a:rPr>
                          <m:t>𝐺</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3</m:t>
                        </m:r>
                      </m:sub>
                    </m:sSub>
                  </m:oMath>
                </a14:m>
                <a:r>
                  <a:rPr lang="zh-CN" altLang="zh-CN" sz="2400" dirty="0"/>
                  <a:t>，</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e>
                      <m:sub>
                        <m:r>
                          <a:rPr lang="en-US" altLang="zh-CN" sz="2400" i="1">
                            <a:latin typeface="Cambria Math" panose="02040503050406030204" pitchFamily="18" charset="0"/>
                          </a:rPr>
                          <m:t>𝐺</m:t>
                        </m:r>
                      </m:sub>
                      <m:sup>
                        <m:r>
                          <a:rPr lang="en-US" altLang="zh-CN" sz="2400" i="1">
                            <a:latin typeface="Cambria Math" panose="02040503050406030204" pitchFamily="18" charset="0"/>
                          </a:rPr>
                          <m:t>+</m:t>
                        </m:r>
                      </m:sup>
                    </m:sSubSup>
                  </m:oMath>
                </a14:m>
                <a:r>
                  <a:rPr lang="zh-CN" altLang="zh-CN" sz="2400" dirty="0"/>
                  <a:t>，所以</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3</m:t>
                        </m:r>
                      </m:sub>
                    </m:sSub>
                    <m:r>
                      <a:rPr lang="en-US" altLang="zh-CN" sz="2400" i="1">
                        <a:latin typeface="Cambria Math" panose="02040503050406030204" pitchFamily="18" charset="0"/>
                      </a:rPr>
                      <m:t>∈</m:t>
                    </m:r>
                    <m:sSubSup>
                      <m:sSubSupPr>
                        <m:ctrlPr>
                          <a:rPr lang="zh-CN" altLang="zh-CN" sz="2400" i="1">
                            <a:latin typeface="Cambria Math" panose="02040503050406030204" pitchFamily="18" charset="0"/>
                          </a:rPr>
                        </m:ctrlPr>
                      </m:sSub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e>
                      <m:sub>
                        <m:r>
                          <a:rPr lang="en-US" altLang="zh-CN" sz="2400" i="1">
                            <a:latin typeface="Cambria Math" panose="02040503050406030204" pitchFamily="18" charset="0"/>
                          </a:rPr>
                          <m:t>𝐺</m:t>
                        </m:r>
                      </m:sub>
                      <m:sup>
                        <m:r>
                          <a:rPr lang="en-US" altLang="zh-CN" sz="2400" i="1">
                            <a:latin typeface="Cambria Math" panose="02040503050406030204" pitchFamily="18" charset="0"/>
                          </a:rPr>
                          <m:t>+</m:t>
                        </m:r>
                      </m:sup>
                    </m:sSubSup>
                  </m:oMath>
                </a14:m>
                <a:r>
                  <a:rPr lang="zh-CN" altLang="zh-CN" sz="2400" dirty="0"/>
                  <a:t>。</a:t>
                </a:r>
                <a:endParaRPr lang="en-US" altLang="zh-CN" sz="2400" dirty="0"/>
              </a:p>
              <a:p>
                <a:pPr lvl="1">
                  <a:lnSpc>
                    <a:spcPct val="125000"/>
                  </a:lnSpc>
                  <a:buFont typeface="Arial" panose="020B0604020202020204" pitchFamily="34" charset="0"/>
                  <a:buChar char="•"/>
                </a:pPr>
                <a:r>
                  <a:rPr lang="zh-CN" altLang="zh-CN" sz="2400" dirty="0"/>
                  <a:t>综上，</a:t>
                </a: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𝐺</m:t>
                        </m:r>
                      </m:e>
                      <m:sup>
                        <m:r>
                          <a:rPr lang="en-US" altLang="zh-CN" sz="2400" i="1">
                            <a:latin typeface="Cambria Math" panose="02040503050406030204" pitchFamily="18" charset="0"/>
                          </a:rPr>
                          <m:t>+</m:t>
                        </m:r>
                      </m:sup>
                    </m:sSup>
                  </m:oMath>
                </a14:m>
                <a:r>
                  <a:rPr lang="zh-CN" altLang="zh-CN" sz="2400" dirty="0"/>
                  <a:t>。同理可得，</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m:t>
                        </m:r>
                      </m:sup>
                    </m:sSup>
                  </m:oMath>
                </a14:m>
                <a:r>
                  <a:rPr lang="zh-CN" altLang="zh-CN" sz="2400" dirty="0"/>
                  <a:t>。</a:t>
                </a:r>
                <a:endParaRPr lang="en-US" altLang="zh-CN" sz="2400" dirty="0"/>
              </a:p>
              <a:p>
                <a:pPr lvl="1">
                  <a:lnSpc>
                    <a:spcPct val="125000"/>
                  </a:lnSpc>
                  <a:buFont typeface="Arial" panose="020B0604020202020204" pitchFamily="34" charset="0"/>
                  <a:buChar char="•"/>
                </a:pPr>
                <a:r>
                  <a:rPr lang="zh-CN" altLang="zh-CN" sz="2400" dirty="0"/>
                  <a:t>根据引理</a:t>
                </a:r>
                <a:r>
                  <a:rPr lang="en-US" altLang="zh-CN" sz="2400" dirty="0"/>
                  <a:t>3.3</a:t>
                </a:r>
                <a:r>
                  <a:rPr lang="zh-CN" altLang="zh-CN" sz="2400" dirty="0"/>
                  <a:t>，可得</a:t>
                </a:r>
                <a14:m>
                  <m:oMath xmlns:m="http://schemas.openxmlformats.org/officeDocument/2006/math">
                    <m:r>
                      <a:rPr lang="en-US" altLang="zh-CN" sz="2400" i="1">
                        <a:latin typeface="Cambria Math" panose="02040503050406030204" pitchFamily="18" charset="0"/>
                      </a:rPr>
                      <m:t>𝐹</m:t>
                    </m:r>
                  </m:oMath>
                </a14:m>
                <a:r>
                  <a:rPr lang="zh-CN" altLang="zh-CN" sz="2400" dirty="0"/>
                  <a:t>和</a:t>
                </a:r>
                <a14:m>
                  <m:oMath xmlns:m="http://schemas.openxmlformats.org/officeDocument/2006/math">
                    <m:r>
                      <a:rPr lang="en-US" altLang="zh-CN" sz="2400" i="1">
                        <a:latin typeface="Cambria Math" panose="02040503050406030204" pitchFamily="18" charset="0"/>
                      </a:rPr>
                      <m:t>𝐺</m:t>
                    </m:r>
                  </m:oMath>
                </a14:m>
                <a:r>
                  <a:rPr lang="zh-CN" altLang="zh-CN" sz="2400" dirty="0"/>
                  <a:t>是等价的。</a:t>
                </a:r>
              </a:p>
            </p:txBody>
          </p:sp>
        </mc:Choice>
        <mc:Fallback xmlns="">
          <p:sp>
            <p:nvSpPr>
              <p:cNvPr id="6" name="内容占位符 4"/>
              <p:cNvSpPr>
                <a:spLocks noRot="1" noChangeAspect="1" noMove="1" noResize="1" noEditPoints="1" noAdjustHandles="1" noChangeArrowheads="1" noChangeShapeType="1" noTextEdit="1"/>
              </p:cNvSpPr>
              <p:nvPr>
                <p:ph idx="1"/>
              </p:nvPr>
            </p:nvSpPr>
            <p:spPr>
              <a:xfrm>
                <a:off x="707929" y="1248622"/>
                <a:ext cx="11245961" cy="3895946"/>
              </a:xfrm>
              <a:blipFill rotWithShape="1">
                <a:blip r:embed="rId3"/>
                <a:stretch>
                  <a:fillRect l="-5" t="-5" b="-20053"/>
                </a:stretch>
              </a:blipFill>
            </p:spPr>
            <p:txBody>
              <a:bodyPr/>
              <a:lstStyle/>
              <a:p>
                <a:r>
                  <a:rPr lang="zh-CN" altLang="en-US">
                    <a:noFill/>
                  </a:rPr>
                  <a:t> </a:t>
                </a:r>
              </a:p>
            </p:txBody>
          </p:sp>
        </mc:Fallback>
      </mc:AlternateContent>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102</a:t>
            </a:fld>
            <a:endParaRPr kumimoji="1"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hape18"/>
          <p:cNvSpPr/>
          <p:nvPr/>
        </p:nvSpPr>
        <p:spPr>
          <a:xfrm>
            <a:off x="151585" y="1008404"/>
            <a:ext cx="11893877" cy="4390073"/>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最小函数依赖集（续）</a:t>
            </a:r>
            <a:endParaRPr lang="zh-CN" altLang="zh-CN" dirty="0"/>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479913" y="1247190"/>
                <a:ext cx="10910048" cy="2436923"/>
              </a:xfrm>
            </p:spPr>
            <p:txBody>
              <a:bodyPr/>
              <a:lstStyle/>
              <a:p>
                <a:pPr marL="0" indent="0">
                  <a:buNone/>
                </a:pPr>
                <a:r>
                  <a:rPr lang="en-US" altLang="zh-CN" sz="2800" dirty="0"/>
                  <a:t>【</a:t>
                </a:r>
                <a:r>
                  <a:rPr lang="zh-CN" altLang="en-US" sz="2800" b="1" dirty="0"/>
                  <a:t>定义</a:t>
                </a:r>
                <a:r>
                  <a:rPr lang="en-US" altLang="zh-CN" sz="2800" b="1" dirty="0"/>
                  <a:t>3.6</a:t>
                </a:r>
                <a:r>
                  <a:rPr lang="en-US" altLang="zh-CN" sz="2800" dirty="0"/>
                  <a:t>】</a:t>
                </a:r>
                <a:r>
                  <a:rPr lang="zh-CN" altLang="zh-CN" sz="2800" dirty="0"/>
                  <a:t>若函数依赖集</a:t>
                </a:r>
                <a14:m>
                  <m:oMath xmlns:m="http://schemas.openxmlformats.org/officeDocument/2006/math">
                    <m:r>
                      <a:rPr lang="en-US" altLang="zh-CN" sz="2800" i="1">
                        <a:latin typeface="Cambria Math" panose="02040503050406030204" pitchFamily="18" charset="0"/>
                      </a:rPr>
                      <m:t>𝐹</m:t>
                    </m:r>
                  </m:oMath>
                </a14:m>
                <a:r>
                  <a:rPr lang="zh-CN" altLang="zh-CN" sz="2800" dirty="0"/>
                  <a:t>满足以下</a:t>
                </a:r>
                <a:r>
                  <a:rPr lang="en-US" altLang="zh-CN" sz="2800" dirty="0"/>
                  <a:t>3</a:t>
                </a:r>
                <a:r>
                  <a:rPr lang="zh-CN" altLang="en-US" sz="2800" dirty="0"/>
                  <a:t>个</a:t>
                </a:r>
                <a:r>
                  <a:rPr lang="zh-CN" altLang="zh-CN" sz="2800" dirty="0"/>
                  <a:t>条件</a:t>
                </a:r>
                <a:r>
                  <a:rPr lang="zh-CN" altLang="en-US" sz="2800" dirty="0"/>
                  <a:t>，</a:t>
                </a:r>
                <a:r>
                  <a:rPr lang="zh-CN" altLang="zh-CN" sz="2800" dirty="0"/>
                  <a:t>则称</a:t>
                </a:r>
                <a14:m>
                  <m:oMath xmlns:m="http://schemas.openxmlformats.org/officeDocument/2006/math">
                    <m:r>
                      <a:rPr lang="en-US" altLang="zh-CN" sz="2800" i="1">
                        <a:latin typeface="Cambria Math" panose="02040503050406030204" pitchFamily="18" charset="0"/>
                      </a:rPr>
                      <m:t>𝐹</m:t>
                    </m:r>
                  </m:oMath>
                </a14:m>
                <a:r>
                  <a:rPr lang="zh-CN" altLang="zh-CN" sz="2800" dirty="0"/>
                  <a:t>为一个极小函数依赖集</a:t>
                </a:r>
                <a:r>
                  <a:rPr lang="zh-CN" altLang="en-US" sz="2800" dirty="0"/>
                  <a:t>，</a:t>
                </a:r>
                <a:r>
                  <a:rPr lang="zh-CN" altLang="zh-CN" sz="2800" dirty="0"/>
                  <a:t>亦称为</a:t>
                </a:r>
                <a:r>
                  <a:rPr lang="zh-CN" altLang="zh-CN" sz="2800" dirty="0">
                    <a:solidFill>
                      <a:srgbClr val="3B20FF"/>
                    </a:solidFill>
                  </a:rPr>
                  <a:t>最小函数依赖集或最小覆盖</a:t>
                </a:r>
                <a:r>
                  <a:rPr lang="zh-CN" altLang="en-GB" sz="2800" dirty="0"/>
                  <a:t>（</a:t>
                </a:r>
                <a:r>
                  <a:rPr lang="en-GB" altLang="zh-CN" sz="2800" dirty="0"/>
                  <a:t>minimal cover</a:t>
                </a:r>
                <a:r>
                  <a:rPr lang="zh-CN" altLang="en-GB" sz="2800" dirty="0"/>
                  <a:t>） </a:t>
                </a:r>
                <a:r>
                  <a:rPr lang="zh-CN" altLang="en-US" sz="2800" dirty="0"/>
                  <a:t>。</a:t>
                </a:r>
                <a:endParaRPr lang="en-US" altLang="zh-CN" sz="2800" dirty="0"/>
              </a:p>
              <a:p>
                <a:pPr lvl="1">
                  <a:lnSpc>
                    <a:spcPct val="130000"/>
                  </a:lnSpc>
                  <a:buFont typeface="Arial" panose="020B0604020202020204" pitchFamily="34" charset="0"/>
                  <a:buChar char="•"/>
                </a:pPr>
                <a14:m>
                  <m:oMath xmlns:m="http://schemas.openxmlformats.org/officeDocument/2006/math">
                    <m:r>
                      <a:rPr lang="en-US" altLang="zh-CN" sz="2400" i="1">
                        <a:latin typeface="Cambria Math" panose="02040503050406030204" pitchFamily="18" charset="0"/>
                      </a:rPr>
                      <m:t>𝐹</m:t>
                    </m:r>
                  </m:oMath>
                </a14:m>
                <a:r>
                  <a:rPr lang="zh-CN" altLang="zh-CN" sz="2400" dirty="0"/>
                  <a:t>中任一函数依赖的右部仅含一个属性</a:t>
                </a:r>
                <a:r>
                  <a:rPr lang="zh-CN" altLang="en-US" sz="2400" dirty="0"/>
                  <a:t>，</a:t>
                </a:r>
                <a:r>
                  <a:rPr lang="zh-CN" altLang="zh-CN" sz="2400" dirty="0">
                    <a:solidFill>
                      <a:srgbClr val="3B20FF"/>
                    </a:solidFill>
                  </a:rPr>
                  <a:t>即</a:t>
                </a:r>
                <a:r>
                  <a:rPr lang="zh-CN" altLang="en-US" sz="2400" dirty="0">
                    <a:solidFill>
                      <a:srgbClr val="3B20FF"/>
                    </a:solidFill>
                  </a:rPr>
                  <a:t>右侧是单个</a:t>
                </a:r>
                <a:r>
                  <a:rPr lang="zh-CN" altLang="zh-CN" sz="2400" dirty="0">
                    <a:solidFill>
                      <a:srgbClr val="3B20FF"/>
                    </a:solidFill>
                  </a:rPr>
                  <a:t>属性</a:t>
                </a:r>
                <a:r>
                  <a:rPr lang="zh-CN" altLang="zh-CN" sz="2400" dirty="0"/>
                  <a:t>；</a:t>
                </a:r>
                <a:endParaRPr lang="en-US" altLang="zh-CN" sz="2400" dirty="0"/>
              </a:p>
              <a:p>
                <a:pPr lvl="1">
                  <a:lnSpc>
                    <a:spcPct val="130000"/>
                  </a:lnSpc>
                  <a:buFont typeface="Arial" panose="020B0604020202020204" pitchFamily="34" charset="0"/>
                  <a:buChar char="•"/>
                </a:pPr>
                <a14:m>
                  <m:oMath xmlns:m="http://schemas.openxmlformats.org/officeDocument/2006/math">
                    <m:r>
                      <a:rPr lang="en-US" altLang="zh-CN" sz="2400" i="1">
                        <a:latin typeface="Cambria Math" panose="02040503050406030204" pitchFamily="18" charset="0"/>
                      </a:rPr>
                      <m:t>𝐹</m:t>
                    </m:r>
                  </m:oMath>
                </a14:m>
                <a:r>
                  <a:rPr lang="zh-CN" altLang="zh-CN" sz="2400" dirty="0"/>
                  <a:t>中不存在这样一个函数依赖</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𝐴</m:t>
                    </m:r>
                  </m:oMath>
                </a14:m>
                <a:r>
                  <a:rPr lang="zh-CN" altLang="zh-CN" sz="2400" dirty="0"/>
                  <a:t>，使得</a:t>
                </a:r>
                <a14:m>
                  <m:oMath xmlns:m="http://schemas.openxmlformats.org/officeDocument/2006/math">
                    <m:r>
                      <a:rPr lang="en-US" altLang="zh-CN" sz="2400" i="1">
                        <a:latin typeface="Cambria Math" panose="02040503050406030204" pitchFamily="18" charset="0"/>
                      </a:rPr>
                      <m:t>𝐹</m:t>
                    </m:r>
                  </m:oMath>
                </a14:m>
                <a:r>
                  <a:rPr lang="zh-CN" altLang="zh-CN" sz="2400" dirty="0"/>
                  <a:t>与</a:t>
                </a: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m:t>
                    </m:r>
                  </m:oMath>
                </a14:m>
                <a:r>
                  <a:rPr lang="zh-CN" altLang="zh-CN" sz="2400" dirty="0"/>
                  <a:t>等价，</a:t>
                </a:r>
                <a:r>
                  <a:rPr lang="zh-CN" altLang="zh-CN" sz="2400" dirty="0">
                    <a:solidFill>
                      <a:srgbClr val="3B20FF"/>
                    </a:solidFill>
                  </a:rPr>
                  <a:t>即无多余的函数依赖</a:t>
                </a:r>
                <a:r>
                  <a:rPr lang="zh-CN" altLang="en-US" sz="2400" dirty="0"/>
                  <a:t>；</a:t>
                </a:r>
                <a:endParaRPr lang="en-US" altLang="zh-CN" sz="2400" dirty="0"/>
              </a:p>
              <a:p>
                <a:pPr lvl="1">
                  <a:lnSpc>
                    <a:spcPct val="130000"/>
                  </a:lnSpc>
                  <a:buFont typeface="Arial" panose="020B0604020202020204" pitchFamily="34" charset="0"/>
                  <a:buChar char="•"/>
                </a:pPr>
                <a14:m>
                  <m:oMath xmlns:m="http://schemas.openxmlformats.org/officeDocument/2006/math">
                    <m:r>
                      <a:rPr lang="en-US" altLang="zh-CN" sz="2400" i="1">
                        <a:latin typeface="Cambria Math" panose="02040503050406030204" pitchFamily="18" charset="0"/>
                      </a:rPr>
                      <m:t>𝐹</m:t>
                    </m:r>
                  </m:oMath>
                </a14:m>
                <a:r>
                  <a:rPr lang="zh-CN" altLang="zh-CN" sz="2400" dirty="0"/>
                  <a:t>中不存在这样一个函数依赖</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𝐴</m:t>
                    </m:r>
                  </m:oMath>
                </a14:m>
                <a:r>
                  <a:rPr lang="zh-CN" altLang="zh-CN" sz="2400" dirty="0"/>
                  <a:t>，</a:t>
                </a:r>
                <a14:m>
                  <m:oMath xmlns:m="http://schemas.openxmlformats.org/officeDocument/2006/math">
                    <m:r>
                      <a:rPr lang="en-US" altLang="zh-CN" sz="2400" i="1">
                        <a:latin typeface="Cambria Math" panose="02040503050406030204" pitchFamily="18" charset="0"/>
                      </a:rPr>
                      <m:t>𝑋</m:t>
                    </m:r>
                  </m:oMath>
                </a14:m>
                <a:r>
                  <a:rPr lang="zh-CN" altLang="zh-CN" sz="2400" dirty="0"/>
                  <a:t>有真子集</a:t>
                </a:r>
                <a14:m>
                  <m:oMath xmlns:m="http://schemas.openxmlformats.org/officeDocument/2006/math">
                    <m:r>
                      <a:rPr lang="en-US" altLang="zh-CN" sz="2400" i="1">
                        <a:latin typeface="Cambria Math" panose="02040503050406030204" pitchFamily="18" charset="0"/>
                      </a:rPr>
                      <m:t>𝑍</m:t>
                    </m:r>
                  </m:oMath>
                </a14:m>
                <a:r>
                  <a:rPr lang="zh-CN" altLang="zh-CN" sz="2400" dirty="0"/>
                  <a:t>，使得</a:t>
                </a: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m:t>
                    </m:r>
                  </m:oMath>
                </a14:m>
                <a:r>
                  <a:rPr lang="zh-CN" altLang="zh-CN" sz="2400" dirty="0"/>
                  <a:t>与</a:t>
                </a:r>
                <a14:m>
                  <m:oMath xmlns:m="http://schemas.openxmlformats.org/officeDocument/2006/math">
                    <m:r>
                      <a:rPr lang="en-US" altLang="zh-CN" sz="2400" i="1">
                        <a:latin typeface="Cambria Math" panose="02040503050406030204" pitchFamily="18" charset="0"/>
                      </a:rPr>
                      <m:t>𝐹</m:t>
                    </m:r>
                  </m:oMath>
                </a14:m>
                <a:r>
                  <a:rPr lang="zh-CN" altLang="zh-CN" sz="2400" dirty="0"/>
                  <a:t>等价，</a:t>
                </a:r>
                <a:r>
                  <a:rPr lang="zh-CN" altLang="zh-CN" sz="2400" dirty="0">
                    <a:solidFill>
                      <a:srgbClr val="3B20FF"/>
                    </a:solidFill>
                  </a:rPr>
                  <a:t>即左部无多余的属性</a:t>
                </a:r>
                <a:r>
                  <a:rPr lang="zh-CN" altLang="zh-CN" sz="2400" dirty="0"/>
                  <a:t>。</a:t>
                </a:r>
                <a:endParaRPr lang="en-US" altLang="zh-CN" sz="2400" dirty="0"/>
              </a:p>
              <a:p>
                <a:pPr marL="0" indent="0">
                  <a:buNone/>
                </a:pPr>
                <a:endParaRPr lang="zh-CN" altLang="en-US" sz="2800" dirty="0"/>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479913" y="1247190"/>
                <a:ext cx="10910048" cy="2436923"/>
              </a:xfrm>
              <a:blipFill rotWithShape="1">
                <a:blip r:embed="rId3"/>
                <a:stretch>
                  <a:fillRect l="-4" t="-2" r="6" b="-64342"/>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103</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103</a:t>
            </a:fld>
            <a:endParaRPr kumimoji="1"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hape9"/>
          <p:cNvSpPr/>
          <p:nvPr/>
        </p:nvSpPr>
        <p:spPr>
          <a:xfrm rot="10800000">
            <a:off x="-304818" y="1085314"/>
            <a:ext cx="12171920" cy="432326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p:cNvSpPr>
            <a:spLocks noGrp="1"/>
          </p:cNvSpPr>
          <p:nvPr>
            <p:ph type="title"/>
          </p:nvPr>
        </p:nvSpPr>
        <p:spPr/>
        <p:txBody>
          <a:bodyPr/>
          <a:lstStyle/>
          <a:p>
            <a:r>
              <a:rPr lang="zh-CN" altLang="en-US" dirty="0"/>
              <a:t>最小函数依赖集（续）</a:t>
            </a:r>
            <a:endParaRPr kumimoji="1" lang="zh-CN" altLang="en-US" dirty="0"/>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871744" y="1365956"/>
                <a:ext cx="10995358" cy="3962400"/>
              </a:xfrm>
            </p:spPr>
            <p:txBody>
              <a:bodyPr/>
              <a:lstStyle/>
              <a:p>
                <a:pPr marL="0" indent="0">
                  <a:lnSpc>
                    <a:spcPct val="150000"/>
                  </a:lnSpc>
                  <a:buNone/>
                </a:pPr>
                <a:r>
                  <a:rPr lang="zh-CN" altLang="zh-CN" sz="2400" dirty="0">
                    <a:latin typeface="Times" pitchFamily="2" charset="0"/>
                  </a:rPr>
                  <a:t>【</a:t>
                </a:r>
                <a:r>
                  <a:rPr lang="zh-CN" altLang="zh-CN" sz="2400" b="1" dirty="0">
                    <a:latin typeface="Times" pitchFamily="2" charset="0"/>
                  </a:rPr>
                  <a:t>例</a:t>
                </a:r>
                <a:r>
                  <a:rPr lang="zh-CN" altLang="zh-CN" sz="2400" dirty="0">
                    <a:latin typeface="Times" pitchFamily="2" charset="0"/>
                  </a:rPr>
                  <a:t>】考虑</a:t>
                </a:r>
                <a14:m>
                  <m:oMath xmlns:m="http://schemas.openxmlformats.org/officeDocument/2006/math">
                    <m:r>
                      <a:rPr lang="en-US" altLang="zh-CN" sz="2400" i="1">
                        <a:latin typeface="Cambria Math" panose="02040503050406030204" pitchFamily="18" charset="0"/>
                      </a:rPr>
                      <m:t>𝑅</m:t>
                    </m:r>
                    <m:r>
                      <a:rPr lang="en-US" altLang="zh-CN" sz="2400" i="1">
                        <a:latin typeface="Cambria Math" panose="02040503050406030204" pitchFamily="18" charset="0"/>
                      </a:rPr>
                      <m:t>&lt;</m:t>
                    </m:r>
                    <m:r>
                      <a:rPr lang="en-US" altLang="zh-CN" sz="2400" i="1">
                        <a:latin typeface="Cambria Math" panose="02040503050406030204" pitchFamily="18" charset="0"/>
                      </a:rPr>
                      <m:t>𝑈</m:t>
                    </m:r>
                    <m:r>
                      <a:rPr lang="en-US" altLang="zh-CN" sz="2400" i="1">
                        <a:latin typeface="Cambria Math" panose="02040503050406030204" pitchFamily="18" charset="0"/>
                      </a:rPr>
                      <m:t>, </m:t>
                    </m:r>
                    <m:r>
                      <a:rPr lang="en-US" altLang="zh-CN" sz="2400" i="1">
                        <a:latin typeface="Cambria Math" panose="02040503050406030204" pitchFamily="18" charset="0"/>
                      </a:rPr>
                      <m:t>𝐹</m:t>
                    </m:r>
                    <m:r>
                      <a:rPr lang="en-US" altLang="zh-CN" sz="2400" i="1">
                        <a:latin typeface="Cambria Math" panose="02040503050406030204" pitchFamily="18" charset="0"/>
                      </a:rPr>
                      <m:t>&gt;</m:t>
                    </m:r>
                  </m:oMath>
                </a14:m>
                <a:r>
                  <a:rPr lang="zh-CN" altLang="zh-CN" sz="2400" dirty="0">
                    <a:latin typeface="Times" pitchFamily="2" charset="0"/>
                  </a:rPr>
                  <a:t>，其中</a:t>
                </a:r>
                <a14:m>
                  <m:oMath xmlns:m="http://schemas.openxmlformats.org/officeDocument/2006/math">
                    <m:r>
                      <a:rPr lang="en-US" altLang="zh-CN" sz="2400" i="1">
                        <a:latin typeface="Cambria Math" panose="02040503050406030204" pitchFamily="18" charset="0"/>
                      </a:rPr>
                      <m:t>𝑈</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𝑆𝑛𝑜</m:t>
                        </m:r>
                        <m:r>
                          <a:rPr lang="en-US" altLang="zh-CN" sz="2400" i="1">
                            <a:latin typeface="Cambria Math" panose="02040503050406030204" pitchFamily="18" charset="0"/>
                          </a:rPr>
                          <m:t>, </m:t>
                        </m:r>
                        <m:r>
                          <a:rPr lang="en-US" altLang="zh-CN" sz="2400" i="1">
                            <a:latin typeface="Cambria Math" panose="02040503050406030204" pitchFamily="18" charset="0"/>
                          </a:rPr>
                          <m:t>𝑆𝑑𝑒𝑝𝑡</m:t>
                        </m:r>
                        <m:r>
                          <a:rPr lang="en-US" altLang="zh-CN" sz="2400" i="1">
                            <a:latin typeface="Cambria Math" panose="02040503050406030204" pitchFamily="18" charset="0"/>
                          </a:rPr>
                          <m:t>, </m:t>
                        </m:r>
                        <m:r>
                          <a:rPr lang="en-US" altLang="zh-CN" sz="2400" i="1">
                            <a:latin typeface="Cambria Math" panose="02040503050406030204" pitchFamily="18" charset="0"/>
                          </a:rPr>
                          <m:t>𝑀𝑛𝑎𝑚𝑒</m:t>
                        </m:r>
                        <m:r>
                          <a:rPr lang="en-US" altLang="zh-CN" sz="2400" i="1">
                            <a:latin typeface="Cambria Math" panose="02040503050406030204" pitchFamily="18" charset="0"/>
                          </a:rPr>
                          <m:t>, </m:t>
                        </m:r>
                        <m:r>
                          <a:rPr lang="en-US" altLang="zh-CN" sz="2400" i="1">
                            <a:latin typeface="Cambria Math" panose="02040503050406030204" pitchFamily="18" charset="0"/>
                          </a:rPr>
                          <m:t>𝐶𝑛𝑜</m:t>
                        </m:r>
                        <m:r>
                          <a:rPr lang="en-US" altLang="zh-CN" sz="2400" i="1">
                            <a:latin typeface="Cambria Math" panose="02040503050406030204" pitchFamily="18" charset="0"/>
                          </a:rPr>
                          <m:t>,</m:t>
                        </m:r>
                        <m:r>
                          <a:rPr lang="en-US" altLang="zh-CN" sz="2400" i="1">
                            <a:latin typeface="Cambria Math" panose="02040503050406030204" pitchFamily="18" charset="0"/>
                          </a:rPr>
                          <m:t>𝐺𝑟𝑎𝑑𝑒</m:t>
                        </m:r>
                      </m:e>
                    </m:d>
                  </m:oMath>
                </a14:m>
                <a:r>
                  <a:rPr lang="zh-CN" altLang="zh-CN" sz="2400" dirty="0">
                    <a:latin typeface="Times" pitchFamily="2" charset="0"/>
                  </a:rPr>
                  <a:t>，</a:t>
                </a:r>
                <a:endParaRPr lang="en-US" altLang="zh-CN" sz="2400" dirty="0">
                  <a:latin typeface="Times" pitchFamily="2" charset="0"/>
                </a:endParaRPr>
              </a:p>
              <a:p>
                <a:pPr marL="0" indent="0">
                  <a:lnSpc>
                    <a:spcPct val="150000"/>
                  </a:lnSpc>
                  <a:buNone/>
                </a:pP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r>
                      <a:rPr lang="en-US" altLang="zh-CN" sz="2400" i="1">
                        <a:latin typeface="Cambria Math" panose="02040503050406030204" pitchFamily="18" charset="0"/>
                      </a:rPr>
                      <m:t>𝑆𝑛𝑜</m:t>
                    </m:r>
                    <m:r>
                      <a:rPr lang="en-US" altLang="zh-CN" sz="2400" i="1">
                        <a:latin typeface="Cambria Math" panose="02040503050406030204" pitchFamily="18" charset="0"/>
                      </a:rPr>
                      <m:t>→</m:t>
                    </m:r>
                    <m:r>
                      <a:rPr lang="en-US" altLang="zh-CN" sz="2400" i="1">
                        <a:latin typeface="Cambria Math" panose="02040503050406030204" pitchFamily="18" charset="0"/>
                      </a:rPr>
                      <m:t>𝑆𝑑𝑒𝑝𝑡</m:t>
                    </m:r>
                    <m:r>
                      <a:rPr lang="en-US" altLang="zh-CN" sz="2400" i="1">
                        <a:latin typeface="Cambria Math" panose="02040503050406030204" pitchFamily="18" charset="0"/>
                      </a:rPr>
                      <m:t>, </m:t>
                    </m:r>
                    <m:r>
                      <a:rPr lang="en-US" altLang="zh-CN" sz="2400" i="1">
                        <a:latin typeface="Cambria Math" panose="02040503050406030204" pitchFamily="18" charset="0"/>
                      </a:rPr>
                      <m:t>𝑆𝑑𝑒𝑝𝑡</m:t>
                    </m:r>
                    <m:r>
                      <a:rPr lang="en-US" altLang="zh-CN" sz="2400" i="1">
                        <a:latin typeface="Cambria Math" panose="02040503050406030204" pitchFamily="18" charset="0"/>
                      </a:rPr>
                      <m:t>→</m:t>
                    </m:r>
                    <m:r>
                      <a:rPr lang="en-US" altLang="zh-CN" sz="2400" i="1">
                        <a:latin typeface="Cambria Math" panose="02040503050406030204" pitchFamily="18" charset="0"/>
                      </a:rPr>
                      <m:t>𝑀𝑛𝑎𝑚𝑒</m:t>
                    </m:r>
                    <m:r>
                      <a:rPr lang="en-US" altLang="zh-CN" sz="2400" i="1">
                        <a:latin typeface="Cambria Math" panose="02040503050406030204" pitchFamily="18" charset="0"/>
                      </a:rPr>
                      <m:t>,</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𝑆𝑛𝑜</m:t>
                        </m:r>
                        <m:r>
                          <a:rPr lang="en-US" altLang="zh-CN" sz="2400" i="1">
                            <a:latin typeface="Cambria Math" panose="02040503050406030204" pitchFamily="18" charset="0"/>
                          </a:rPr>
                          <m:t>,  </m:t>
                        </m:r>
                        <m:r>
                          <a:rPr lang="en-US" altLang="zh-CN" sz="2400" i="1">
                            <a:latin typeface="Cambria Math" panose="02040503050406030204" pitchFamily="18" charset="0"/>
                          </a:rPr>
                          <m:t>𝐶𝑛𝑜</m:t>
                        </m:r>
                      </m:e>
                    </m:d>
                    <m:r>
                      <a:rPr lang="en-US" altLang="zh-CN" sz="2400" i="1">
                        <a:latin typeface="Cambria Math" panose="02040503050406030204" pitchFamily="18" charset="0"/>
                      </a:rPr>
                      <m:t>→</m:t>
                    </m:r>
                    <m:r>
                      <a:rPr lang="en-US" altLang="zh-CN" sz="2400" i="1">
                        <a:latin typeface="Cambria Math" panose="02040503050406030204" pitchFamily="18" charset="0"/>
                      </a:rPr>
                      <m:t>𝐺𝑟𝑎𝑑𝑒</m:t>
                    </m:r>
                    <m:r>
                      <a:rPr lang="en-US" altLang="zh-CN" sz="2400" i="1">
                        <a:latin typeface="Cambria Math" panose="02040503050406030204" pitchFamily="18" charset="0"/>
                      </a:rPr>
                      <m:t>}</m:t>
                    </m:r>
                  </m:oMath>
                </a14:m>
                <a:r>
                  <a:rPr lang="zh-CN" altLang="zh-CN" sz="2400" dirty="0">
                    <a:latin typeface="Times" pitchFamily="2" charset="0"/>
                  </a:rPr>
                  <a:t>。</a:t>
                </a:r>
                <a:endParaRPr lang="en-US" altLang="zh-CN" sz="2400" dirty="0">
                  <a:latin typeface="Times" pitchFamily="2" charset="0"/>
                </a:endParaRPr>
              </a:p>
              <a:p>
                <a:pPr marL="0" indent="0">
                  <a:lnSpc>
                    <a:spcPct val="150000"/>
                  </a:lnSpc>
                  <a:buNone/>
                </a:pPr>
                <a:r>
                  <a:rPr lang="zh-CN" altLang="zh-CN" sz="2400" dirty="0">
                    <a:latin typeface="Times" pitchFamily="2" charset="0"/>
                  </a:rPr>
                  <a:t>设</a:t>
                </a: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r>
                      <a:rPr lang="en-US" altLang="zh-CN" sz="2400" i="1">
                        <a:latin typeface="Cambria Math" panose="02040503050406030204" pitchFamily="18" charset="0"/>
                      </a:rPr>
                      <m:t>𝑆𝑛𝑜</m:t>
                    </m:r>
                    <m:r>
                      <a:rPr lang="en-US" altLang="zh-CN" sz="2400" i="1">
                        <a:latin typeface="Cambria Math" panose="02040503050406030204" pitchFamily="18" charset="0"/>
                      </a:rPr>
                      <m:t>→</m:t>
                    </m:r>
                    <m:r>
                      <a:rPr lang="en-US" altLang="zh-CN" sz="2400" i="1">
                        <a:latin typeface="Cambria Math" panose="02040503050406030204" pitchFamily="18" charset="0"/>
                      </a:rPr>
                      <m:t>𝑆𝑑𝑒𝑝𝑡</m:t>
                    </m:r>
                    <m:r>
                      <a:rPr lang="en-US" altLang="zh-CN" sz="2400" i="1">
                        <a:latin typeface="Cambria Math" panose="02040503050406030204" pitchFamily="18" charset="0"/>
                      </a:rPr>
                      <m:t>, </m:t>
                    </m:r>
                    <m:r>
                      <a:rPr lang="en-US" altLang="zh-CN" sz="2400" i="1">
                        <a:latin typeface="Cambria Math" panose="02040503050406030204" pitchFamily="18" charset="0"/>
                      </a:rPr>
                      <m:t>𝑆𝑛𝑜</m:t>
                    </m:r>
                    <m:r>
                      <a:rPr lang="en-US" altLang="zh-CN" sz="2400" i="1">
                        <a:latin typeface="Cambria Math" panose="02040503050406030204" pitchFamily="18" charset="0"/>
                      </a:rPr>
                      <m:t>→</m:t>
                    </m:r>
                    <m:r>
                      <a:rPr lang="en-US" altLang="zh-CN" sz="2400" i="1">
                        <a:latin typeface="Cambria Math" panose="02040503050406030204" pitchFamily="18" charset="0"/>
                      </a:rPr>
                      <m:t>𝑀𝑛𝑎𝑚𝑒</m:t>
                    </m:r>
                    <m:r>
                      <a:rPr lang="en-US" altLang="zh-CN" sz="2400" i="1">
                        <a:latin typeface="Cambria Math" panose="02040503050406030204" pitchFamily="18" charset="0"/>
                      </a:rPr>
                      <m:t>,</m:t>
                    </m:r>
                  </m:oMath>
                </a14:m>
                <a:r>
                  <a:rPr lang="en-US" altLang="zh-CN" sz="2400" dirty="0">
                    <a:latin typeface="Times" pitchFamily="2" charset="0"/>
                  </a:rPr>
                  <a:t> </a:t>
                </a:r>
                <a14:m>
                  <m:oMath xmlns:m="http://schemas.openxmlformats.org/officeDocument/2006/math">
                    <m:r>
                      <a:rPr lang="en-US" altLang="zh-CN" sz="2400" i="1">
                        <a:latin typeface="Cambria Math" panose="02040503050406030204" pitchFamily="18" charset="0"/>
                      </a:rPr>
                      <m:t>𝑆𝑑𝑒𝑝𝑡</m:t>
                    </m:r>
                    <m:r>
                      <a:rPr lang="en-US" altLang="zh-CN" sz="2400" i="1">
                        <a:latin typeface="Cambria Math" panose="02040503050406030204" pitchFamily="18" charset="0"/>
                      </a:rPr>
                      <m:t>→</m:t>
                    </m:r>
                    <m:r>
                      <a:rPr lang="en-US" altLang="zh-CN" sz="2400" i="1">
                        <a:latin typeface="Cambria Math" panose="02040503050406030204" pitchFamily="18" charset="0"/>
                      </a:rPr>
                      <m:t>𝑀𝑛𝑎𝑚𝑒</m:t>
                    </m:r>
                    <m:r>
                      <a:rPr lang="en-US" altLang="zh-CN" sz="2400" i="1">
                        <a:latin typeface="Cambria Math" panose="02040503050406030204" pitchFamily="18" charset="0"/>
                      </a:rPr>
                      <m:t>, </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𝑆𝑛𝑜</m:t>
                        </m:r>
                        <m:r>
                          <a:rPr lang="en-US" altLang="zh-CN" sz="2400" i="1">
                            <a:latin typeface="Cambria Math" panose="02040503050406030204" pitchFamily="18" charset="0"/>
                          </a:rPr>
                          <m:t>, </m:t>
                        </m:r>
                        <m:r>
                          <a:rPr lang="en-US" altLang="zh-CN" sz="2400" i="1">
                            <a:latin typeface="Cambria Math" panose="02040503050406030204" pitchFamily="18" charset="0"/>
                          </a:rPr>
                          <m:t>𝐶𝑛𝑜</m:t>
                        </m:r>
                      </m:e>
                    </m:d>
                    <m:r>
                      <a:rPr lang="en-US" altLang="zh-CN" sz="2400" i="1">
                        <a:latin typeface="Cambria Math" panose="02040503050406030204" pitchFamily="18" charset="0"/>
                      </a:rPr>
                      <m:t>→</m:t>
                    </m:r>
                    <m:r>
                      <a:rPr lang="en-US" altLang="zh-CN" sz="2400" i="1">
                        <a:latin typeface="Cambria Math" panose="02040503050406030204" pitchFamily="18" charset="0"/>
                      </a:rPr>
                      <m:t>𝐺𝑟𝑎𝑑𝑒</m:t>
                    </m:r>
                    <m:r>
                      <a:rPr lang="en-US" altLang="zh-CN" sz="2400" i="1">
                        <a:latin typeface="Cambria Math" panose="02040503050406030204" pitchFamily="18" charset="0"/>
                      </a:rPr>
                      <m:t>, </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𝑆𝑛𝑜</m:t>
                        </m:r>
                        <m:r>
                          <a:rPr lang="en-US" altLang="zh-CN" sz="2400" i="1">
                            <a:latin typeface="Cambria Math" panose="02040503050406030204" pitchFamily="18" charset="0"/>
                          </a:rPr>
                          <m:t>, </m:t>
                        </m:r>
                        <m:r>
                          <a:rPr lang="en-US" altLang="zh-CN" sz="2400" i="1">
                            <a:latin typeface="Cambria Math" panose="02040503050406030204" pitchFamily="18" charset="0"/>
                          </a:rPr>
                          <m:t>𝑆𝑑𝑒𝑝𝑡</m:t>
                        </m:r>
                      </m:e>
                    </m:d>
                    <m:r>
                      <a:rPr lang="en-US" altLang="zh-CN" sz="2400" i="1">
                        <a:latin typeface="Cambria Math" panose="02040503050406030204" pitchFamily="18" charset="0"/>
                      </a:rPr>
                      <m:t>→</m:t>
                    </m:r>
                    <m:r>
                      <a:rPr lang="en-US" altLang="zh-CN" sz="2400" i="1">
                        <a:latin typeface="Cambria Math" panose="02040503050406030204" pitchFamily="18" charset="0"/>
                      </a:rPr>
                      <m:t>𝑆𝑑𝑒𝑝𝑡</m:t>
                    </m:r>
                  </m:oMath>
                </a14:m>
                <a:r>
                  <a:rPr lang="zh-CN" altLang="zh-CN" sz="2400" dirty="0">
                    <a:latin typeface="Times" pitchFamily="2" charset="0"/>
                  </a:rPr>
                  <a:t>。</a:t>
                </a:r>
                <a:endParaRPr lang="en-US" altLang="zh-CN" sz="2400" dirty="0">
                  <a:latin typeface="Times" pitchFamily="2" charset="0"/>
                </a:endParaRPr>
              </a:p>
              <a:p>
                <a:pPr marL="0" indent="0">
                  <a:lnSpc>
                    <a:spcPct val="150000"/>
                  </a:lnSpc>
                  <a:buNone/>
                </a:pPr>
                <a:r>
                  <a:rPr lang="zh-CN" altLang="zh-CN" sz="2400" dirty="0">
                    <a:latin typeface="Times" pitchFamily="2" charset="0"/>
                  </a:rPr>
                  <a:t>可以很容易推出</a:t>
                </a:r>
                <a14:m>
                  <m:oMath xmlns:m="http://schemas.openxmlformats.org/officeDocument/2006/math">
                    <m:r>
                      <a:rPr lang="en-US" altLang="zh-CN" sz="2400" i="1">
                        <a:latin typeface="Cambria Math" panose="02040503050406030204" pitchFamily="18" charset="0"/>
                      </a:rPr>
                      <m:t>𝐹</m:t>
                    </m:r>
                  </m:oMath>
                </a14:m>
                <a:r>
                  <a:rPr lang="zh-CN" altLang="zh-CN" sz="2400" dirty="0">
                    <a:latin typeface="Times" pitchFamily="2" charset="0"/>
                  </a:rPr>
                  <a:t>是最小覆盖，而</a:t>
                </a: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oMath>
                </a14:m>
                <a:r>
                  <a:rPr lang="zh-CN" altLang="zh-CN" sz="2400" dirty="0">
                    <a:latin typeface="Times" pitchFamily="2" charset="0"/>
                  </a:rPr>
                  <a:t>不是。因为</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𝑆𝑛𝑜</m:t>
                        </m:r>
                        <m:r>
                          <a:rPr lang="en-US" altLang="zh-CN" sz="2400" i="1">
                            <a:latin typeface="Cambria Math" panose="02040503050406030204" pitchFamily="18" charset="0"/>
                          </a:rPr>
                          <m:t>→</m:t>
                        </m:r>
                        <m:r>
                          <a:rPr lang="en-US" altLang="zh-CN" sz="2400" i="1">
                            <a:latin typeface="Cambria Math" panose="02040503050406030204" pitchFamily="18" charset="0"/>
                          </a:rPr>
                          <m:t>𝑀𝑛𝑎𝑚𝑒</m:t>
                        </m:r>
                      </m:e>
                    </m:d>
                  </m:oMath>
                </a14:m>
                <a:r>
                  <a:rPr lang="zh-CN" altLang="zh-CN" sz="2400" dirty="0">
                    <a:latin typeface="Times" pitchFamily="2" charset="0"/>
                  </a:rPr>
                  <a:t>与</a:t>
                </a: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oMath>
                </a14:m>
                <a:r>
                  <a:rPr lang="zh-CN" altLang="zh-CN" sz="2400" dirty="0">
                    <a:latin typeface="Times" pitchFamily="2" charset="0"/>
                  </a:rPr>
                  <a:t>等价，且</a:t>
                </a:r>
                <a14:m>
                  <m:oMath xmlns:m="http://schemas.openxmlformats.org/officeDocument/2006/math">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𝐹</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d>
                          <m:dPr>
                            <m:ctrlPr>
                              <a:rPr lang="zh-CN" altLang="zh-CN" sz="2400" i="1">
                                <a:latin typeface="Cambria Math" panose="02040503050406030204" pitchFamily="18" charset="0"/>
                              </a:rPr>
                            </m:ctrlPr>
                          </m:dPr>
                          <m:e>
                            <m:r>
                              <a:rPr lang="en-US" altLang="zh-CN" sz="2400" i="1">
                                <a:latin typeface="Cambria Math" panose="02040503050406030204" pitchFamily="18" charset="0"/>
                              </a:rPr>
                              <m:t>𝑆𝑛𝑜</m:t>
                            </m:r>
                            <m:r>
                              <a:rPr lang="en-US" altLang="zh-CN" sz="2400" i="1">
                                <a:latin typeface="Cambria Math" panose="02040503050406030204" pitchFamily="18" charset="0"/>
                              </a:rPr>
                              <m:t>, </m:t>
                            </m:r>
                            <m:r>
                              <a:rPr lang="en-US" altLang="zh-CN" sz="2400" i="1">
                                <a:latin typeface="Cambria Math" panose="02040503050406030204" pitchFamily="18" charset="0"/>
                              </a:rPr>
                              <m:t>𝑆𝑑𝑒𝑝𝑡</m:t>
                            </m:r>
                          </m:e>
                        </m:d>
                        <m:r>
                          <a:rPr lang="en-US" altLang="zh-CN" sz="2400" i="1">
                            <a:latin typeface="Cambria Math" panose="02040503050406030204" pitchFamily="18" charset="0"/>
                          </a:rPr>
                          <m:t>→</m:t>
                        </m:r>
                        <m:r>
                          <a:rPr lang="en-US" altLang="zh-CN" sz="2400" i="1">
                            <a:latin typeface="Cambria Math" panose="02040503050406030204" pitchFamily="18" charset="0"/>
                          </a:rPr>
                          <m:t>𝑆𝑑𝑒𝑝𝑡</m:t>
                        </m:r>
                      </m:e>
                    </m:d>
                  </m:oMath>
                </a14:m>
                <a:r>
                  <a:rPr lang="zh-CN" altLang="zh-CN" sz="2400" dirty="0">
                    <a:latin typeface="Times" pitchFamily="2" charset="0"/>
                  </a:rPr>
                  <a:t>也与</a:t>
                </a: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oMath>
                </a14:m>
                <a:r>
                  <a:rPr lang="zh-CN" altLang="zh-CN" sz="2400" dirty="0">
                    <a:latin typeface="Times" pitchFamily="2" charset="0"/>
                  </a:rPr>
                  <a:t>等价。 </a:t>
                </a:r>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871744" y="1365956"/>
                <a:ext cx="10995358" cy="3962400"/>
              </a:xfrm>
              <a:blipFill rotWithShape="1">
                <a:blip r:embed="rId2"/>
                <a:stretch>
                  <a:fillRect l="-5" t="-2" r="2" b="2"/>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104</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104</a:t>
            </a:fld>
            <a:endParaRPr kumimoji="1"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hape18"/>
          <p:cNvSpPr/>
          <p:nvPr/>
        </p:nvSpPr>
        <p:spPr>
          <a:xfrm>
            <a:off x="141570" y="1051561"/>
            <a:ext cx="11837718" cy="3419856"/>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任意多边形: 形状 7"/>
          <p:cNvSpPr/>
          <p:nvPr/>
        </p:nvSpPr>
        <p:spPr bwMode="auto">
          <a:xfrm>
            <a:off x="384430" y="4852625"/>
            <a:ext cx="11475338" cy="1258420"/>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2" name="标题 1"/>
          <p:cNvSpPr>
            <a:spLocks noGrp="1"/>
          </p:cNvSpPr>
          <p:nvPr>
            <p:ph type="title"/>
          </p:nvPr>
        </p:nvSpPr>
        <p:spPr/>
        <p:txBody>
          <a:bodyPr/>
          <a:lstStyle/>
          <a:p>
            <a:r>
              <a:rPr lang="zh-CN" altLang="en-US" dirty="0"/>
              <a:t>最小函数依赖集（续）</a:t>
            </a:r>
            <a:endParaRPr kumimoji="1" lang="zh-CN" altLang="en-US" dirty="0"/>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212712" y="1079079"/>
                <a:ext cx="11766576" cy="678471"/>
              </a:xfrm>
            </p:spPr>
            <p:txBody>
              <a:bodyPr/>
              <a:lstStyle/>
              <a:p>
                <a:pPr marL="0" indent="0">
                  <a:buNone/>
                </a:pPr>
                <a:r>
                  <a:rPr lang="zh-CN" altLang="zh-CN" sz="2300" dirty="0">
                    <a:latin typeface="微软雅黑" panose="020B0503020204020204" pitchFamily="34" charset="-122"/>
                    <a:ea typeface="微软雅黑" panose="020B0503020204020204" pitchFamily="34" charset="-122"/>
                  </a:rPr>
                  <a:t>【</a:t>
                </a:r>
                <a:r>
                  <a:rPr lang="zh-CN" altLang="zh-CN" sz="2300" b="1" dirty="0">
                    <a:latin typeface="微软雅黑" panose="020B0503020204020204" pitchFamily="34" charset="-122"/>
                    <a:ea typeface="微软雅黑" panose="020B0503020204020204" pitchFamily="34" charset="-122"/>
                  </a:rPr>
                  <a:t>定理</a:t>
                </a:r>
                <a:r>
                  <a:rPr lang="en-US" altLang="zh-CN" sz="2300" b="1" dirty="0">
                    <a:latin typeface="微软雅黑" panose="020B0503020204020204" pitchFamily="34" charset="-122"/>
                    <a:ea typeface="微软雅黑" panose="020B0503020204020204" pitchFamily="34" charset="-122"/>
                  </a:rPr>
                  <a:t>3.1</a:t>
                </a:r>
                <a:r>
                  <a:rPr lang="zh-CN" altLang="zh-CN" sz="2300" dirty="0">
                    <a:latin typeface="微软雅黑" panose="020B0503020204020204" pitchFamily="34" charset="-122"/>
                    <a:ea typeface="微软雅黑" panose="020B0503020204020204" pitchFamily="34" charset="-122"/>
                  </a:rPr>
                  <a:t>】每一个函数依赖集</a:t>
                </a:r>
                <a14:m>
                  <m:oMath xmlns:m="http://schemas.openxmlformats.org/officeDocument/2006/math">
                    <m:r>
                      <a:rPr lang="en-US" altLang="zh-CN" sz="2300" i="1">
                        <a:latin typeface="Cambria Math" panose="02040503050406030204" pitchFamily="18" charset="0"/>
                      </a:rPr>
                      <m:t>𝐹</m:t>
                    </m:r>
                  </m:oMath>
                </a14:m>
                <a:r>
                  <a:rPr lang="zh-CN" altLang="zh-CN" sz="2300" dirty="0">
                    <a:latin typeface="微软雅黑" panose="020B0503020204020204" pitchFamily="34" charset="-122"/>
                    <a:ea typeface="微软雅黑" panose="020B0503020204020204" pitchFamily="34" charset="-122"/>
                  </a:rPr>
                  <a:t>均等价于一个极小函数依赖集</a:t>
                </a:r>
                <a14:m>
                  <m:oMath xmlns:m="http://schemas.openxmlformats.org/officeDocument/2006/math">
                    <m:sSub>
                      <m:sSubPr>
                        <m:ctrlPr>
                          <a:rPr lang="zh-CN" altLang="zh-CN" sz="2300" i="1">
                            <a:latin typeface="Cambria Math" panose="02040503050406030204" pitchFamily="18" charset="0"/>
                          </a:rPr>
                        </m:ctrlPr>
                      </m:sSubPr>
                      <m:e>
                        <m:r>
                          <a:rPr lang="en-US" altLang="zh-CN" sz="2300" i="1">
                            <a:latin typeface="Cambria Math" panose="02040503050406030204" pitchFamily="18" charset="0"/>
                          </a:rPr>
                          <m:t>𝐹</m:t>
                        </m:r>
                      </m:e>
                      <m:sub>
                        <m:r>
                          <a:rPr lang="en-US" altLang="zh-CN" sz="2300" i="1">
                            <a:latin typeface="Cambria Math" panose="02040503050406030204" pitchFamily="18" charset="0"/>
                          </a:rPr>
                          <m:t>𝑚</m:t>
                        </m:r>
                      </m:sub>
                    </m:sSub>
                  </m:oMath>
                </a14:m>
                <a:r>
                  <a:rPr lang="zh-CN" altLang="zh-CN" sz="2300" dirty="0">
                    <a:latin typeface="微软雅黑" panose="020B0503020204020204" pitchFamily="34" charset="-122"/>
                    <a:ea typeface="微软雅黑" panose="020B0503020204020204" pitchFamily="34" charset="-122"/>
                  </a:rPr>
                  <a:t>。</a:t>
                </a:r>
                <a:endParaRPr lang="en-US" altLang="zh-CN" sz="2400" dirty="0"/>
              </a:p>
              <a:p>
                <a:pPr marL="0" indent="0">
                  <a:lnSpc>
                    <a:spcPct val="150000"/>
                  </a:lnSpc>
                  <a:buNone/>
                </a:pPr>
                <a:r>
                  <a:rPr lang="zh-CN" altLang="zh-CN" dirty="0"/>
                  <a:t>使用构造性证明的方式，找出</a:t>
                </a:r>
                <a14:m>
                  <m:oMath xmlns:m="http://schemas.openxmlformats.org/officeDocument/2006/math">
                    <m:r>
                      <a:rPr lang="en-US" altLang="zh-CN" i="1">
                        <a:latin typeface="Cambria Math" panose="02040503050406030204" pitchFamily="18" charset="0"/>
                      </a:rPr>
                      <m:t>𝐹</m:t>
                    </m:r>
                  </m:oMath>
                </a14:m>
                <a:r>
                  <a:rPr lang="zh-CN" altLang="zh-CN" dirty="0"/>
                  <a:t>的最小依赖集</a:t>
                </a:r>
                <a:r>
                  <a:rPr lang="zh-CN" altLang="en-US" dirty="0"/>
                  <a:t>：</a:t>
                </a:r>
                <a:endParaRPr lang="zh-CN" altLang="zh-CN" dirty="0"/>
              </a:p>
              <a:p>
                <a:pPr marL="0" indent="0">
                  <a:lnSpc>
                    <a:spcPts val="3580"/>
                  </a:lnSpc>
                  <a:buNone/>
                </a:pPr>
                <a:r>
                  <a:rPr lang="zh-CN" altLang="zh-CN" dirty="0"/>
                  <a:t>（</a:t>
                </a:r>
                <a:r>
                  <a:rPr lang="en-US" altLang="zh-CN" dirty="0"/>
                  <a:t>1</a:t>
                </a:r>
                <a:r>
                  <a:rPr lang="zh-CN" altLang="zh-CN" dirty="0"/>
                  <a:t>）首先依次检查</a:t>
                </a:r>
                <a14:m>
                  <m:oMath xmlns:m="http://schemas.openxmlformats.org/officeDocument/2006/math">
                    <m:r>
                      <a:rPr lang="en-US" altLang="zh-CN" i="1">
                        <a:latin typeface="Cambria Math" panose="02040503050406030204" pitchFamily="18" charset="0"/>
                      </a:rPr>
                      <m:t>𝐹</m:t>
                    </m:r>
                  </m:oMath>
                </a14:m>
                <a:r>
                  <a:rPr lang="zh-CN" altLang="zh-CN" dirty="0"/>
                  <a:t>中的各函数依赖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𝐹𝐷</m:t>
                        </m:r>
                      </m:e>
                      <m:sub>
                        <m:r>
                          <a:rPr lang="en-US" altLang="zh-CN" i="1">
                            <a:latin typeface="Cambria Math" panose="02040503050406030204" pitchFamily="18" charset="0"/>
                          </a:rPr>
                          <m:t>𝑖</m:t>
                        </m:r>
                      </m:sub>
                    </m:sSub>
                    <m:r>
                      <a:rPr lang="en-US" altLang="zh-CN">
                        <a:latin typeface="Cambria Math" panose="02040503050406030204" pitchFamily="18" charset="0"/>
                      </a:rPr>
                      <m:t>: </m:t>
                    </m:r>
                  </m:oMath>
                </a14:m>
                <a:r>
                  <a:rPr lang="zh-CN" altLang="zh-CN" dirty="0"/>
                  <a:t>使</a:t>
                </a:r>
                <a14:m>
                  <m:oMath xmlns:m="http://schemas.openxmlformats.org/officeDocument/2006/math">
                    <m:r>
                      <a:rPr lang="en-US" altLang="zh-CN" i="1">
                        <a:latin typeface="Cambria Math" panose="02040503050406030204" pitchFamily="18" charset="0"/>
                      </a:rPr>
                      <m:t>𝐹</m:t>
                    </m:r>
                  </m:oMath>
                </a14:m>
                <a:r>
                  <a:rPr lang="zh-CN" altLang="zh-CN" dirty="0"/>
                  <a:t>中每一个函数依赖的右部属性单一化。</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oMath>
                </a14:m>
                <a:r>
                  <a:rPr lang="en-US" altLang="zh-CN" dirty="0"/>
                  <a:t>, </a:t>
                </a:r>
                <a:r>
                  <a:rPr lang="zh-CN" altLang="zh-CN" dirty="0"/>
                  <a:t>若</a:t>
                </a:r>
                <a14:m>
                  <m:oMath xmlns:m="http://schemas.openxmlformats.org/officeDocument/2006/math">
                    <m:r>
                      <a:rPr lang="en-US" altLang="zh-CN" i="1">
                        <a:latin typeface="Cambria Math" panose="02040503050406030204" pitchFamily="18" charset="0"/>
                      </a:rPr>
                      <m:t>𝑌</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𝑛</m:t>
                        </m:r>
                      </m:sub>
                    </m:sSub>
                  </m:oMath>
                </a14:m>
                <a:r>
                  <a:rPr lang="en-US" altLang="zh-CN" dirty="0"/>
                  <a:t>(n≥ 2)</a:t>
                </a:r>
                <a:r>
                  <a:rPr lang="zh-CN" altLang="zh-CN" dirty="0"/>
                  <a:t>，则用</a:t>
                </a:r>
                <a14:m>
                  <m:oMath xmlns:m="http://schemas.openxmlformats.org/officeDocument/2006/math">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𝑗</m:t>
                            </m:r>
                          </m:sub>
                        </m:sSub>
                      </m:e>
                      <m:e>
                        <m:r>
                          <a:rPr lang="en-US" altLang="zh-CN" b="0" i="1" smtClean="0">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r>
                          <a:rPr lang="en-US" altLang="zh-CN" i="1">
                            <a:latin typeface="Cambria Math" panose="02040503050406030204" pitchFamily="18" charset="0"/>
                          </a:rPr>
                          <m:t>𝑛</m:t>
                        </m:r>
                        <m:r>
                          <a:rPr lang="en-US" altLang="zh-CN" b="0" i="1" smtClean="0">
                            <a:latin typeface="Cambria Math" panose="02040503050406030204" pitchFamily="18" charset="0"/>
                          </a:rPr>
                          <m:t>)</m:t>
                        </m:r>
                      </m:e>
                    </m:d>
                  </m:oMath>
                </a14:m>
                <a:r>
                  <a:rPr lang="zh-CN" altLang="zh-CN" dirty="0"/>
                  <a:t>来取代</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oMath>
                </a14:m>
                <a:r>
                  <a:rPr lang="zh-CN" altLang="zh-CN" dirty="0"/>
                  <a:t>。</a:t>
                </a:r>
                <a:endParaRPr lang="en-US" altLang="zh-CN" dirty="0"/>
              </a:p>
              <a:p>
                <a:pPr marL="0" indent="0">
                  <a:lnSpc>
                    <a:spcPts val="3580"/>
                  </a:lnSpc>
                  <a:buNone/>
                </a:pPr>
                <a:r>
                  <a:rPr lang="zh-CN" altLang="zh-CN" dirty="0"/>
                  <a:t>（</a:t>
                </a:r>
                <a:r>
                  <a:rPr lang="en-US" altLang="zh-CN" dirty="0"/>
                  <a:t>2</a:t>
                </a:r>
                <a:r>
                  <a:rPr lang="zh-CN" altLang="zh-CN" dirty="0"/>
                  <a:t>）然后依次</a:t>
                </a:r>
                <a:r>
                  <a:rPr lang="zh-CN" altLang="en-US" dirty="0"/>
                  <a:t>检查</a:t>
                </a:r>
                <a14:m>
                  <m:oMath xmlns:m="http://schemas.openxmlformats.org/officeDocument/2006/math">
                    <m:r>
                      <a:rPr lang="en-US" altLang="zh-CN" i="1">
                        <a:latin typeface="Cambria Math" panose="02040503050406030204" pitchFamily="18" charset="0"/>
                      </a:rPr>
                      <m:t>𝐹</m:t>
                    </m:r>
                  </m:oMath>
                </a14:m>
                <a:r>
                  <a:rPr lang="zh-CN" altLang="zh-CN" dirty="0"/>
                  <a:t>中的各函数依赖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𝐹𝐷</m:t>
                        </m:r>
                      </m:e>
                      <m:sub>
                        <m:r>
                          <a:rPr lang="en-US" altLang="zh-CN" i="1">
                            <a:latin typeface="Cambria Math" panose="02040503050406030204" pitchFamily="18" charset="0"/>
                          </a:rPr>
                          <m:t>𝑖</m:t>
                        </m:r>
                      </m:sub>
                    </m:sSub>
                    <m:r>
                      <a:rPr lang="zh-CN"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𝐴</m:t>
                    </m:r>
                  </m:oMath>
                </a14:m>
                <a:r>
                  <a:rPr lang="zh-CN" altLang="zh-CN" dirty="0"/>
                  <a:t>，设</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𝑚</m:t>
                        </m:r>
                      </m:sub>
                    </m:sSub>
                    <m:r>
                      <m:rPr>
                        <m:nor/>
                      </m:rPr>
                      <a:rPr lang="en-US" altLang="zh-CN" dirty="0">
                        <a:latin typeface="Cambria Math" panose="02040503050406030204" pitchFamily="18" charset="0"/>
                      </a:rPr>
                      <m:t>(</m:t>
                    </m:r>
                    <m:r>
                      <m:rPr>
                        <m:sty m:val="p"/>
                      </m:rPr>
                      <a:rPr lang="en-US" altLang="zh-CN" i="1" dirty="0" smtClean="0">
                        <a:latin typeface="Cambria Math" panose="02040503050406030204" pitchFamily="18" charset="0"/>
                      </a:rPr>
                      <m:t>m</m:t>
                    </m:r>
                    <m:r>
                      <m:rPr>
                        <m:nor/>
                      </m:rPr>
                      <a:rPr lang="en-US" altLang="zh-CN" dirty="0">
                        <a:latin typeface="Cambria Math" panose="02040503050406030204" pitchFamily="18" charset="0"/>
                      </a:rPr>
                      <m:t>≥ 2)</m:t>
                    </m:r>
                  </m:oMath>
                </a14:m>
                <a:r>
                  <a:rPr lang="zh-CN" altLang="zh-CN" dirty="0"/>
                  <a:t>，逐一</a:t>
                </a:r>
                <a:r>
                  <a:rPr lang="zh-CN" altLang="en-US" dirty="0"/>
                  <a:t>检查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=1,2,3,…,</m:t>
                    </m:r>
                    <m:r>
                      <a:rPr lang="en-US" altLang="zh-CN" i="1">
                        <a:latin typeface="Cambria Math" panose="02040503050406030204" pitchFamily="18" charset="0"/>
                      </a:rPr>
                      <m:t>𝑚</m:t>
                    </m:r>
                    <m:r>
                      <a:rPr lang="en-US" altLang="zh-CN" i="1">
                        <a:latin typeface="Cambria Math" panose="02040503050406030204" pitchFamily="18" charset="0"/>
                      </a:rPr>
                      <m:t>)</m:t>
                    </m:r>
                  </m:oMath>
                </a14:m>
                <a:r>
                  <a:rPr lang="zh-CN" altLang="zh-CN" dirty="0"/>
                  <a:t>，若</a:t>
                </a:r>
                <a14:m>
                  <m:oMath xmlns:m="http://schemas.openxmlformats.org/officeDocument/2006/math">
                    <m:r>
                      <a:rPr lang="en-US" altLang="zh-CN" i="1">
                        <a:latin typeface="Cambria Math" panose="02040503050406030204" pitchFamily="18" charset="0"/>
                      </a:rPr>
                      <m:t>𝐵</m:t>
                    </m:r>
                    <m:r>
                      <a:rPr lang="en-US" altLang="zh-CN" i="1" baseline="-25000">
                        <a:latin typeface="Cambria Math" panose="02040503050406030204" pitchFamily="18" charset="0"/>
                      </a:rPr>
                      <m:t>𝑖</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𝐵𝑖</m:t>
                        </m:r>
                        <m:r>
                          <a:rPr lang="en-US" altLang="zh-CN" i="1">
                            <a:latin typeface="Cambria Math" panose="02040503050406030204" pitchFamily="18" charset="0"/>
                          </a:rPr>
                          <m:t>)</m:t>
                        </m:r>
                      </m:e>
                      <m:sub>
                        <m:r>
                          <a:rPr lang="en-US" altLang="zh-CN" i="1">
                            <a:latin typeface="Cambria Math" panose="02040503050406030204" pitchFamily="18" charset="0"/>
                          </a:rPr>
                          <m:t>𝐹</m:t>
                        </m:r>
                      </m:sub>
                      <m:sup>
                        <m:r>
                          <a:rPr lang="en-US" altLang="zh-CN" i="1">
                            <a:latin typeface="Cambria Math" panose="02040503050406030204" pitchFamily="18" charset="0"/>
                          </a:rPr>
                          <m:t>+</m:t>
                        </m:r>
                      </m:sup>
                    </m:sSubSup>
                  </m:oMath>
                </a14:m>
                <a:r>
                  <a:rPr lang="zh-CN" altLang="zh-CN" dirty="0"/>
                  <a:t>，则用</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𝑖</m:t>
                        </m:r>
                      </m:sub>
                    </m:sSub>
                  </m:oMath>
                </a14:m>
                <a:r>
                  <a:rPr lang="zh-CN" altLang="zh-CN" dirty="0"/>
                  <a:t>代替</a:t>
                </a:r>
                <a14:m>
                  <m:oMath xmlns:m="http://schemas.openxmlformats.org/officeDocument/2006/math">
                    <m:r>
                      <a:rPr lang="en-US" altLang="zh-CN" i="1">
                        <a:latin typeface="Cambria Math" panose="02040503050406030204" pitchFamily="18" charset="0"/>
                      </a:rPr>
                      <m:t>𝑋</m:t>
                    </m:r>
                  </m:oMath>
                </a14:m>
                <a:r>
                  <a:rPr lang="zh-CN" altLang="zh-CN" dirty="0"/>
                  <a:t>。</a:t>
                </a:r>
                <a:endParaRPr lang="en-US" altLang="zh-CN" dirty="0"/>
              </a:p>
              <a:p>
                <a:pPr marL="0" indent="0">
                  <a:lnSpc>
                    <a:spcPts val="3580"/>
                  </a:lnSpc>
                  <a:buNone/>
                </a:pPr>
                <a:r>
                  <a:rPr lang="zh-CN" altLang="zh-CN" dirty="0"/>
                  <a:t>（</a:t>
                </a:r>
                <a:r>
                  <a:rPr lang="en-US" altLang="zh-CN" dirty="0"/>
                  <a:t>3</a:t>
                </a:r>
                <a:r>
                  <a:rPr lang="zh-CN" altLang="zh-CN" dirty="0"/>
                  <a:t>）最后依次检查</a:t>
                </a:r>
                <a14:m>
                  <m:oMath xmlns:m="http://schemas.openxmlformats.org/officeDocument/2006/math">
                    <m:r>
                      <a:rPr lang="en-US" altLang="zh-CN" i="1">
                        <a:latin typeface="Cambria Math" panose="02040503050406030204" pitchFamily="18" charset="0"/>
                      </a:rPr>
                      <m:t>𝐹</m:t>
                    </m:r>
                  </m:oMath>
                </a14:m>
                <a:r>
                  <a:rPr lang="zh-CN" altLang="zh-CN" dirty="0"/>
                  <a:t>中的各函数依赖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𝐹𝐷</m:t>
                        </m:r>
                      </m:e>
                      <m:sub>
                        <m:r>
                          <a:rPr lang="en-US" altLang="zh-CN" i="1">
                            <a:latin typeface="Cambria Math" panose="02040503050406030204" pitchFamily="18" charset="0"/>
                          </a:rPr>
                          <m:t>𝑖</m:t>
                        </m:r>
                      </m:sub>
                    </m:sSub>
                    <m:r>
                      <a:rPr lang="zh-CN"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𝐴</m:t>
                    </m:r>
                  </m:oMath>
                </a14:m>
                <a:r>
                  <a:rPr lang="en-US" altLang="zh-CN" dirty="0"/>
                  <a:t>, </a:t>
                </a:r>
                <a:r>
                  <a:rPr lang="zh-CN" altLang="zh-CN" dirty="0"/>
                  <a:t>令</a:t>
                </a:r>
                <a14:m>
                  <m:oMath xmlns:m="http://schemas.openxmlformats.org/officeDocument/2006/math">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oMath>
                </a14:m>
                <a:r>
                  <a:rPr lang="zh-CN" altLang="zh-CN" dirty="0"/>
                  <a:t>，若</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𝐺</m:t>
                        </m:r>
                      </m:sub>
                      <m:sup>
                        <m:r>
                          <a:rPr lang="en-US" altLang="zh-CN" i="1">
                            <a:latin typeface="Cambria Math" panose="02040503050406030204" pitchFamily="18" charset="0"/>
                          </a:rPr>
                          <m:t>+</m:t>
                        </m:r>
                      </m:sup>
                    </m:sSubSup>
                  </m:oMath>
                </a14:m>
                <a:r>
                  <a:rPr lang="zh-CN" altLang="zh-CN" dirty="0"/>
                  <a:t>，则从</a:t>
                </a:r>
                <a14:m>
                  <m:oMath xmlns:m="http://schemas.openxmlformats.org/officeDocument/2006/math">
                    <m:r>
                      <a:rPr lang="en-US" altLang="zh-CN" i="1">
                        <a:latin typeface="Cambria Math" panose="02040503050406030204" pitchFamily="18" charset="0"/>
                      </a:rPr>
                      <m:t>𝐹</m:t>
                    </m:r>
                  </m:oMath>
                </a14:m>
                <a:r>
                  <a:rPr lang="zh-CN" altLang="zh-CN" dirty="0"/>
                  <a:t>中去掉此依赖。</a:t>
                </a:r>
                <a:endParaRPr lang="zh-CN" altLang="en-US" dirty="0"/>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212712" y="1079079"/>
                <a:ext cx="11766576" cy="678471"/>
              </a:xfrm>
              <a:blipFill rotWithShape="1">
                <a:blip r:embed="rId3"/>
                <a:stretch>
                  <a:fillRect l="-5" t="-32" b="-3971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84430" y="4852625"/>
                <a:ext cx="11475338" cy="1200329"/>
              </a:xfrm>
              <a:prstGeom prst="rect">
                <a:avLst/>
              </a:prstGeom>
              <a:noFill/>
              <a:ln>
                <a:noFill/>
              </a:ln>
              <a:effectLst/>
            </p:spPr>
            <p:style>
              <a:lnRef idx="3">
                <a:schemeClr val="lt1"/>
              </a:lnRef>
              <a:fillRef idx="1">
                <a:schemeClr val="accent1"/>
              </a:fillRef>
              <a:effectRef idx="1">
                <a:schemeClr val="accent1"/>
              </a:effectRef>
              <a:fontRef idx="minor">
                <a:schemeClr val="lt1"/>
              </a:fontRef>
            </p:style>
            <p:txBody>
              <a:bodyPr wrap="square">
                <a:spAutoFit/>
              </a:bodyPr>
              <a:lstStyle/>
              <a:p>
                <a:pPr marL="342900" indent="-342900" algn="just">
                  <a:buFont typeface="Arial" panose="020B0604020202020204" pitchFamily="34" charset="0"/>
                  <a:buChar char="•"/>
                </a:pPr>
                <a14:m>
                  <m:oMath xmlns:m="http://schemas.openxmlformats.org/officeDocument/2006/math">
                    <m:r>
                      <a:rPr lang="en-US" altLang="zh-CN" sz="2400" b="1" i="1" kern="100">
                        <a:solidFill>
                          <a:srgbClr val="7E3094"/>
                        </a:solidFill>
                        <a:effectLst/>
                        <a:latin typeface="Cambria Math" panose="02040503050406030204" pitchFamily="18" charset="0"/>
                        <a:ea typeface="宋体" panose="02010600030101010101" pitchFamily="2" charset="-122"/>
                        <a:cs typeface="Times New Roman" panose="02020603050405020304" pitchFamily="18" charset="0"/>
                      </a:rPr>
                      <m:t>𝑭</m:t>
                    </m:r>
                  </m:oMath>
                </a14:m>
                <a:r>
                  <a:rPr lang="zh-CN" altLang="zh-CN"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rPr>
                  <a:t>的最小函数依赖</a:t>
                </a:r>
                <a:r>
                  <a:rPr lang="zh-CN" altLang="en-US"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rPr>
                  <a:t>集</a:t>
                </a:r>
                <a:r>
                  <a:rPr lang="zh-CN" altLang="zh-CN"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rPr>
                  <a:t>不一定是唯一的，它与对各函数依赖</a:t>
                </a:r>
                <a14:m>
                  <m:oMath xmlns:m="http://schemas.openxmlformats.org/officeDocument/2006/math">
                    <m:sSub>
                      <m:sSubPr>
                        <m:ctrlPr>
                          <a:rPr lang="zh-CN" altLang="zh-CN" sz="2400" b="1" i="1">
                            <a:solidFill>
                              <a:srgbClr val="7E3094"/>
                            </a:solidFill>
                            <a:effectLst/>
                            <a:latin typeface="Cambria Math" panose="02040503050406030204" pitchFamily="18" charset="0"/>
                            <a:ea typeface="Cambria Math" panose="02040503050406030204" pitchFamily="18" charset="0"/>
                          </a:rPr>
                        </m:ctrlPr>
                      </m:sSubPr>
                      <m:e>
                        <m:r>
                          <a:rPr lang="en-US" altLang="zh-CN" sz="2400" b="1" i="1" kern="100">
                            <a:solidFill>
                              <a:srgbClr val="7E3094"/>
                            </a:solidFill>
                            <a:effectLst/>
                            <a:latin typeface="Cambria Math" panose="02040503050406030204" pitchFamily="18" charset="0"/>
                            <a:ea typeface="宋体" panose="02010600030101010101" pitchFamily="2" charset="-122"/>
                            <a:cs typeface="Times New Roman" panose="02020603050405020304" pitchFamily="18" charset="0"/>
                          </a:rPr>
                          <m:t>𝑭𝑫</m:t>
                        </m:r>
                      </m:e>
                      <m:sub>
                        <m:r>
                          <a:rPr lang="en-US" altLang="zh-CN" sz="2400" b="1" i="1" kern="100">
                            <a:solidFill>
                              <a:srgbClr val="7E3094"/>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rPr>
                  <a:t>以及</a:t>
                </a:r>
                <a14:m>
                  <m:oMath xmlns:m="http://schemas.openxmlformats.org/officeDocument/2006/math">
                    <m:r>
                      <a:rPr lang="en-US" altLang="zh-CN" sz="2400" b="1" i="1" kern="100">
                        <a:solidFill>
                          <a:srgbClr val="7E3094"/>
                        </a:solidFill>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7E3094"/>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7E3094"/>
                        </a:solidFill>
                        <a:effectLst/>
                        <a:latin typeface="Cambria Math" panose="02040503050406030204" pitchFamily="18" charset="0"/>
                        <a:ea typeface="宋体" panose="02010600030101010101" pitchFamily="2" charset="-122"/>
                        <a:cs typeface="Times New Roman" panose="02020603050405020304" pitchFamily="18" charset="0"/>
                      </a:rPr>
                      <m:t>𝑨</m:t>
                    </m:r>
                  </m:oMath>
                </a14:m>
                <a:r>
                  <a:rPr lang="zh-CN" altLang="zh-CN"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rPr>
                  <a:t>中</a:t>
                </a:r>
                <a14:m>
                  <m:oMath xmlns:m="http://schemas.openxmlformats.org/officeDocument/2006/math">
                    <m:r>
                      <a:rPr lang="en-US" altLang="zh-CN" sz="2400" b="1" i="1" kern="100">
                        <a:solidFill>
                          <a:srgbClr val="7E3094"/>
                        </a:solidFill>
                        <a:effectLst/>
                        <a:latin typeface="Cambria Math" panose="02040503050406030204" pitchFamily="18" charset="0"/>
                        <a:ea typeface="宋体" panose="02010600030101010101" pitchFamily="2" charset="-122"/>
                        <a:cs typeface="Times New Roman" panose="02020603050405020304" pitchFamily="18" charset="0"/>
                      </a:rPr>
                      <m:t>𝑿</m:t>
                    </m:r>
                  </m:oMath>
                </a14:m>
                <a:r>
                  <a:rPr lang="zh-CN" altLang="en-US"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rPr>
                  <a:t>各属性</a:t>
                </a:r>
                <a:r>
                  <a:rPr lang="zh-CN" altLang="zh-CN"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rPr>
                  <a:t>的处理顺序有关。</a:t>
                </a:r>
                <a:endParaRPr lang="en-US" altLang="zh-CN"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Arial" panose="020B0604020202020204" pitchFamily="34" charset="0"/>
                  <a:buChar char="•"/>
                </a:pPr>
                <a:r>
                  <a:rPr lang="zh-CN" altLang="zh-CN"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rPr>
                  <a:t>定理的证明过程（极小化过程）也是检验</a:t>
                </a:r>
                <a14:m>
                  <m:oMath xmlns:m="http://schemas.openxmlformats.org/officeDocument/2006/math">
                    <m:r>
                      <a:rPr lang="en-US" altLang="zh-CN" sz="2400" b="1" i="1" kern="100">
                        <a:solidFill>
                          <a:srgbClr val="7E3094"/>
                        </a:solidFill>
                        <a:effectLst/>
                        <a:latin typeface="Cambria Math" panose="02040503050406030204" pitchFamily="18" charset="0"/>
                        <a:ea typeface="宋体" panose="02010600030101010101" pitchFamily="2" charset="-122"/>
                        <a:cs typeface="Times New Roman" panose="02020603050405020304" pitchFamily="18" charset="0"/>
                      </a:rPr>
                      <m:t>𝑭</m:t>
                    </m:r>
                  </m:oMath>
                </a14:m>
                <a:r>
                  <a:rPr lang="zh-CN" altLang="zh-CN" sz="2400" b="1" kern="100" dirty="0">
                    <a:solidFill>
                      <a:srgbClr val="7E3094"/>
                    </a:solidFill>
                    <a:effectLst/>
                    <a:latin typeface="微软雅黑" panose="020B0503020204020204" pitchFamily="34" charset="-122"/>
                    <a:ea typeface="微软雅黑" panose="020B0503020204020204" pitchFamily="34" charset="-122"/>
                    <a:cs typeface="Times New Roman" panose="02020603050405020304" pitchFamily="18" charset="0"/>
                  </a:rPr>
                  <a:t>是否为极小依赖集的一个算法。</a:t>
                </a:r>
                <a:r>
                  <a:rPr lang="zh-CN" altLang="zh-CN" sz="2400" b="1" dirty="0">
                    <a:solidFill>
                      <a:srgbClr val="7E3094"/>
                    </a:solidFill>
                    <a:effectLst/>
                    <a:latin typeface="微软雅黑" panose="020B0503020204020204" pitchFamily="34" charset="-122"/>
                    <a:ea typeface="微软雅黑" panose="020B0503020204020204" pitchFamily="34" charset="-122"/>
                  </a:rPr>
                  <a:t> </a:t>
                </a:r>
                <a:endParaRPr lang="zh-CN" altLang="en-US" sz="2400" b="1" dirty="0">
                  <a:solidFill>
                    <a:srgbClr val="7E3094"/>
                  </a:solidFill>
                  <a:effectLst/>
                  <a:latin typeface="微软雅黑" panose="020B0503020204020204" pitchFamily="34" charset="-122"/>
                  <a:ea typeface="微软雅黑"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84430" y="4852625"/>
                <a:ext cx="11475338" cy="1200329"/>
              </a:xfrm>
              <a:prstGeom prst="rect">
                <a:avLst/>
              </a:prstGeom>
              <a:blipFill rotWithShape="1">
                <a:blip r:embed="rId4"/>
                <a:stretch>
                  <a:fillRect l="-2" t="-49" r="4" b="11"/>
                </a:stretch>
              </a:blipFill>
              <a:ln>
                <a:noFill/>
              </a:ln>
              <a:effectLst/>
            </p:spPr>
            <p:style>
              <a:lnRef idx="3">
                <a:schemeClr val="lt1"/>
              </a:lnRef>
              <a:fillRef idx="1">
                <a:schemeClr val="accent1"/>
              </a:fillRef>
              <a:effectRef idx="1">
                <a:schemeClr val="accent1"/>
              </a:effectRef>
              <a:fontRef idx="minor">
                <a:schemeClr val="lt1"/>
              </a:fontRef>
            </p:style>
            <p:txBody>
              <a:bodyPr/>
              <a:lstStyle/>
              <a:p>
                <a:r>
                  <a:rPr lang="zh-CN" altLang="en-US">
                    <a:noFill/>
                  </a:rPr>
                  <a:t> </a:t>
                </a:r>
              </a:p>
            </p:txBody>
          </p:sp>
        </mc:Fallback>
      </mc:AlternateContent>
      <p:sp>
        <p:nvSpPr>
          <p:cNvPr id="6"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105</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105</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hape9"/>
          <p:cNvSpPr/>
          <p:nvPr/>
        </p:nvSpPr>
        <p:spPr>
          <a:xfrm rot="10800000">
            <a:off x="-304818" y="1085315"/>
            <a:ext cx="12334875" cy="379433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p:cNvSpPr>
            <a:spLocks noGrp="1"/>
          </p:cNvSpPr>
          <p:nvPr>
            <p:ph type="title"/>
          </p:nvPr>
        </p:nvSpPr>
        <p:spPr/>
        <p:txBody>
          <a:bodyPr/>
          <a:lstStyle/>
          <a:p>
            <a:r>
              <a:rPr lang="zh-CN" altLang="en-US" dirty="0"/>
              <a:t>最小函数依赖集（续）</a:t>
            </a:r>
            <a:endParaRPr lang="zh-CN" altLang="zh-CN" dirty="0"/>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628649" y="1399251"/>
                <a:ext cx="11267097" cy="2839464"/>
              </a:xfrm>
            </p:spPr>
            <p:txBody>
              <a:bodyPr/>
              <a:lstStyle/>
              <a:p>
                <a:pPr marL="0" indent="0">
                  <a:buNone/>
                </a:pPr>
                <a:r>
                  <a:rPr lang="zh-CN" altLang="zh-CN" sz="2400" dirty="0"/>
                  <a:t>【</a:t>
                </a:r>
                <a:r>
                  <a:rPr lang="zh-CN" altLang="zh-CN" sz="2400" b="1" dirty="0"/>
                  <a:t>例</a:t>
                </a:r>
                <a:r>
                  <a:rPr lang="zh-CN" altLang="zh-CN" sz="2400" dirty="0"/>
                  <a:t>】对于关系模式</a:t>
                </a:r>
                <a14:m>
                  <m:oMath xmlns:m="http://schemas.openxmlformats.org/officeDocument/2006/math">
                    <m:r>
                      <a:rPr lang="en-US" altLang="zh-CN" sz="2400" i="1">
                        <a:latin typeface="Cambria Math" panose="02040503050406030204" pitchFamily="18" charset="0"/>
                      </a:rPr>
                      <m:t>𝑅</m:t>
                    </m:r>
                    <m:r>
                      <a:rPr lang="en-US" altLang="zh-CN" sz="2400" i="1">
                        <a:latin typeface="Cambria Math" panose="02040503050406030204" pitchFamily="18" charset="0"/>
                      </a:rPr>
                      <m:t>&lt;</m:t>
                    </m:r>
                    <m:r>
                      <a:rPr lang="en-US" altLang="zh-CN" sz="2400" i="1">
                        <a:latin typeface="Cambria Math" panose="02040503050406030204" pitchFamily="18" charset="0"/>
                      </a:rPr>
                      <m:t>𝑈</m:t>
                    </m:r>
                    <m:r>
                      <a:rPr lang="en-US" altLang="zh-CN" sz="2400" i="1">
                        <a:latin typeface="Cambria Math" panose="02040503050406030204" pitchFamily="18" charset="0"/>
                      </a:rPr>
                      <m:t>, </m:t>
                    </m:r>
                    <m:r>
                      <a:rPr lang="en-US" altLang="zh-CN" sz="2400" i="1">
                        <a:latin typeface="Cambria Math" panose="02040503050406030204" pitchFamily="18" charset="0"/>
                      </a:rPr>
                      <m:t>𝐹</m:t>
                    </m:r>
                    <m:r>
                      <a:rPr lang="en-US" altLang="zh-CN" sz="2400" i="1">
                        <a:latin typeface="Cambria Math" panose="02040503050406030204" pitchFamily="18" charset="0"/>
                      </a:rPr>
                      <m:t>&gt;</m:t>
                    </m:r>
                  </m:oMath>
                </a14:m>
                <a:r>
                  <a:rPr lang="zh-CN" altLang="zh-CN" sz="2400" dirty="0"/>
                  <a:t>的函数依赖集</a:t>
                </a:r>
                <a:r>
                  <a:rPr lang="zh-CN" altLang="en-US" sz="2400" dirty="0"/>
                  <a:t>：</a:t>
                </a:r>
                <a:endParaRPr lang="en-US" altLang="zh-CN" sz="2400" dirty="0"/>
              </a:p>
              <a:p>
                <a:pPr marL="0" indent="0">
                  <a:buNone/>
                </a:pPr>
                <a:r>
                  <a:rPr lang="zh-CN" altLang="en-US" sz="2400" dirty="0"/>
                  <a:t>                    </a:t>
                </a:r>
                <a14:m>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zh-CN" altLang="en-US" sz="2400" i="1">
                            <a:latin typeface="Cambria Math" panose="02040503050406030204" pitchFamily="18" charset="0"/>
                          </a:rPr>
                          <m:t>𝐴</m:t>
                        </m:r>
                        <m:r>
                          <a:rPr lang="zh-CN" altLang="en-US" sz="2400" i="1">
                            <a:latin typeface="Cambria Math" panose="02040503050406030204" pitchFamily="18" charset="0"/>
                          </a:rPr>
                          <m:t>→</m:t>
                        </m:r>
                        <m:r>
                          <a:rPr lang="zh-CN" altLang="en-US" sz="2400" i="1">
                            <a:latin typeface="Cambria Math" panose="02040503050406030204" pitchFamily="18" charset="0"/>
                          </a:rPr>
                          <m:t>𝐵</m:t>
                        </m:r>
                        <m:r>
                          <a:rPr lang="en-US" altLang="zh-CN" sz="2400" b="0" i="1" smtClean="0">
                            <a:latin typeface="Cambria Math" panose="02040503050406030204" pitchFamily="18" charset="0"/>
                          </a:rPr>
                          <m:t>,</m:t>
                        </m:r>
                        <m:r>
                          <a:rPr lang="en-US" altLang="zh-CN" sz="2400" i="1">
                            <a:latin typeface="Cambria Math" panose="02040503050406030204" pitchFamily="18" charset="0"/>
                          </a:rPr>
                          <m:t>𝐵</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 </m:t>
                        </m:r>
                        <m:r>
                          <a:rPr lang="en-US" altLang="zh-CN" sz="2400" i="1">
                            <a:latin typeface="Cambria Math" panose="02040503050406030204" pitchFamily="18" charset="0"/>
                          </a:rPr>
                          <m:t>𝐵</m:t>
                        </m:r>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zh-CN" altLang="en-US" sz="2400" b="0" i="0" smtClean="0">
                        <a:latin typeface="Cambria Math" panose="02040503050406030204" pitchFamily="18" charset="0"/>
                      </a:rPr>
                      <m:t>，</m:t>
                    </m:r>
                    <m:r>
                      <a:rPr lang="en-US" altLang="zh-CN" sz="2400" i="1">
                        <a:latin typeface="Cambria Math" panose="02040503050406030204" pitchFamily="18" charset="0"/>
                      </a:rPr>
                      <m:t>𝐹</m:t>
                    </m:r>
                  </m:oMath>
                </a14:m>
                <a:r>
                  <a:rPr lang="zh-CN" altLang="zh-CN" sz="2400" dirty="0"/>
                  <a:t>的最小依赖集有：</a:t>
                </a:r>
                <a:endParaRPr lang="en-US" altLang="zh-CN" sz="2400" dirty="0"/>
              </a:p>
              <a:p>
                <a:pPr marL="0" indent="0">
                  <a:buNone/>
                </a:pPr>
                <a:endParaRPr lang="en-US" altLang="zh-CN" sz="2400" dirty="0"/>
              </a:p>
              <a:p>
                <a:pPr>
                  <a:buFont typeface="Arial" panose="020B0604020202020204" pitchFamily="34" charset="0"/>
                  <a:buChar char="•"/>
                </a:pPr>
                <a14:m>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𝑚</m:t>
                        </m:r>
                        <m:r>
                          <a:rPr lang="en-US" altLang="zh-CN" sz="2400" i="1">
                            <a:latin typeface="Cambria Math" panose="02040503050406030204" pitchFamily="18" charset="0"/>
                          </a:rPr>
                          <m:t>1</m:t>
                        </m:r>
                      </m:sub>
                    </m:sSub>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zh-CN" altLang="en-US" sz="2400" i="1">
                            <a:latin typeface="Cambria Math" panose="02040503050406030204" pitchFamily="18" charset="0"/>
                          </a:rPr>
                          <m:t>𝐴</m:t>
                        </m:r>
                        <m:r>
                          <a:rPr lang="zh-CN" altLang="en-US" sz="2400" i="1">
                            <a:latin typeface="Cambria Math" panose="02040503050406030204" pitchFamily="18" charset="0"/>
                          </a:rPr>
                          <m:t>→</m:t>
                        </m:r>
                        <m:r>
                          <a:rPr lang="zh-CN" altLang="en-US" sz="2400" i="1">
                            <a:latin typeface="Cambria Math" panose="02040503050406030204" pitchFamily="18" charset="0"/>
                          </a:rPr>
                          <m:t>𝐵</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r>
                          <a:rPr lang="en-US" altLang="zh-CN" sz="2400" i="1">
                            <a:latin typeface="Cambria Math" panose="02040503050406030204" pitchFamily="18" charset="0"/>
                          </a:rPr>
                          <m:t>𝐵</m:t>
                        </m:r>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𝐴</m:t>
                        </m:r>
                      </m:e>
                    </m:d>
                  </m:oMath>
                </a14:m>
                <a:endParaRPr lang="en-US" altLang="zh-CN" sz="2400" i="1" dirty="0"/>
              </a:p>
              <a:p>
                <a:pPr>
                  <a:buFont typeface="Arial" panose="020B0604020202020204" pitchFamily="34" charset="0"/>
                  <a:buChar char="•"/>
                </a:pP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𝑚</m:t>
                        </m:r>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r>
                          <a:rPr lang="zh-CN" altLang="en-US" sz="2400" i="1">
                            <a:latin typeface="Cambria Math" panose="02040503050406030204" pitchFamily="18" charset="0"/>
                          </a:rPr>
                          <m:t>𝐴</m:t>
                        </m:r>
                        <m:r>
                          <a:rPr lang="zh-CN" altLang="en-US" sz="2400" i="1">
                            <a:latin typeface="Cambria Math" panose="02040503050406030204" pitchFamily="18" charset="0"/>
                          </a:rPr>
                          <m:t>→</m:t>
                        </m:r>
                        <m:r>
                          <a:rPr lang="zh-CN" altLang="en-US" sz="2400" i="1">
                            <a:latin typeface="Cambria Math" panose="02040503050406030204" pitchFamily="18" charset="0"/>
                          </a:rPr>
                          <m:t>𝐵</m:t>
                        </m:r>
                        <m:r>
                          <a:rPr lang="en-US" altLang="zh-CN" sz="2400" b="0" i="1" smtClean="0">
                            <a:latin typeface="Cambria Math" panose="02040503050406030204" pitchFamily="18" charset="0"/>
                          </a:rPr>
                          <m:t>,</m:t>
                        </m:r>
                        <m:r>
                          <a:rPr lang="en-US" altLang="zh-CN" sz="2400" i="1">
                            <a:latin typeface="Cambria Math" panose="02040503050406030204" pitchFamily="18" charset="0"/>
                          </a:rPr>
                          <m:t>𝐵</m:t>
                        </m:r>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  </m:t>
                        </m:r>
                        <m:r>
                          <a:rPr lang="en-US" altLang="zh-CN" sz="2400" i="1">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𝐶</m:t>
                        </m:r>
                        <m:r>
                          <a:rPr lang="en-US" altLang="zh-CN" sz="2400" i="1">
                            <a:latin typeface="Cambria Math" panose="02040503050406030204" pitchFamily="18" charset="0"/>
                          </a:rPr>
                          <m:t>,  </m:t>
                        </m:r>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𝐴</m:t>
                        </m:r>
                      </m:e>
                    </m:d>
                  </m:oMath>
                </a14:m>
                <a:r>
                  <a:rPr lang="zh-CN" altLang="zh-CN" sz="2400" dirty="0"/>
                  <a:t>。</a:t>
                </a:r>
                <a:endParaRPr lang="en-US" altLang="zh-CN" sz="2400" dirty="0"/>
              </a:p>
              <a:p>
                <a:pPr marL="0" indent="0">
                  <a:buNone/>
                </a:pPr>
                <a:endParaRPr lang="en-US" altLang="zh-CN" sz="2400" dirty="0"/>
              </a:p>
              <a:p>
                <a:pPr marL="0" indent="0">
                  <a:buNone/>
                </a:pPr>
                <a:r>
                  <a:rPr lang="zh-CN" altLang="zh-CN" sz="2400" dirty="0"/>
                  <a:t>注意，</a:t>
                </a:r>
                <a14:m>
                  <m:oMath xmlns:m="http://schemas.openxmlformats.org/officeDocument/2006/math">
                    <m:r>
                      <a:rPr lang="en-US" altLang="zh-CN" sz="2400" i="1">
                        <a:latin typeface="Cambria Math" panose="02040503050406030204" pitchFamily="18" charset="0"/>
                      </a:rPr>
                      <m:t>𝐹</m:t>
                    </m:r>
                  </m:oMath>
                </a14:m>
                <a:r>
                  <a:rPr lang="zh-CN" altLang="zh-CN" sz="2400" dirty="0"/>
                  <a:t>的最小函数依赖不一定是唯一的。</a:t>
                </a:r>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628649" y="1399251"/>
                <a:ext cx="11267097" cy="2839464"/>
              </a:xfrm>
              <a:blipFill rotWithShape="1">
                <a:blip r:embed="rId3"/>
                <a:stretch>
                  <a:fillRect l="-6" t="-12" r="3" b="-7198"/>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106</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106</a:t>
            </a:fld>
            <a:endParaRPr kumimoji="1"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pPr>
              <a:defRPr/>
            </a:pPr>
            <a:r>
              <a:rPr lang="en-US" altLang="en-US" b="0" dirty="0" err="1">
                <a:sym typeface="MS LineDraw"/>
              </a:rPr>
              <a:t>F</a:t>
            </a:r>
            <a:r>
              <a:rPr lang="en-US" altLang="en-US" b="0" baseline="30000" dirty="0" err="1">
                <a:sym typeface="MS LineDraw"/>
              </a:rPr>
              <a:t>+</a:t>
            </a:r>
            <a:r>
              <a:rPr lang="en-US" altLang="en-US" b="0" dirty="0" err="1">
                <a:sym typeface="MS LineDraw"/>
              </a:rPr>
              <a:t>示例</a:t>
            </a:r>
            <a:endParaRPr lang="en-US" altLang="en-US" b="0" dirty="0">
              <a:effectLst>
                <a:outerShdw blurRad="38100" dist="38100" dir="2700000" algn="tl">
                  <a:srgbClr val="C0C0C0"/>
                </a:outerShdw>
              </a:effectLst>
              <a:ea typeface="ＭＳ Ｐゴシック" pitchFamily="34" charset="-128"/>
            </a:endParaRPr>
          </a:p>
        </p:txBody>
      </p:sp>
      <p:sp>
        <p:nvSpPr>
          <p:cNvPr id="701443" name="Rectangle 3"/>
          <p:cNvSpPr>
            <a:spLocks noGrp="1" noChangeArrowheads="1"/>
          </p:cNvSpPr>
          <p:nvPr>
            <p:ph type="body" idx="1"/>
          </p:nvPr>
        </p:nvSpPr>
        <p:spPr>
          <a:xfrm>
            <a:off x="2292350" y="1107804"/>
            <a:ext cx="7873858" cy="5358985"/>
          </a:xfrm>
        </p:spPr>
        <p:txBody>
          <a:bodyPr/>
          <a:lstStyle/>
          <a:p>
            <a:pPr>
              <a:tabLst>
                <a:tab pos="803275" algn="l"/>
              </a:tabLst>
            </a:pPr>
            <a:r>
              <a:rPr lang="en-US" altLang="en-US" dirty="0" err="1"/>
              <a:t>给定</a:t>
            </a:r>
            <a:r>
              <a:rPr lang="zh-CN" altLang="en-US" dirty="0"/>
              <a:t> </a:t>
            </a:r>
            <a:r>
              <a:rPr lang="en-US" altLang="en-US" dirty="0"/>
              <a:t>R = (A, B, C, G, H, I)</a:t>
            </a:r>
            <a:br>
              <a:rPr lang="en-US" altLang="en-US" dirty="0"/>
            </a:br>
            <a:r>
              <a:rPr lang="en-US" altLang="en-US" dirty="0" err="1"/>
              <a:t>和</a:t>
            </a:r>
            <a:r>
              <a:rPr lang="zh-CN" altLang="en-US" dirty="0"/>
              <a:t> </a:t>
            </a:r>
            <a:r>
              <a:rPr lang="en-US" altLang="en-US" dirty="0"/>
              <a:t>F = { </a:t>
            </a:r>
            <a:r>
              <a:rPr lang="en-US" altLang="en-US" dirty="0">
                <a:sym typeface="Iconic Symbols Ext"/>
              </a:rPr>
              <a:t>A </a:t>
            </a:r>
            <a:r>
              <a:rPr lang="en-US" altLang="en-US" dirty="0">
                <a:sym typeface="Symbol" panose="05050102010706020507" pitchFamily="18" charset="2"/>
              </a:rPr>
              <a:t></a:t>
            </a:r>
            <a:r>
              <a:rPr lang="en-US" altLang="en-US" dirty="0">
                <a:sym typeface="Monotype Sorts" pitchFamily="-84" charset="2"/>
              </a:rPr>
              <a:t> B</a:t>
            </a:r>
            <a:br>
              <a:rPr lang="en-US" altLang="en-US" dirty="0">
                <a:sym typeface="Monotype Sorts" pitchFamily="-84" charset="2"/>
              </a:rPr>
            </a:br>
            <a:r>
              <a:rPr lang="en-US" altLang="en-US" dirty="0">
                <a:sym typeface="Monotype Sorts" pitchFamily="-84" charset="2"/>
              </a:rPr>
              <a:t>	 </a:t>
            </a:r>
            <a:r>
              <a:rPr lang="en-US" altLang="en-US" dirty="0">
                <a:sym typeface="Iconic Symbols Ext"/>
              </a:rPr>
              <a:t>A </a:t>
            </a:r>
            <a:r>
              <a:rPr lang="en-US" altLang="en-US" dirty="0">
                <a:sym typeface="Symbol" panose="05050102010706020507" pitchFamily="18" charset="2"/>
              </a:rPr>
              <a:t></a:t>
            </a:r>
            <a:r>
              <a:rPr lang="en-US" altLang="en-US" dirty="0">
                <a:sym typeface="Monotype Sorts" pitchFamily="-84" charset="2"/>
              </a:rPr>
              <a:t> C</a:t>
            </a:r>
            <a:br>
              <a:rPr lang="en-US" altLang="en-US" dirty="0">
                <a:sym typeface="Monotype Sorts" pitchFamily="-84" charset="2"/>
              </a:rPr>
            </a:br>
            <a:r>
              <a:rPr lang="en-US" altLang="en-US" dirty="0">
                <a:sym typeface="Monotype Sorts" pitchFamily="-84" charset="2"/>
              </a:rPr>
              <a:t>	</a:t>
            </a:r>
            <a:r>
              <a:rPr lang="en-US" altLang="en-US" dirty="0">
                <a:sym typeface="Iconic Symbols Ext"/>
              </a:rPr>
              <a:t>CG </a:t>
            </a:r>
            <a:r>
              <a:rPr lang="en-US" altLang="en-US" dirty="0">
                <a:sym typeface="Symbol" panose="05050102010706020507" pitchFamily="18" charset="2"/>
              </a:rPr>
              <a:t></a:t>
            </a:r>
            <a:r>
              <a:rPr lang="en-US" altLang="en-US" dirty="0">
                <a:sym typeface="Monotype Sorts" pitchFamily="-84" charset="2"/>
              </a:rPr>
              <a:t> H</a:t>
            </a:r>
            <a:br>
              <a:rPr lang="en-US" altLang="en-US" dirty="0">
                <a:sym typeface="Monotype Sorts" pitchFamily="-84" charset="2"/>
              </a:rPr>
            </a:br>
            <a:r>
              <a:rPr lang="en-US" altLang="en-US" dirty="0">
                <a:sym typeface="Monotype Sorts" pitchFamily="-84" charset="2"/>
              </a:rPr>
              <a:t>	</a:t>
            </a:r>
            <a:r>
              <a:rPr lang="en-US" altLang="en-US" dirty="0">
                <a:sym typeface="Iconic Symbols Ext"/>
              </a:rPr>
              <a:t>CG </a:t>
            </a:r>
            <a:r>
              <a:rPr lang="en-US" altLang="en-US" dirty="0">
                <a:sym typeface="Symbol" panose="05050102010706020507" pitchFamily="18" charset="2"/>
              </a:rPr>
              <a:t></a:t>
            </a:r>
            <a:r>
              <a:rPr lang="en-US" altLang="en-US" dirty="0">
                <a:sym typeface="Monotype Sorts" pitchFamily="-84" charset="2"/>
              </a:rPr>
              <a:t> I</a:t>
            </a:r>
            <a:br>
              <a:rPr lang="en-US" altLang="en-US" dirty="0">
                <a:sym typeface="Monotype Sorts" pitchFamily="-84" charset="2"/>
              </a:rPr>
            </a:br>
            <a:r>
              <a:rPr lang="en-US" altLang="en-US" dirty="0">
                <a:sym typeface="Monotype Sorts" pitchFamily="-84" charset="2"/>
              </a:rPr>
              <a:t>	 </a:t>
            </a:r>
            <a:r>
              <a:rPr lang="en-US" altLang="en-US" dirty="0">
                <a:sym typeface="Iconic Symbols Ext"/>
              </a:rPr>
              <a:t>B </a:t>
            </a:r>
            <a:r>
              <a:rPr lang="en-US" altLang="en-US" dirty="0">
                <a:sym typeface="Symbol" panose="05050102010706020507" pitchFamily="18" charset="2"/>
              </a:rPr>
              <a:t></a:t>
            </a:r>
            <a:r>
              <a:rPr lang="en-US" altLang="en-US" dirty="0">
                <a:sym typeface="Monotype Sorts" pitchFamily="-84" charset="2"/>
              </a:rPr>
              <a:t> H}</a:t>
            </a:r>
            <a:endParaRPr lang="en-US" altLang="en-US" dirty="0">
              <a:sym typeface="MS LineDraw"/>
            </a:endParaRPr>
          </a:p>
          <a:p>
            <a:pPr>
              <a:tabLst>
                <a:tab pos="803275" algn="l"/>
              </a:tabLst>
            </a:pPr>
            <a:r>
              <a:rPr lang="en-US" altLang="en-US" dirty="0" err="1">
                <a:sym typeface="MS LineDraw"/>
              </a:rPr>
              <a:t>计算</a:t>
            </a:r>
            <a:r>
              <a:rPr lang="en-US" altLang="en-US" dirty="0">
                <a:sym typeface="MS LineDraw"/>
              </a:rPr>
              <a:t> </a:t>
            </a:r>
            <a:r>
              <a:rPr lang="en-US" altLang="en-US" dirty="0" err="1">
                <a:sym typeface="MS LineDraw"/>
              </a:rPr>
              <a:t>F</a:t>
            </a:r>
            <a:r>
              <a:rPr lang="en-US" altLang="en-US" baseline="30000" dirty="0" err="1">
                <a:sym typeface="MS LineDraw"/>
              </a:rPr>
              <a:t>+</a:t>
            </a:r>
            <a:r>
              <a:rPr lang="en-US" altLang="en-US" dirty="0" err="1">
                <a:sym typeface="MS LineDraw"/>
              </a:rPr>
              <a:t>的成员</a:t>
            </a:r>
            <a:r>
              <a:rPr lang="zh-CN" altLang="en-US" dirty="0">
                <a:sym typeface="MS LineDraw"/>
              </a:rPr>
              <a:t>，例如</a:t>
            </a:r>
            <a:endParaRPr lang="en-US" altLang="en-US" dirty="0">
              <a:sym typeface="MS LineDraw"/>
            </a:endParaRPr>
          </a:p>
          <a:p>
            <a:pPr lvl="1">
              <a:tabLst>
                <a:tab pos="803275" algn="l"/>
              </a:tabLst>
            </a:pPr>
            <a:r>
              <a:rPr lang="en-US" altLang="en-US" dirty="0">
                <a:sym typeface="Monotype Sorts" pitchFamily="-84" charset="2"/>
              </a:rPr>
              <a:t>A </a:t>
            </a:r>
            <a:r>
              <a:rPr lang="en-US" altLang="en-US" dirty="0">
                <a:sym typeface="Symbol" panose="05050102010706020507" pitchFamily="18" charset="2"/>
              </a:rPr>
              <a:t></a:t>
            </a:r>
            <a:r>
              <a:rPr lang="en-US" altLang="en-US" dirty="0">
                <a:sym typeface="Monotype Sorts" pitchFamily="-84" charset="2"/>
              </a:rPr>
              <a:t> H        </a:t>
            </a:r>
          </a:p>
          <a:p>
            <a:pPr lvl="2">
              <a:tabLst>
                <a:tab pos="803275" algn="l"/>
              </a:tabLst>
            </a:pPr>
            <a:r>
              <a:rPr lang="en-US" altLang="en-US" dirty="0" err="1">
                <a:sym typeface="Monotype Sorts" pitchFamily="-84" charset="2"/>
              </a:rPr>
              <a:t>根据传递律得来</a:t>
            </a:r>
            <a:r>
              <a:rPr lang="zh-CN" altLang="en-US" dirty="0">
                <a:sym typeface="Monotype Sorts" pitchFamily="-84" charset="2"/>
              </a:rPr>
              <a:t>：</a:t>
            </a:r>
            <a:r>
              <a:rPr lang="en-US" altLang="en-US" dirty="0">
                <a:sym typeface="Monotype Sorts" pitchFamily="-84" charset="2"/>
              </a:rPr>
              <a:t> </a:t>
            </a:r>
            <a:r>
              <a:rPr lang="en-US" altLang="en-US" dirty="0">
                <a:sym typeface="Iconic Symbols Ext"/>
              </a:rPr>
              <a:t>A </a:t>
            </a:r>
            <a:r>
              <a:rPr lang="en-US" altLang="en-US" dirty="0">
                <a:sym typeface="Symbol" panose="05050102010706020507" pitchFamily="18" charset="2"/>
              </a:rPr>
              <a:t></a:t>
            </a:r>
            <a:r>
              <a:rPr lang="en-US" altLang="en-US" dirty="0">
                <a:sym typeface="Monotype Sorts" pitchFamily="-84" charset="2"/>
              </a:rPr>
              <a:t> B and </a:t>
            </a:r>
            <a:r>
              <a:rPr lang="en-US" altLang="en-US" dirty="0">
                <a:sym typeface="Iconic Symbols Ext"/>
              </a:rPr>
              <a:t>B </a:t>
            </a:r>
            <a:r>
              <a:rPr lang="en-US" altLang="en-US" dirty="0">
                <a:sym typeface="Symbol" panose="05050102010706020507" pitchFamily="18" charset="2"/>
              </a:rPr>
              <a:t></a:t>
            </a:r>
            <a:r>
              <a:rPr lang="en-US" altLang="en-US" dirty="0">
                <a:sym typeface="Monotype Sorts" pitchFamily="-84" charset="2"/>
              </a:rPr>
              <a:t> H</a:t>
            </a:r>
          </a:p>
          <a:p>
            <a:pPr lvl="1">
              <a:tabLst>
                <a:tab pos="803275" algn="l"/>
              </a:tabLst>
            </a:pPr>
            <a:r>
              <a:rPr lang="en-US" altLang="en-US" dirty="0">
                <a:sym typeface="Monotype Sorts" pitchFamily="-84" charset="2"/>
              </a:rPr>
              <a:t>AG </a:t>
            </a:r>
            <a:r>
              <a:rPr lang="en-US" altLang="en-US" dirty="0">
                <a:sym typeface="Symbol" panose="05050102010706020507" pitchFamily="18" charset="2"/>
              </a:rPr>
              <a:t></a:t>
            </a:r>
            <a:r>
              <a:rPr lang="en-US" altLang="en-US" dirty="0">
                <a:sym typeface="Monotype Sorts" pitchFamily="-84" charset="2"/>
              </a:rPr>
              <a:t> I       </a:t>
            </a:r>
          </a:p>
          <a:p>
            <a:pPr lvl="2">
              <a:tabLst>
                <a:tab pos="803275" algn="l"/>
              </a:tabLst>
            </a:pPr>
            <a:r>
              <a:rPr lang="zh-CN" altLang="en-US" dirty="0">
                <a:sym typeface="Monotype Sorts" pitchFamily="-84" charset="2"/>
              </a:rPr>
              <a:t>对于</a:t>
            </a:r>
            <a:r>
              <a:rPr lang="en-US" altLang="en-US" dirty="0">
                <a:sym typeface="Iconic Symbols Ext"/>
              </a:rPr>
              <a:t>A </a:t>
            </a:r>
            <a:r>
              <a:rPr lang="en-US" altLang="en-US" dirty="0">
                <a:sym typeface="Symbol" panose="05050102010706020507" pitchFamily="18" charset="2"/>
              </a:rPr>
              <a:t></a:t>
            </a:r>
            <a:r>
              <a:rPr lang="en-US" altLang="en-US" dirty="0">
                <a:sym typeface="Monotype Sorts" pitchFamily="-84" charset="2"/>
              </a:rPr>
              <a:t> C </a:t>
            </a:r>
            <a:r>
              <a:rPr lang="en-US" altLang="en-US" dirty="0" err="1">
                <a:sym typeface="Monotype Sorts" pitchFamily="-84" charset="2"/>
              </a:rPr>
              <a:t>和</a:t>
            </a:r>
            <a:r>
              <a:rPr lang="en-US" altLang="en-US" dirty="0">
                <a:sym typeface="Monotype Sorts" pitchFamily="-84" charset="2"/>
              </a:rPr>
              <a:t> G</a:t>
            </a:r>
            <a:r>
              <a:rPr lang="zh-CN" altLang="en-US" dirty="0">
                <a:sym typeface="Monotype Sorts" pitchFamily="-84" charset="2"/>
              </a:rPr>
              <a:t>，</a:t>
            </a:r>
            <a:r>
              <a:rPr lang="en-US" altLang="en-US" dirty="0">
                <a:sym typeface="Monotype Sorts" pitchFamily="-84" charset="2"/>
              </a:rPr>
              <a:t> </a:t>
            </a:r>
            <a:r>
              <a:rPr lang="en-US" altLang="en-US" dirty="0" err="1">
                <a:sym typeface="Monotype Sorts" pitchFamily="-84" charset="2"/>
              </a:rPr>
              <a:t>根据增补律可得</a:t>
            </a:r>
            <a:r>
              <a:rPr lang="zh-CN" altLang="en-US" dirty="0">
                <a:sym typeface="Monotype Sorts" pitchFamily="-84" charset="2"/>
              </a:rPr>
              <a:t> </a:t>
            </a:r>
            <a:r>
              <a:rPr lang="en-US" altLang="en-US" dirty="0">
                <a:sym typeface="Iconic Symbols Ext"/>
              </a:rPr>
              <a:t>AG </a:t>
            </a:r>
            <a:r>
              <a:rPr lang="en-US" altLang="en-US" dirty="0">
                <a:sym typeface="Symbol" panose="05050102010706020507" pitchFamily="18" charset="2"/>
              </a:rPr>
              <a:t></a:t>
            </a:r>
            <a:r>
              <a:rPr lang="en-US" altLang="en-US" dirty="0">
                <a:sym typeface="Monotype Sorts" pitchFamily="-84" charset="2"/>
              </a:rPr>
              <a:t> CG </a:t>
            </a:r>
          </a:p>
          <a:p>
            <a:pPr lvl="2">
              <a:tabLst>
                <a:tab pos="803275" algn="l"/>
              </a:tabLst>
            </a:pPr>
            <a:r>
              <a:rPr lang="zh-CN" altLang="en-US" dirty="0">
                <a:sym typeface="Monotype Sorts" pitchFamily="-84" charset="2"/>
              </a:rPr>
              <a:t>传递律可得：</a:t>
            </a:r>
            <a:r>
              <a:rPr lang="en-US" altLang="en-US" dirty="0">
                <a:sym typeface="Monotype Sorts" pitchFamily="-84" charset="2"/>
              </a:rPr>
              <a:t> </a:t>
            </a:r>
            <a:r>
              <a:rPr lang="en-US" altLang="en-US" dirty="0">
                <a:sym typeface="Iconic Symbols Ext"/>
              </a:rPr>
              <a:t>CG </a:t>
            </a:r>
            <a:r>
              <a:rPr lang="en-US" altLang="en-US" dirty="0">
                <a:sym typeface="Symbol" panose="05050102010706020507" pitchFamily="18" charset="2"/>
              </a:rPr>
              <a:t></a:t>
            </a:r>
            <a:r>
              <a:rPr lang="en-US" altLang="en-US" dirty="0">
                <a:sym typeface="Monotype Sorts" pitchFamily="-84" charset="2"/>
              </a:rPr>
              <a:t> I </a:t>
            </a:r>
          </a:p>
          <a:p>
            <a:pPr lvl="1">
              <a:tabLst>
                <a:tab pos="803275" algn="l"/>
              </a:tabLst>
            </a:pPr>
            <a:r>
              <a:rPr lang="en-US" altLang="en-US" dirty="0">
                <a:sym typeface="Monotype Sorts" pitchFamily="-84" charset="2"/>
              </a:rPr>
              <a:t>CG </a:t>
            </a:r>
            <a:r>
              <a:rPr lang="en-US" altLang="en-US" dirty="0">
                <a:sym typeface="Symbol" panose="05050102010706020507" pitchFamily="18" charset="2"/>
              </a:rPr>
              <a:t></a:t>
            </a:r>
            <a:r>
              <a:rPr lang="en-US" altLang="en-US" dirty="0">
                <a:sym typeface="Monotype Sorts" pitchFamily="-84" charset="2"/>
              </a:rPr>
              <a:t> HI     </a:t>
            </a:r>
          </a:p>
          <a:p>
            <a:pPr lvl="2">
              <a:tabLst>
                <a:tab pos="803275" algn="l"/>
              </a:tabLst>
            </a:pPr>
            <a:r>
              <a:rPr lang="en-US" altLang="en-US" dirty="0" err="1">
                <a:sym typeface="Monotype Sorts" pitchFamily="-84" charset="2"/>
              </a:rPr>
              <a:t>根据增补律可由</a:t>
            </a:r>
            <a:r>
              <a:rPr lang="en-US" altLang="en-US" dirty="0" err="1">
                <a:sym typeface="Iconic Symbols Ext"/>
              </a:rPr>
              <a:t>CG</a:t>
            </a:r>
            <a:r>
              <a:rPr lang="en-US" altLang="en-US" dirty="0">
                <a:sym typeface="Iconic Symbols Ext"/>
              </a:rPr>
              <a:t> </a:t>
            </a:r>
            <a:r>
              <a:rPr lang="en-US" altLang="en-US" dirty="0">
                <a:sym typeface="Symbol" panose="05050102010706020507" pitchFamily="18" charset="2"/>
              </a:rPr>
              <a:t></a:t>
            </a:r>
            <a:r>
              <a:rPr lang="en-US" altLang="en-US" dirty="0">
                <a:sym typeface="Monotype Sorts" pitchFamily="-84" charset="2"/>
              </a:rPr>
              <a:t> I </a:t>
            </a:r>
            <a:r>
              <a:rPr lang="en-US" altLang="en-US" dirty="0" err="1">
                <a:sym typeface="Monotype Sorts" pitchFamily="-84" charset="2"/>
              </a:rPr>
              <a:t>得到</a:t>
            </a:r>
            <a:r>
              <a:rPr lang="en-US" altLang="en-US" dirty="0">
                <a:sym typeface="Monotype Sorts" pitchFamily="-84" charset="2"/>
              </a:rPr>
              <a:t> </a:t>
            </a:r>
            <a:r>
              <a:rPr lang="en-US" altLang="en-US" dirty="0">
                <a:sym typeface="Iconic Symbols Ext"/>
              </a:rPr>
              <a:t>CG </a:t>
            </a:r>
            <a:r>
              <a:rPr lang="en-US" altLang="en-US" dirty="0">
                <a:sym typeface="Symbol" panose="05050102010706020507" pitchFamily="18" charset="2"/>
              </a:rPr>
              <a:t></a:t>
            </a:r>
            <a:r>
              <a:rPr lang="en-US" altLang="en-US" dirty="0">
                <a:sym typeface="Monotype Sorts" pitchFamily="-84" charset="2"/>
              </a:rPr>
              <a:t> CGI, </a:t>
            </a:r>
            <a:r>
              <a:rPr lang="en-US" altLang="en-US" dirty="0" err="1">
                <a:sym typeface="Monotype Sorts" pitchFamily="-84" charset="2"/>
              </a:rPr>
              <a:t>以及</a:t>
            </a:r>
            <a:endParaRPr lang="en-US" altLang="en-US" dirty="0">
              <a:sym typeface="Monotype Sorts" pitchFamily="-84" charset="2"/>
            </a:endParaRPr>
          </a:p>
          <a:p>
            <a:pPr marL="857250" lvl="2" indent="0">
              <a:buNone/>
              <a:tabLst>
                <a:tab pos="803275" algn="l"/>
              </a:tabLst>
            </a:pPr>
            <a:r>
              <a:rPr lang="zh-CN" altLang="en-US" dirty="0">
                <a:sym typeface="Monotype Sorts" pitchFamily="-84" charset="2"/>
              </a:rPr>
              <a:t>    </a:t>
            </a:r>
            <a:r>
              <a:rPr lang="en-US" altLang="en-US" dirty="0" err="1">
                <a:sym typeface="Monotype Sorts" pitchFamily="-84" charset="2"/>
              </a:rPr>
              <a:t>可由</a:t>
            </a:r>
            <a:r>
              <a:rPr lang="en-US" altLang="en-US" dirty="0">
                <a:sym typeface="Monotype Sorts" pitchFamily="-84" charset="2"/>
              </a:rPr>
              <a:t> </a:t>
            </a:r>
            <a:r>
              <a:rPr lang="en-US" altLang="en-US" dirty="0">
                <a:sym typeface="Iconic Symbols Ext"/>
              </a:rPr>
              <a:t>CG </a:t>
            </a:r>
            <a:r>
              <a:rPr lang="en-US" altLang="en-US" dirty="0">
                <a:sym typeface="Symbol" panose="05050102010706020507" pitchFamily="18" charset="2"/>
              </a:rPr>
              <a:t></a:t>
            </a:r>
            <a:r>
              <a:rPr lang="en-US" altLang="en-US" dirty="0">
                <a:sym typeface="Monotype Sorts" pitchFamily="-84" charset="2"/>
              </a:rPr>
              <a:t> H </a:t>
            </a:r>
            <a:r>
              <a:rPr lang="en-US" altLang="en-US" dirty="0" err="1">
                <a:sym typeface="Monotype Sorts" pitchFamily="-84" charset="2"/>
              </a:rPr>
              <a:t>得到</a:t>
            </a:r>
            <a:r>
              <a:rPr lang="en-US" altLang="en-US" dirty="0" err="1">
                <a:sym typeface="Iconic Symbols Ext"/>
              </a:rPr>
              <a:t>CGI</a:t>
            </a:r>
            <a:r>
              <a:rPr lang="en-US" altLang="en-US" dirty="0">
                <a:sym typeface="Iconic Symbols Ext"/>
              </a:rPr>
              <a:t> </a:t>
            </a:r>
            <a:r>
              <a:rPr lang="en-US" altLang="en-US" dirty="0">
                <a:sym typeface="Symbol" panose="05050102010706020507" pitchFamily="18" charset="2"/>
              </a:rPr>
              <a:t></a:t>
            </a:r>
            <a:r>
              <a:rPr lang="en-US" altLang="en-US" dirty="0">
                <a:sym typeface="Monotype Sorts" pitchFamily="-84" charset="2"/>
              </a:rPr>
              <a:t> HI</a:t>
            </a:r>
          </a:p>
          <a:p>
            <a:pPr lvl="2">
              <a:tabLst>
                <a:tab pos="803275" algn="l"/>
              </a:tabLst>
            </a:pPr>
            <a:r>
              <a:rPr lang="zh-CN" altLang="en-US" dirty="0">
                <a:sym typeface="Monotype Sorts" pitchFamily="-84" charset="2"/>
              </a:rPr>
              <a:t>根据传递律可得 </a:t>
            </a:r>
            <a:r>
              <a:rPr lang="en-US" altLang="en-US" dirty="0">
                <a:sym typeface="Monotype Sorts" pitchFamily="-84" charset="2"/>
              </a:rPr>
              <a:t>CG </a:t>
            </a:r>
            <a:r>
              <a:rPr lang="en-US" altLang="en-US" dirty="0">
                <a:sym typeface="Symbol" panose="05050102010706020507" pitchFamily="18" charset="2"/>
              </a:rPr>
              <a:t></a:t>
            </a:r>
            <a:r>
              <a:rPr lang="en-US" altLang="en-US" dirty="0">
                <a:sym typeface="Monotype Sorts" pitchFamily="-84" charset="2"/>
              </a:rPr>
              <a:t> HI     </a:t>
            </a:r>
          </a:p>
          <a:p>
            <a:pPr lvl="2">
              <a:buNone/>
              <a:tabLst>
                <a:tab pos="803275" algn="l"/>
              </a:tabLst>
            </a:pPr>
            <a:endParaRPr lang="en-US" altLang="en-US" dirty="0">
              <a:sym typeface="Monotype Sorts" pitchFamily="-84"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1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01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014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014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014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014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0144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0144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014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0144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014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3" grpId="0" build="p" bldLvl="3"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pPr>
              <a:defRPr/>
            </a:pPr>
            <a:r>
              <a:rPr lang="en-US" altLang="en-US" dirty="0" err="1">
                <a:effectLst>
                  <a:outerShdw blurRad="38100" dist="38100" dir="2700000" algn="tl">
                    <a:srgbClr val="C0C0C0"/>
                  </a:outerShdw>
                </a:effectLst>
                <a:latin typeface="Microsoft YaHei" panose="020B0503020204020204" pitchFamily="34" charset="-122"/>
                <a:ea typeface="Microsoft YaHei" panose="020B0503020204020204" pitchFamily="34" charset="-122"/>
              </a:rPr>
              <a:t>属性集的闭包</a:t>
            </a:r>
            <a:r>
              <a:rPr lang="en-US" altLang="zh-CN" dirty="0">
                <a:effectLst>
                  <a:outerShdw blurRad="38100" dist="38100" dir="2700000" algn="tl">
                    <a:srgbClr val="C0C0C0"/>
                  </a:outerShdw>
                </a:effectLst>
                <a:latin typeface="Microsoft YaHei" panose="020B0503020204020204" pitchFamily="34" charset="-122"/>
                <a:ea typeface="Microsoft YaHei" panose="020B0503020204020204" pitchFamily="34" charset="-122"/>
              </a:rPr>
              <a:t>-</a:t>
            </a:r>
            <a:r>
              <a:rPr lang="zh-CN" altLang="en-US" dirty="0">
                <a:effectLst>
                  <a:outerShdw blurRad="38100" dist="38100" dir="2700000" algn="tl">
                    <a:srgbClr val="C0C0C0"/>
                  </a:outerShdw>
                </a:effectLst>
                <a:latin typeface="Microsoft YaHei" panose="020B0503020204020204" pitchFamily="34" charset="-122"/>
                <a:ea typeface="Microsoft YaHei" panose="020B0503020204020204" pitchFamily="34" charset="-122"/>
              </a:rPr>
              <a:t>示例</a:t>
            </a:r>
            <a:endParaRPr lang="en-US" altLang="en-US" dirty="0">
              <a:effectLst>
                <a:outerShdw blurRad="38100" dist="38100" dir="2700000" algn="tl">
                  <a:srgbClr val="C0C0C0"/>
                </a:outerShdw>
              </a:effectLst>
              <a:latin typeface="Microsoft YaHei" panose="020B0503020204020204" pitchFamily="34" charset="-122"/>
              <a:ea typeface="Microsoft YaHei" panose="020B0503020204020204" pitchFamily="34" charset="-122"/>
            </a:endParaRPr>
          </a:p>
        </p:txBody>
      </p:sp>
      <p:sp>
        <p:nvSpPr>
          <p:cNvPr id="709635" name="Rectangle 3"/>
          <p:cNvSpPr>
            <a:spLocks noGrp="1" noChangeArrowheads="1"/>
          </p:cNvSpPr>
          <p:nvPr>
            <p:ph type="body" idx="1"/>
          </p:nvPr>
        </p:nvSpPr>
        <p:spPr>
          <a:xfrm>
            <a:off x="2292351" y="1056444"/>
            <a:ext cx="7136402" cy="5296231"/>
          </a:xfrm>
        </p:spPr>
        <p:txBody>
          <a:bodyPr/>
          <a:lstStyle/>
          <a:p>
            <a:pPr>
              <a:lnSpc>
                <a:spcPct val="90000"/>
              </a:lnSpc>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rPr>
              <a:t>R = (A, B, C, G, H, I)</a:t>
            </a:r>
          </a:p>
          <a:p>
            <a:pPr>
              <a:lnSpc>
                <a:spcPct val="90000"/>
              </a:lnSpc>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rPr>
              <a:t>F = {</a:t>
            </a:r>
            <a:r>
              <a:rPr lang="en-US" altLang="en-US" sz="1600" dirty="0">
                <a:latin typeface="Microsoft YaHei" panose="020B0503020204020204" pitchFamily="34" charset="-122"/>
                <a:ea typeface="Microsoft YaHei" panose="020B0503020204020204" pitchFamily="34" charset="-122"/>
                <a:sym typeface="Iconic Symbols Ext"/>
              </a:rPr>
              <a:t>A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sz="1600" dirty="0">
                <a:latin typeface="Microsoft YaHei" panose="020B0503020204020204" pitchFamily="34" charset="-122"/>
                <a:ea typeface="Microsoft YaHei" panose="020B0503020204020204" pitchFamily="34" charset="-122"/>
                <a:sym typeface="Monotype Sorts" pitchFamily="-84" charset="2"/>
              </a:rPr>
              <a:t> B</a:t>
            </a:r>
            <a:br>
              <a:rPr lang="en-US" altLang="en-US" sz="1600" dirty="0">
                <a:latin typeface="Microsoft YaHei" panose="020B0503020204020204" pitchFamily="34" charset="-122"/>
                <a:ea typeface="Microsoft YaHei" panose="020B0503020204020204" pitchFamily="34" charset="-122"/>
                <a:sym typeface="Monotype Sorts" pitchFamily="-84" charset="2"/>
              </a:rPr>
            </a:br>
            <a:r>
              <a:rPr lang="en-US" altLang="en-US" sz="1600" dirty="0">
                <a:latin typeface="Microsoft YaHei" panose="020B0503020204020204" pitchFamily="34" charset="-122"/>
                <a:ea typeface="Microsoft YaHei" panose="020B0503020204020204" pitchFamily="34" charset="-122"/>
                <a:sym typeface="Monotype Sorts" pitchFamily="-84" charset="2"/>
              </a:rPr>
              <a:t>	</a:t>
            </a:r>
            <a:r>
              <a:rPr lang="en-US" altLang="en-US" sz="1600" dirty="0">
                <a:latin typeface="Microsoft YaHei" panose="020B0503020204020204" pitchFamily="34" charset="-122"/>
                <a:ea typeface="Microsoft YaHei" panose="020B0503020204020204" pitchFamily="34" charset="-122"/>
                <a:sym typeface="Iconic Symbols Ext"/>
              </a:rPr>
              <a:t>A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sz="1600" dirty="0">
                <a:latin typeface="Microsoft YaHei" panose="020B0503020204020204" pitchFamily="34" charset="-122"/>
                <a:ea typeface="Microsoft YaHei" panose="020B0503020204020204" pitchFamily="34" charset="-122"/>
                <a:sym typeface="Monotype Sorts" pitchFamily="-84" charset="2"/>
              </a:rPr>
              <a:t> C </a:t>
            </a:r>
            <a:br>
              <a:rPr lang="en-US" altLang="en-US" sz="1600" dirty="0">
                <a:latin typeface="Microsoft YaHei" panose="020B0503020204020204" pitchFamily="34" charset="-122"/>
                <a:ea typeface="Microsoft YaHei" panose="020B0503020204020204" pitchFamily="34" charset="-122"/>
                <a:sym typeface="Monotype Sorts" pitchFamily="-84" charset="2"/>
              </a:rPr>
            </a:br>
            <a:r>
              <a:rPr lang="en-US" altLang="en-US" sz="1600" dirty="0">
                <a:latin typeface="Microsoft YaHei" panose="020B0503020204020204" pitchFamily="34" charset="-122"/>
                <a:ea typeface="Microsoft YaHei" panose="020B0503020204020204" pitchFamily="34" charset="-122"/>
                <a:sym typeface="Monotype Sorts" pitchFamily="-84" charset="2"/>
              </a:rPr>
              <a:t>	</a:t>
            </a:r>
            <a:r>
              <a:rPr lang="en-US" altLang="en-US" sz="1600" dirty="0">
                <a:latin typeface="Microsoft YaHei" panose="020B0503020204020204" pitchFamily="34" charset="-122"/>
                <a:ea typeface="Microsoft YaHei" panose="020B0503020204020204" pitchFamily="34" charset="-122"/>
                <a:sym typeface="Iconic Symbols Ext"/>
              </a:rPr>
              <a:t>CG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sz="1600" dirty="0">
                <a:latin typeface="Microsoft YaHei" panose="020B0503020204020204" pitchFamily="34" charset="-122"/>
                <a:ea typeface="Microsoft YaHei" panose="020B0503020204020204" pitchFamily="34" charset="-122"/>
                <a:sym typeface="Monotype Sorts" pitchFamily="-84" charset="2"/>
              </a:rPr>
              <a:t> H</a:t>
            </a:r>
            <a:br>
              <a:rPr lang="en-US" altLang="en-US" sz="1600" dirty="0">
                <a:latin typeface="Microsoft YaHei" panose="020B0503020204020204" pitchFamily="34" charset="-122"/>
                <a:ea typeface="Microsoft YaHei" panose="020B0503020204020204" pitchFamily="34" charset="-122"/>
                <a:sym typeface="Monotype Sorts" pitchFamily="-84" charset="2"/>
              </a:rPr>
            </a:br>
            <a:r>
              <a:rPr lang="en-US" altLang="en-US" sz="1600" dirty="0">
                <a:latin typeface="Microsoft YaHei" panose="020B0503020204020204" pitchFamily="34" charset="-122"/>
                <a:ea typeface="Microsoft YaHei" panose="020B0503020204020204" pitchFamily="34" charset="-122"/>
                <a:sym typeface="Monotype Sorts" pitchFamily="-84" charset="2"/>
              </a:rPr>
              <a:t>	</a:t>
            </a:r>
            <a:r>
              <a:rPr lang="en-US" altLang="en-US" sz="1600" dirty="0">
                <a:latin typeface="Microsoft YaHei" panose="020B0503020204020204" pitchFamily="34" charset="-122"/>
                <a:ea typeface="Microsoft YaHei" panose="020B0503020204020204" pitchFamily="34" charset="-122"/>
                <a:sym typeface="Iconic Symbols Ext"/>
              </a:rPr>
              <a:t>CG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sz="1600" dirty="0">
                <a:latin typeface="Microsoft YaHei" panose="020B0503020204020204" pitchFamily="34" charset="-122"/>
                <a:ea typeface="Microsoft YaHei" panose="020B0503020204020204" pitchFamily="34" charset="-122"/>
                <a:sym typeface="Monotype Sorts" pitchFamily="-84" charset="2"/>
              </a:rPr>
              <a:t> I</a:t>
            </a:r>
            <a:br>
              <a:rPr lang="en-US" altLang="en-US" sz="1600" dirty="0">
                <a:latin typeface="Microsoft YaHei" panose="020B0503020204020204" pitchFamily="34" charset="-122"/>
                <a:ea typeface="Microsoft YaHei" panose="020B0503020204020204" pitchFamily="34" charset="-122"/>
                <a:sym typeface="Monotype Sorts" pitchFamily="-84" charset="2"/>
              </a:rPr>
            </a:br>
            <a:r>
              <a:rPr lang="en-US" altLang="en-US" sz="1600" dirty="0">
                <a:latin typeface="Microsoft YaHei" panose="020B0503020204020204" pitchFamily="34" charset="-122"/>
                <a:ea typeface="Microsoft YaHei" panose="020B0503020204020204" pitchFamily="34" charset="-122"/>
                <a:sym typeface="Monotype Sorts" pitchFamily="-84" charset="2"/>
              </a:rPr>
              <a:t>	</a:t>
            </a:r>
            <a:r>
              <a:rPr lang="en-US" altLang="en-US" sz="1600" dirty="0">
                <a:latin typeface="Microsoft YaHei" panose="020B0503020204020204" pitchFamily="34" charset="-122"/>
                <a:ea typeface="Microsoft YaHei" panose="020B0503020204020204" pitchFamily="34" charset="-122"/>
                <a:sym typeface="Iconic Symbols Ext"/>
              </a:rPr>
              <a:t>B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sz="1600" dirty="0">
                <a:latin typeface="Microsoft YaHei" panose="020B0503020204020204" pitchFamily="34" charset="-122"/>
                <a:ea typeface="Microsoft YaHei" panose="020B0503020204020204" pitchFamily="34" charset="-122"/>
                <a:sym typeface="Monotype Sorts" pitchFamily="-84" charset="2"/>
              </a:rPr>
              <a:t> H}</a:t>
            </a:r>
            <a:endParaRPr lang="en-US" altLang="en-US" sz="1600" dirty="0">
              <a:latin typeface="Microsoft YaHei" panose="020B0503020204020204" pitchFamily="34" charset="-122"/>
              <a:ea typeface="Microsoft YaHei" panose="020B0503020204020204" pitchFamily="34" charset="-122"/>
              <a:sym typeface="MS LineDraw"/>
            </a:endParaRPr>
          </a:p>
          <a:p>
            <a:pPr>
              <a:lnSpc>
                <a:spcPct val="90000"/>
              </a:lnSpc>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sym typeface="MS LineDraw"/>
              </a:rPr>
              <a:t>(AG)</a:t>
            </a:r>
            <a:r>
              <a:rPr lang="en-US" altLang="en-US" sz="1600" baseline="30000" dirty="0">
                <a:latin typeface="Microsoft YaHei" panose="020B0503020204020204" pitchFamily="34" charset="-122"/>
                <a:ea typeface="Microsoft YaHei" panose="020B0503020204020204" pitchFamily="34" charset="-122"/>
                <a:sym typeface="MS LineDraw"/>
              </a:rPr>
              <a:t>+</a:t>
            </a:r>
            <a:endParaRPr lang="en-US" altLang="en-US" sz="1600" dirty="0">
              <a:latin typeface="Microsoft YaHei" panose="020B0503020204020204" pitchFamily="34" charset="-122"/>
              <a:ea typeface="Microsoft YaHei" panose="020B0503020204020204" pitchFamily="34" charset="-122"/>
              <a:sym typeface="MS LineDraw"/>
            </a:endParaRPr>
          </a:p>
          <a:p>
            <a:pPr marL="762000" lvl="1" indent="-304800">
              <a:lnSpc>
                <a:spcPct val="90000"/>
              </a:lnSpc>
              <a:buNone/>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sym typeface="MS LineDraw"/>
              </a:rPr>
              <a:t>1.	result = AG</a:t>
            </a:r>
          </a:p>
          <a:p>
            <a:pPr marL="762000" lvl="1" indent="-304800">
              <a:lnSpc>
                <a:spcPct val="90000"/>
              </a:lnSpc>
              <a:buNone/>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sym typeface="MS LineDraw"/>
              </a:rPr>
              <a:t>2.	result = ABCG	(A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sz="1600" dirty="0">
                <a:latin typeface="Microsoft YaHei" panose="020B0503020204020204" pitchFamily="34" charset="-122"/>
                <a:ea typeface="Microsoft YaHei" panose="020B0503020204020204" pitchFamily="34" charset="-122"/>
                <a:sym typeface="Monotype Sorts" pitchFamily="-84" charset="2"/>
              </a:rPr>
              <a:t> C and A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 B)</a:t>
            </a:r>
          </a:p>
          <a:p>
            <a:pPr marL="762000" lvl="1" indent="-304800">
              <a:lnSpc>
                <a:spcPct val="90000"/>
              </a:lnSpc>
              <a:buNone/>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3.	</a:t>
            </a:r>
            <a:r>
              <a:rPr lang="en-US" altLang="en-US" sz="1600" dirty="0">
                <a:latin typeface="Microsoft YaHei" panose="020B0503020204020204" pitchFamily="34" charset="-122"/>
                <a:ea typeface="Microsoft YaHei" panose="020B0503020204020204" pitchFamily="34" charset="-122"/>
                <a:sym typeface="MS LineDraw"/>
              </a:rPr>
              <a:t>result = ABCG</a:t>
            </a:r>
            <a:r>
              <a:rPr lang="en-US" altLang="en-US" sz="1600" dirty="0">
                <a:latin typeface="Microsoft YaHei" panose="020B0503020204020204" pitchFamily="34" charset="-122"/>
                <a:ea typeface="Microsoft YaHei" panose="020B0503020204020204" pitchFamily="34" charset="-122"/>
                <a:sym typeface="Monotype Sorts" pitchFamily="-84" charset="2"/>
              </a:rPr>
              <a:t>H	(CG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sz="1600" dirty="0">
                <a:latin typeface="Microsoft YaHei" panose="020B0503020204020204" pitchFamily="34" charset="-122"/>
                <a:ea typeface="Microsoft YaHei" panose="020B0503020204020204" pitchFamily="34" charset="-122"/>
                <a:sym typeface="Monotype Sorts" pitchFamily="-84" charset="2"/>
              </a:rPr>
              <a:t> H and CG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 AGBC)</a:t>
            </a:r>
          </a:p>
          <a:p>
            <a:pPr marL="762000" lvl="1" indent="-304800">
              <a:lnSpc>
                <a:spcPct val="90000"/>
              </a:lnSpc>
              <a:buNone/>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4.	</a:t>
            </a:r>
            <a:r>
              <a:rPr lang="en-US" altLang="en-US" sz="1600" dirty="0">
                <a:highlight>
                  <a:srgbClr val="FFFF00"/>
                </a:highlight>
                <a:latin typeface="Microsoft YaHei" panose="020B0503020204020204" pitchFamily="34" charset="-122"/>
                <a:ea typeface="Microsoft YaHei" panose="020B0503020204020204" pitchFamily="34" charset="-122"/>
                <a:sym typeface="MS LineDraw"/>
              </a:rPr>
              <a:t>result = ABCG</a:t>
            </a:r>
            <a:r>
              <a:rPr lang="en-US" altLang="en-US" sz="1600" dirty="0">
                <a:highlight>
                  <a:srgbClr val="FFFF00"/>
                </a:highlight>
                <a:latin typeface="Microsoft YaHei" panose="020B0503020204020204" pitchFamily="34" charset="-122"/>
                <a:ea typeface="Microsoft YaHei" panose="020B0503020204020204" pitchFamily="34" charset="-122"/>
                <a:sym typeface="Monotype Sorts" pitchFamily="-84" charset="2"/>
              </a:rPr>
              <a:t>HI</a:t>
            </a:r>
            <a:r>
              <a:rPr lang="en-US" altLang="en-US" sz="1600" dirty="0">
                <a:latin typeface="Microsoft YaHei" panose="020B0503020204020204" pitchFamily="34" charset="-122"/>
                <a:ea typeface="Microsoft YaHei" panose="020B0503020204020204" pitchFamily="34" charset="-122"/>
                <a:sym typeface="Monotype Sorts" pitchFamily="-84" charset="2"/>
              </a:rPr>
              <a:t>	(CG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sz="1600" dirty="0">
                <a:latin typeface="Microsoft YaHei" panose="020B0503020204020204" pitchFamily="34" charset="-122"/>
                <a:ea typeface="Microsoft YaHei" panose="020B0503020204020204" pitchFamily="34" charset="-122"/>
                <a:sym typeface="Monotype Sorts" pitchFamily="-84" charset="2"/>
              </a:rPr>
              <a:t> I and CG </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 AGBCH)</a:t>
            </a:r>
          </a:p>
          <a:p>
            <a:pPr>
              <a:lnSpc>
                <a:spcPct val="90000"/>
              </a:lnSpc>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AG </a:t>
            </a:r>
            <a:r>
              <a:rPr lang="en-US" altLang="en-US" sz="1600" dirty="0" err="1">
                <a:latin typeface="Microsoft YaHei" panose="020B0503020204020204" pitchFamily="34" charset="-122"/>
                <a:ea typeface="Microsoft YaHei" panose="020B0503020204020204" pitchFamily="34" charset="-122"/>
                <a:sym typeface="Symbol" panose="05050102010706020507" pitchFamily="18" charset="2"/>
              </a:rPr>
              <a:t>是候选码</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  </a:t>
            </a:r>
          </a:p>
          <a:p>
            <a:pPr marL="762000" lvl="1" indent="-304800">
              <a:lnSpc>
                <a:spcPct val="90000"/>
              </a:lnSpc>
              <a:buFont typeface="Monotype Sorts" pitchFamily="-84" charset="2"/>
              <a:buAutoNum type="arabicPeriod"/>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AG </a:t>
            </a:r>
            <a:r>
              <a:rPr lang="en-US" altLang="en-US" sz="1600" dirty="0" err="1">
                <a:latin typeface="Microsoft YaHei" panose="020B0503020204020204" pitchFamily="34" charset="-122"/>
                <a:ea typeface="Microsoft YaHei" panose="020B0503020204020204" pitchFamily="34" charset="-122"/>
                <a:sym typeface="Symbol" panose="05050102010706020507" pitchFamily="18" charset="2"/>
              </a:rPr>
              <a:t>是超码</a:t>
            </a:r>
            <a:r>
              <a:rPr lang="en-US" altLang="en-US" sz="1600" dirty="0">
                <a:latin typeface="Microsoft YaHei" panose="020B0503020204020204" pitchFamily="34" charset="-122"/>
                <a:ea typeface="Microsoft YaHei" panose="020B0503020204020204" pitchFamily="34" charset="-122"/>
                <a:sym typeface="Symbol" panose="05050102010706020507" pitchFamily="18" charset="2"/>
              </a:rPr>
              <a:t>?</a:t>
            </a:r>
            <a:r>
              <a:rPr lang="zh-CN" altLang="en-US" sz="1600" dirty="0">
                <a:latin typeface="Microsoft YaHei" panose="020B0503020204020204" pitchFamily="34" charset="-122"/>
                <a:ea typeface="Microsoft YaHei" panose="020B0503020204020204" pitchFamily="34" charset="-122"/>
                <a:sym typeface="Symbol" panose="05050102010706020507" pitchFamily="18" charset="2"/>
              </a:rPr>
              <a:t>    </a:t>
            </a:r>
            <a:r>
              <a:rPr lang="en-US" altLang="en-US" sz="1600" dirty="0" err="1">
                <a:latin typeface="Microsoft YaHei" panose="020B0503020204020204" pitchFamily="34" charset="-122"/>
                <a:ea typeface="Microsoft YaHei" panose="020B0503020204020204" pitchFamily="34" charset="-122"/>
                <a:sym typeface="Symbol" panose="05050102010706020507" pitchFamily="18" charset="2"/>
              </a:rPr>
              <a:t>是</a:t>
            </a:r>
            <a:endParaRPr lang="en-US" altLang="en-US" sz="1600" dirty="0">
              <a:latin typeface="Microsoft YaHei" panose="020B0503020204020204" pitchFamily="34" charset="-122"/>
              <a:ea typeface="Microsoft YaHei" panose="020B0503020204020204" pitchFamily="34" charset="-122"/>
              <a:sym typeface="Symbol" panose="05050102010706020507" pitchFamily="18" charset="2"/>
            </a:endParaRPr>
          </a:p>
          <a:p>
            <a:pPr marL="1163638" lvl="2" indent="-304800">
              <a:lnSpc>
                <a:spcPct val="90000"/>
              </a:lnSpc>
              <a:buFont typeface="Monotype Sorts" pitchFamily="-84" charset="2"/>
              <a:buAutoNum type="arabicPeriod"/>
              <a:tabLst>
                <a:tab pos="803275" algn="l"/>
                <a:tab pos="2633663" algn="l"/>
                <a:tab pos="3140075" algn="l"/>
              </a:tabLst>
            </a:pPr>
            <a:r>
              <a:rPr lang="en-US" altLang="en-US" dirty="0">
                <a:latin typeface="Microsoft YaHei" panose="020B0503020204020204" pitchFamily="34" charset="-122"/>
                <a:ea typeface="Microsoft YaHei" panose="020B0503020204020204" pitchFamily="34" charset="-122"/>
                <a:sym typeface="Symbol" panose="05050102010706020507" pitchFamily="18" charset="2"/>
              </a:rPr>
              <a:t>Does AG </a:t>
            </a:r>
            <a:r>
              <a:rPr lang="en-US" altLang="en-US" dirty="0">
                <a:latin typeface="Microsoft YaHei" panose="020B0503020204020204" pitchFamily="34" charset="-122"/>
                <a:ea typeface="Microsoft YaHei" panose="020B0503020204020204" pitchFamily="34" charset="-122"/>
                <a:sym typeface="Monotype Sorts" pitchFamily="-84" charset="2"/>
              </a:rPr>
              <a:t> R? == Is </a:t>
            </a:r>
            <a:r>
              <a:rPr lang="en-US" altLang="en-US" dirty="0">
                <a:latin typeface="Microsoft YaHei" panose="020B0503020204020204" pitchFamily="34" charset="-122"/>
                <a:ea typeface="Microsoft YaHei" panose="020B0503020204020204" pitchFamily="34" charset="-122"/>
                <a:sym typeface="Symbol" panose="05050102010706020507" pitchFamily="18" charset="2"/>
              </a:rPr>
              <a:t>R</a:t>
            </a:r>
            <a:r>
              <a:rPr lang="en-US" altLang="en-US" dirty="0">
                <a:latin typeface="Microsoft YaHei" panose="020B0503020204020204" pitchFamily="34" charset="-122"/>
                <a:ea typeface="Microsoft YaHei" panose="020B0503020204020204" pitchFamily="34" charset="-122"/>
                <a:sym typeface="Monotype Sorts" pitchFamily="-84" charset="2"/>
              </a:rPr>
              <a:t> </a:t>
            </a:r>
            <a:r>
              <a:rPr lang="en-US" altLang="en-US" dirty="0">
                <a:latin typeface="Microsoft YaHei" panose="020B0503020204020204" pitchFamily="34" charset="-122"/>
                <a:ea typeface="Microsoft YaHei" panose="020B0503020204020204" pitchFamily="34" charset="-122"/>
                <a:sym typeface="Symbol" panose="05050102010706020507" pitchFamily="18" charset="2"/>
              </a:rPr>
              <a:t> </a:t>
            </a:r>
            <a:r>
              <a:rPr lang="en-US" altLang="en-US" dirty="0">
                <a:latin typeface="Microsoft YaHei" panose="020B0503020204020204" pitchFamily="34" charset="-122"/>
                <a:ea typeface="Microsoft YaHei" panose="020B0503020204020204" pitchFamily="34" charset="-122"/>
                <a:sym typeface="Monotype Sorts" pitchFamily="-84" charset="2"/>
              </a:rPr>
              <a:t>(AG)</a:t>
            </a:r>
            <a:r>
              <a:rPr lang="en-US" altLang="en-US" baseline="30000" dirty="0">
                <a:latin typeface="Microsoft YaHei" panose="020B0503020204020204" pitchFamily="34" charset="-122"/>
                <a:ea typeface="Microsoft YaHei" panose="020B0503020204020204" pitchFamily="34" charset="-122"/>
                <a:sym typeface="Monotype Sorts" pitchFamily="-84" charset="2"/>
              </a:rPr>
              <a:t>+ </a:t>
            </a:r>
            <a:endParaRPr lang="en-US" altLang="en-US" dirty="0">
              <a:latin typeface="Microsoft YaHei" panose="020B0503020204020204" pitchFamily="34" charset="-122"/>
              <a:ea typeface="Microsoft YaHei" panose="020B0503020204020204" pitchFamily="34" charset="-122"/>
              <a:sym typeface="Monotype Sorts" pitchFamily="-84" charset="2"/>
            </a:endParaRPr>
          </a:p>
          <a:p>
            <a:pPr marL="762000" lvl="1" indent="-304800">
              <a:lnSpc>
                <a:spcPct val="90000"/>
              </a:lnSpc>
              <a:buFont typeface="Monotype Sorts" pitchFamily="-84" charset="2"/>
              <a:buAutoNum type="arabicPeriod" startAt="2"/>
              <a:tabLst>
                <a:tab pos="803275" algn="l"/>
                <a:tab pos="2633663" algn="l"/>
                <a:tab pos="3140075" algn="l"/>
              </a:tabLst>
            </a:pPr>
            <a:r>
              <a:rPr lang="en-US" altLang="en-US" sz="1600" dirty="0">
                <a:latin typeface="Microsoft YaHei" panose="020B0503020204020204" pitchFamily="34" charset="-122"/>
                <a:ea typeface="Microsoft YaHei" panose="020B0503020204020204" pitchFamily="34" charset="-122"/>
                <a:sym typeface="Monotype Sorts" pitchFamily="-84" charset="2"/>
              </a:rPr>
              <a:t>AG </a:t>
            </a:r>
            <a:r>
              <a:rPr lang="en-US" altLang="en-US" sz="1600" dirty="0" err="1">
                <a:latin typeface="Microsoft YaHei" panose="020B0503020204020204" pitchFamily="34" charset="-122"/>
                <a:ea typeface="Microsoft YaHei" panose="020B0503020204020204" pitchFamily="34" charset="-122"/>
                <a:sym typeface="Monotype Sorts" pitchFamily="-84" charset="2"/>
              </a:rPr>
              <a:t>的任何子集是超码</a:t>
            </a:r>
            <a:r>
              <a:rPr lang="en-US" altLang="en-US" sz="1600" dirty="0">
                <a:latin typeface="Microsoft YaHei" panose="020B0503020204020204" pitchFamily="34" charset="-122"/>
                <a:ea typeface="Microsoft YaHei" panose="020B0503020204020204" pitchFamily="34" charset="-122"/>
                <a:sym typeface="Monotype Sorts" pitchFamily="-84" charset="2"/>
              </a:rPr>
              <a:t>?</a:t>
            </a:r>
          </a:p>
          <a:p>
            <a:pPr marL="1163638" lvl="2" indent="-304800">
              <a:lnSpc>
                <a:spcPct val="90000"/>
              </a:lnSpc>
              <a:buFont typeface="Monotype Sorts" pitchFamily="-84" charset="2"/>
              <a:buAutoNum type="arabicPeriod"/>
              <a:tabLst>
                <a:tab pos="803275" algn="l"/>
                <a:tab pos="2633663" algn="l"/>
                <a:tab pos="3140075" algn="l"/>
              </a:tabLst>
            </a:pPr>
            <a:r>
              <a:rPr lang="en-US" altLang="en-US" dirty="0">
                <a:latin typeface="Microsoft YaHei" panose="020B0503020204020204" pitchFamily="34" charset="-122"/>
                <a:ea typeface="Microsoft YaHei" panose="020B0503020204020204" pitchFamily="34" charset="-122"/>
                <a:sym typeface="Monotype Sorts" pitchFamily="-84" charset="2"/>
              </a:rPr>
              <a:t>Does A </a:t>
            </a:r>
            <a:r>
              <a:rPr lang="en-US" altLang="en-US"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dirty="0">
                <a:latin typeface="Microsoft YaHei" panose="020B0503020204020204" pitchFamily="34" charset="-122"/>
                <a:ea typeface="Microsoft YaHei" panose="020B0503020204020204" pitchFamily="34" charset="-122"/>
                <a:sym typeface="Monotype Sorts" pitchFamily="-84" charset="2"/>
              </a:rPr>
              <a:t> R? == Is </a:t>
            </a:r>
            <a:r>
              <a:rPr lang="en-US" altLang="en-US" dirty="0">
                <a:latin typeface="Microsoft YaHei" panose="020B0503020204020204" pitchFamily="34" charset="-122"/>
                <a:ea typeface="Microsoft YaHei" panose="020B0503020204020204" pitchFamily="34" charset="-122"/>
                <a:sym typeface="Symbol" panose="05050102010706020507" pitchFamily="18" charset="2"/>
              </a:rPr>
              <a:t>R</a:t>
            </a:r>
            <a:r>
              <a:rPr lang="en-US" altLang="en-US" dirty="0">
                <a:latin typeface="Microsoft YaHei" panose="020B0503020204020204" pitchFamily="34" charset="-122"/>
                <a:ea typeface="Microsoft YaHei" panose="020B0503020204020204" pitchFamily="34" charset="-122"/>
                <a:sym typeface="Monotype Sorts" pitchFamily="-84" charset="2"/>
              </a:rPr>
              <a:t> </a:t>
            </a:r>
            <a:r>
              <a:rPr lang="en-US" altLang="en-US" dirty="0">
                <a:latin typeface="Microsoft YaHei" panose="020B0503020204020204" pitchFamily="34" charset="-122"/>
                <a:ea typeface="Microsoft YaHei" panose="020B0503020204020204" pitchFamily="34" charset="-122"/>
                <a:sym typeface="Symbol" panose="05050102010706020507" pitchFamily="18" charset="2"/>
              </a:rPr>
              <a:t> </a:t>
            </a:r>
            <a:r>
              <a:rPr lang="en-US" altLang="en-US" dirty="0">
                <a:latin typeface="Microsoft YaHei" panose="020B0503020204020204" pitchFamily="34" charset="-122"/>
                <a:ea typeface="Microsoft YaHei" panose="020B0503020204020204" pitchFamily="34" charset="-122"/>
                <a:sym typeface="Monotype Sorts" pitchFamily="-84" charset="2"/>
              </a:rPr>
              <a:t>(A)</a:t>
            </a:r>
            <a:r>
              <a:rPr lang="en-US" altLang="en-US" baseline="30000" dirty="0">
                <a:latin typeface="Microsoft YaHei" panose="020B0503020204020204" pitchFamily="34" charset="-122"/>
                <a:ea typeface="Microsoft YaHei" panose="020B0503020204020204" pitchFamily="34" charset="-122"/>
                <a:sym typeface="Monotype Sorts" pitchFamily="-84" charset="2"/>
              </a:rPr>
              <a:t>+   </a:t>
            </a:r>
            <a:endParaRPr lang="en-US" altLang="en-US" dirty="0">
              <a:latin typeface="Microsoft YaHei" panose="020B0503020204020204" pitchFamily="34" charset="-122"/>
              <a:ea typeface="Microsoft YaHei" panose="020B0503020204020204" pitchFamily="34" charset="-122"/>
              <a:sym typeface="Monotype Sorts" pitchFamily="-84" charset="2"/>
            </a:endParaRPr>
          </a:p>
          <a:p>
            <a:pPr marL="1163638" lvl="2" indent="-304800">
              <a:lnSpc>
                <a:spcPct val="90000"/>
              </a:lnSpc>
              <a:buFont typeface="Monotype Sorts" pitchFamily="-84" charset="2"/>
              <a:buAutoNum type="arabicPeriod"/>
              <a:tabLst>
                <a:tab pos="803275" algn="l"/>
                <a:tab pos="2633663" algn="l"/>
                <a:tab pos="3140075" algn="l"/>
              </a:tabLst>
            </a:pPr>
            <a:r>
              <a:rPr lang="en-US" altLang="en-US" dirty="0">
                <a:latin typeface="Microsoft YaHei" panose="020B0503020204020204" pitchFamily="34" charset="-122"/>
                <a:ea typeface="Microsoft YaHei" panose="020B0503020204020204" pitchFamily="34" charset="-122"/>
                <a:sym typeface="Monotype Sorts" pitchFamily="-84" charset="2"/>
              </a:rPr>
              <a:t>Does G </a:t>
            </a:r>
            <a:r>
              <a:rPr lang="en-US" altLang="en-US" dirty="0">
                <a:latin typeface="Microsoft YaHei" panose="020B0503020204020204" pitchFamily="34" charset="-122"/>
                <a:ea typeface="Microsoft YaHei" panose="020B0503020204020204" pitchFamily="34" charset="-122"/>
                <a:sym typeface="Symbol" panose="05050102010706020507" pitchFamily="18" charset="2"/>
              </a:rPr>
              <a:t></a:t>
            </a:r>
            <a:r>
              <a:rPr lang="en-US" altLang="en-US" dirty="0">
                <a:latin typeface="Microsoft YaHei" panose="020B0503020204020204" pitchFamily="34" charset="-122"/>
                <a:ea typeface="Microsoft YaHei" panose="020B0503020204020204" pitchFamily="34" charset="-122"/>
                <a:sym typeface="Monotype Sorts" pitchFamily="-84" charset="2"/>
              </a:rPr>
              <a:t> R? == Is </a:t>
            </a:r>
            <a:r>
              <a:rPr lang="en-US" altLang="en-US" dirty="0">
                <a:latin typeface="Microsoft YaHei" panose="020B0503020204020204" pitchFamily="34" charset="-122"/>
                <a:ea typeface="Microsoft YaHei" panose="020B0503020204020204" pitchFamily="34" charset="-122"/>
                <a:sym typeface="Symbol" panose="05050102010706020507" pitchFamily="18" charset="2"/>
              </a:rPr>
              <a:t>R  </a:t>
            </a:r>
            <a:r>
              <a:rPr lang="en-US" altLang="en-US" dirty="0">
                <a:latin typeface="Microsoft YaHei" panose="020B0503020204020204" pitchFamily="34" charset="-122"/>
                <a:ea typeface="Microsoft YaHei" panose="020B0503020204020204" pitchFamily="34" charset="-122"/>
                <a:sym typeface="Monotype Sorts" pitchFamily="-84" charset="2"/>
              </a:rPr>
              <a:t>(G)</a:t>
            </a:r>
            <a:r>
              <a:rPr lang="en-US" altLang="en-US" baseline="30000" dirty="0">
                <a:latin typeface="Microsoft YaHei" panose="020B0503020204020204" pitchFamily="34" charset="-122"/>
                <a:ea typeface="Microsoft YaHei" panose="020B0503020204020204" pitchFamily="34" charset="-122"/>
                <a:sym typeface="Monotype Sorts" pitchFamily="-84" charset="2"/>
              </a:rPr>
              <a:t>+ </a:t>
            </a:r>
          </a:p>
          <a:p>
            <a:pPr marL="1163638" lvl="2" indent="-304800">
              <a:lnSpc>
                <a:spcPct val="90000"/>
              </a:lnSpc>
              <a:buFont typeface="Monotype Sorts" pitchFamily="-84" charset="2"/>
              <a:buAutoNum type="arabicPeriod"/>
              <a:tabLst>
                <a:tab pos="803275" algn="l"/>
                <a:tab pos="2633663" algn="l"/>
                <a:tab pos="3140075" algn="l"/>
              </a:tabLst>
            </a:pPr>
            <a:r>
              <a:rPr lang="en-US" altLang="en-US" dirty="0">
                <a:latin typeface="Microsoft YaHei" panose="020B0503020204020204" pitchFamily="34" charset="-122"/>
                <a:ea typeface="Microsoft YaHei" panose="020B0503020204020204" pitchFamily="34" charset="-122"/>
                <a:sym typeface="Monotype Sorts" pitchFamily="-84" charset="2"/>
              </a:rPr>
              <a:t>In general: check for each subset of size n-1</a:t>
            </a:r>
            <a:endParaRPr lang="en-US" altLang="en-US" dirty="0">
              <a:latin typeface="Microsoft YaHei" panose="020B0503020204020204" pitchFamily="34" charset="-122"/>
              <a:ea typeface="Microsoft YaHei" panose="020B0503020204020204" pitchFamily="34"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9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096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096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096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0963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0963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0963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0963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09635">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709635">
                                            <p:txEl>
                                              <p:pRg st="9" end="9"/>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70963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709635">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709635">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70963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635" grpId="0" build="p" bldLvl="2"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目录</a:t>
            </a:r>
          </a:p>
        </p:txBody>
      </p:sp>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109</a:t>
            </a:fld>
            <a:endParaRPr lang="zh-CN" altLang="en-US" dirty="0"/>
          </a:p>
        </p:txBody>
      </p:sp>
      <p:sp>
        <p:nvSpPr>
          <p:cNvPr id="2" name="页脚占位符 1"/>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109</a:t>
            </a:fld>
            <a:endParaRPr kumimoji="1" lang="zh-CN" altLang="en-US"/>
          </a:p>
        </p:txBody>
      </p:sp>
      <p:sp>
        <p:nvSpPr>
          <p:cNvPr id="3" name="Shape18"/>
          <p:cNvSpPr/>
          <p:nvPr/>
        </p:nvSpPr>
        <p:spPr>
          <a:xfrm>
            <a:off x="2001798" y="1523719"/>
            <a:ext cx="8239481" cy="4020869"/>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9" name="内容占位符 2"/>
          <p:cNvSpPr>
            <a:spLocks noGrp="1"/>
          </p:cNvSpPr>
          <p:nvPr>
            <p:ph idx="1"/>
          </p:nvPr>
        </p:nvSpPr>
        <p:spPr>
          <a:xfrm>
            <a:off x="2072609" y="1968396"/>
            <a:ext cx="7888777" cy="2718305"/>
          </a:xfrm>
        </p:spPr>
        <p:txBody>
          <a:bodyPr/>
          <a:lstStyle/>
          <a:p>
            <a:pPr marL="0" indent="0">
              <a:buNone/>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、数据库设计和数据模型</a:t>
            </a:r>
          </a:p>
          <a:p>
            <a:pPr marL="0" indent="0">
              <a:buNone/>
            </a:pP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、概念结构设计：</a:t>
            </a:r>
            <a:r>
              <a:rPr lang="en-GB" altLang="zh-CN" sz="2800" dirty="0">
                <a:latin typeface="微软雅黑" panose="020B0503020204020204" pitchFamily="34" charset="-122"/>
                <a:ea typeface="微软雅黑" panose="020B0503020204020204" pitchFamily="34" charset="-122"/>
              </a:rPr>
              <a:t>E-R</a:t>
            </a:r>
            <a:r>
              <a:rPr lang="zh-CN" altLang="en-US" sz="2800" dirty="0">
                <a:latin typeface="微软雅黑" panose="020B0503020204020204" pitchFamily="34" charset="-122"/>
                <a:ea typeface="微软雅黑" panose="020B0503020204020204" pitchFamily="34" charset="-122"/>
              </a:rPr>
              <a:t>模型 </a:t>
            </a:r>
            <a:endParaRPr lang="en-US" altLang="zh-CN" sz="2800" dirty="0">
              <a:latin typeface="微软雅黑" panose="020B0503020204020204" pitchFamily="34" charset="-122"/>
              <a:ea typeface="微软雅黑" panose="020B0503020204020204" pitchFamily="34" charset="-122"/>
            </a:endParaRPr>
          </a:p>
          <a:p>
            <a:pPr marL="0" indent="0">
              <a:buNone/>
            </a:pP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、逻辑结构设计：从</a:t>
            </a:r>
            <a:r>
              <a:rPr lang="en-US" altLang="zh-CN" sz="2800" dirty="0">
                <a:latin typeface="微软雅黑" panose="020B0503020204020204" pitchFamily="34" charset="-122"/>
                <a:ea typeface="微软雅黑" panose="020B0503020204020204" pitchFamily="34" charset="-122"/>
              </a:rPr>
              <a:t>E-R</a:t>
            </a:r>
            <a:r>
              <a:rPr lang="zh-CN" altLang="en-US" sz="2800" dirty="0">
                <a:latin typeface="微软雅黑" panose="020B0503020204020204" pitchFamily="34" charset="-122"/>
                <a:ea typeface="微软雅黑" panose="020B0503020204020204" pitchFamily="34" charset="-122"/>
              </a:rPr>
              <a:t>图到关系设计</a:t>
            </a:r>
          </a:p>
          <a:p>
            <a:pPr marL="0" indent="0">
              <a:buNone/>
            </a:pP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、数据库规范化设计理论</a:t>
            </a:r>
          </a:p>
          <a:p>
            <a:pPr marL="0" indent="0">
              <a:buNone/>
            </a:pPr>
            <a:r>
              <a:rPr lang="en-US" altLang="zh-CN" sz="2800" b="1" dirty="0">
                <a:solidFill>
                  <a:srgbClr val="7030A0"/>
                </a:solidFill>
                <a:latin typeface="微软雅黑" panose="020B0503020204020204" pitchFamily="34" charset="-122"/>
                <a:ea typeface="微软雅黑" panose="020B0503020204020204" pitchFamily="34" charset="-122"/>
              </a:rPr>
              <a:t>5</a:t>
            </a:r>
            <a:r>
              <a:rPr lang="zh-CN" altLang="en-US" sz="2800" b="1" dirty="0">
                <a:solidFill>
                  <a:srgbClr val="7030A0"/>
                </a:solidFill>
                <a:latin typeface="微软雅黑" panose="020B0503020204020204" pitchFamily="34" charset="-122"/>
                <a:ea typeface="微软雅黑" panose="020B0503020204020204" pitchFamily="34" charset="-122"/>
              </a:rPr>
              <a:t>、数据库规范化设计实现（基于关系模式的分解）</a:t>
            </a:r>
            <a:endParaRPr lang="en-US" altLang="zh-CN" sz="2800" b="1" dirty="0">
              <a:solidFill>
                <a:srgbClr val="7030A0"/>
              </a:solidFill>
              <a:latin typeface="微软雅黑" panose="020B0503020204020204" pitchFamily="34" charset="-122"/>
              <a:ea typeface="微软雅黑" panose="020B0503020204020204" pitchFamily="34" charset="-122"/>
            </a:endParaRPr>
          </a:p>
          <a:p>
            <a:pPr marL="0" indent="0">
              <a:buNone/>
            </a:pPr>
            <a:r>
              <a:rPr lang="en-US" altLang="zh-CN" sz="2800" dirty="0">
                <a:latin typeface="微软雅黑" panose="020B0503020204020204" pitchFamily="34" charset="-122"/>
                <a:ea typeface="微软雅黑" panose="020B0503020204020204" pitchFamily="34" charset="-122"/>
              </a:rPr>
              <a:t>6</a:t>
            </a:r>
            <a:r>
              <a:rPr lang="zh-CN" altLang="en-US" sz="2800" dirty="0">
                <a:latin typeface="微软雅黑" panose="020B0503020204020204" pitchFamily="34" charset="-122"/>
                <a:ea typeface="微软雅黑" panose="020B0503020204020204" pitchFamily="34" charset="-122"/>
              </a:rPr>
              <a:t>、本章小结</a:t>
            </a:r>
            <a:endParaRPr lang="en-US" altLang="zh-CN" sz="28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zh-CN" altLang="en-US" sz="2800" dirty="0">
              <a:solidFill>
                <a:srgbClr val="7E309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4" name="灯片编号占位符 1">
            <a:extLst>
              <a:ext uri="{FF2B5EF4-FFF2-40B4-BE49-F238E27FC236}">
                <a16:creationId xmlns:a16="http://schemas.microsoft.com/office/drawing/2014/main" id="{AC7D844B-D804-F713-CC91-CBD3CF855610}"/>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11</a:t>
            </a:fld>
            <a:endParaRPr lang="zh-CN" altLang="en-US" dirty="0"/>
          </a:p>
        </p:txBody>
      </p:sp>
      <p:sp>
        <p:nvSpPr>
          <p:cNvPr id="2" name="页脚占位符 1">
            <a:extLst>
              <a:ext uri="{FF2B5EF4-FFF2-40B4-BE49-F238E27FC236}">
                <a16:creationId xmlns:a16="http://schemas.microsoft.com/office/drawing/2014/main" id="{62C6A486-4474-0A28-8D75-D3AEE002E25C}"/>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A0E0694A-83F4-F35D-F5A7-6A855A3708D8}"/>
              </a:ext>
            </a:extLst>
          </p:cNvPr>
          <p:cNvSpPr>
            <a:spLocks noGrp="1"/>
          </p:cNvSpPr>
          <p:nvPr>
            <p:ph type="sldNum" sz="quarter" idx="12"/>
          </p:nvPr>
        </p:nvSpPr>
        <p:spPr/>
        <p:txBody>
          <a:bodyPr/>
          <a:lstStyle/>
          <a:p>
            <a:fld id="{4B0D34C0-35A8-654C-9FBA-7B4E017BD630}" type="slidenum">
              <a:rPr lang="en-US" altLang="zh-CN" smtClean="0"/>
              <a:t>11</a:t>
            </a:fld>
            <a:endParaRPr kumimoji="1" lang="zh-CN" altLang="en-US"/>
          </a:p>
        </p:txBody>
      </p:sp>
      <p:sp>
        <p:nvSpPr>
          <p:cNvPr id="8" name="Shape18">
            <a:extLst>
              <a:ext uri="{FF2B5EF4-FFF2-40B4-BE49-F238E27FC236}">
                <a16:creationId xmlns:a16="http://schemas.microsoft.com/office/drawing/2014/main" id="{81D6B141-37AD-3E60-CE01-4630BB770231}"/>
              </a:ext>
            </a:extLst>
          </p:cNvPr>
          <p:cNvSpPr/>
          <p:nvPr/>
        </p:nvSpPr>
        <p:spPr>
          <a:xfrm>
            <a:off x="2001798" y="1523719"/>
            <a:ext cx="8239481" cy="4020869"/>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11" name="内容占位符 2">
            <a:extLst>
              <a:ext uri="{FF2B5EF4-FFF2-40B4-BE49-F238E27FC236}">
                <a16:creationId xmlns:a16="http://schemas.microsoft.com/office/drawing/2014/main" id="{4A2DF213-16BE-FE4D-73E9-C02D4F5CCF47}"/>
              </a:ext>
            </a:extLst>
          </p:cNvPr>
          <p:cNvSpPr>
            <a:spLocks noGrp="1"/>
          </p:cNvSpPr>
          <p:nvPr>
            <p:ph idx="1"/>
          </p:nvPr>
        </p:nvSpPr>
        <p:spPr>
          <a:xfrm>
            <a:off x="2072609" y="1968396"/>
            <a:ext cx="7888777" cy="2718305"/>
          </a:xfrm>
        </p:spPr>
        <p:txBody>
          <a:bodyPr/>
          <a:lstStyle/>
          <a:p>
            <a:pPr marL="0" indent="0">
              <a:buNone/>
            </a:pPr>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、数据库设计和数据模型</a:t>
            </a:r>
          </a:p>
          <a:p>
            <a:pPr marL="0" indent="0">
              <a:buNone/>
            </a:pPr>
            <a:r>
              <a:rPr lang="en-US" altLang="zh-CN" sz="2800" b="1" dirty="0">
                <a:solidFill>
                  <a:srgbClr val="7E3094"/>
                </a:solidFill>
                <a:latin typeface="Microsoft YaHei" panose="020B0503020204020204" pitchFamily="34" charset="-122"/>
                <a:ea typeface="Microsoft YaHei" panose="020B0503020204020204" pitchFamily="34" charset="-122"/>
              </a:rPr>
              <a:t>2</a:t>
            </a:r>
            <a:r>
              <a:rPr lang="zh-CN" altLang="en-US" sz="2800" b="1" dirty="0">
                <a:solidFill>
                  <a:srgbClr val="7E3094"/>
                </a:solidFill>
                <a:latin typeface="Microsoft YaHei" panose="020B0503020204020204" pitchFamily="34" charset="-122"/>
                <a:ea typeface="Microsoft YaHei" panose="020B0503020204020204" pitchFamily="34" charset="-122"/>
              </a:rPr>
              <a:t>、概念结构设计：</a:t>
            </a:r>
            <a:r>
              <a:rPr lang="en" altLang="zh-CN" sz="2800" b="1" dirty="0">
                <a:solidFill>
                  <a:srgbClr val="7E3094"/>
                </a:solidFill>
                <a:latin typeface="Microsoft YaHei" panose="020B0503020204020204" pitchFamily="34" charset="-122"/>
                <a:ea typeface="Microsoft YaHei" panose="020B0503020204020204" pitchFamily="34" charset="-122"/>
              </a:rPr>
              <a:t>E-R</a:t>
            </a:r>
            <a:r>
              <a:rPr lang="zh-CN" altLang="en-US" sz="2800" b="1" dirty="0">
                <a:solidFill>
                  <a:srgbClr val="7E3094"/>
                </a:solidFill>
                <a:latin typeface="Microsoft YaHei" panose="020B0503020204020204" pitchFamily="34" charset="-122"/>
                <a:ea typeface="Microsoft YaHei" panose="020B0503020204020204" pitchFamily="34" charset="-122"/>
              </a:rPr>
              <a:t>模型 </a:t>
            </a:r>
            <a:endParaRPr lang="en-US" altLang="zh-CN" sz="2800" b="1" dirty="0">
              <a:solidFill>
                <a:srgbClr val="7E3094"/>
              </a:solidFill>
              <a:latin typeface="Microsoft YaHei" panose="020B0503020204020204" pitchFamily="34" charset="-122"/>
              <a:ea typeface="Microsoft YaHei" panose="020B0503020204020204" pitchFamily="34" charset="-122"/>
            </a:endParaRPr>
          </a:p>
          <a:p>
            <a:pPr marL="0" indent="0">
              <a:buNone/>
            </a:pPr>
            <a:r>
              <a:rPr lang="en-US" altLang="zh-CN" sz="2800" dirty="0">
                <a:latin typeface="Microsoft YaHei" panose="020B0503020204020204" pitchFamily="34" charset="-122"/>
                <a:ea typeface="Microsoft YaHei" panose="020B0503020204020204" pitchFamily="34" charset="-122"/>
              </a:rPr>
              <a:t>3</a:t>
            </a:r>
            <a:r>
              <a:rPr lang="zh-CN" altLang="en-US" sz="2800" dirty="0">
                <a:latin typeface="Microsoft YaHei" panose="020B0503020204020204" pitchFamily="34" charset="-122"/>
                <a:ea typeface="Microsoft YaHei" panose="020B0503020204020204" pitchFamily="34" charset="-122"/>
              </a:rPr>
              <a:t>、逻辑结构设计：从</a:t>
            </a:r>
            <a:r>
              <a:rPr lang="en-US" altLang="zh-CN" sz="2800" dirty="0">
                <a:latin typeface="Microsoft YaHei" panose="020B0503020204020204" pitchFamily="34" charset="-122"/>
                <a:ea typeface="Microsoft YaHei" panose="020B0503020204020204" pitchFamily="34" charset="-122"/>
              </a:rPr>
              <a:t>E-R</a:t>
            </a:r>
            <a:r>
              <a:rPr lang="zh-CN" altLang="en-US" sz="2800" dirty="0">
                <a:latin typeface="Microsoft YaHei" panose="020B0503020204020204" pitchFamily="34" charset="-122"/>
                <a:ea typeface="Microsoft YaHei" panose="020B0503020204020204" pitchFamily="34" charset="-122"/>
              </a:rPr>
              <a:t>图到关系设计</a:t>
            </a:r>
          </a:p>
          <a:p>
            <a:pPr marL="0" indent="0">
              <a:buNone/>
            </a:pPr>
            <a:r>
              <a:rPr lang="en-US" altLang="zh-CN" sz="2800" dirty="0">
                <a:latin typeface="Microsoft YaHei" panose="020B0503020204020204" pitchFamily="34" charset="-122"/>
                <a:ea typeface="Microsoft YaHei" panose="020B0503020204020204" pitchFamily="34" charset="-122"/>
              </a:rPr>
              <a:t>4</a:t>
            </a:r>
            <a:r>
              <a:rPr lang="zh-CN" altLang="en-US" sz="2800" dirty="0">
                <a:latin typeface="Microsoft YaHei" panose="020B0503020204020204" pitchFamily="34" charset="-122"/>
                <a:ea typeface="Microsoft YaHei" panose="020B0503020204020204" pitchFamily="34" charset="-122"/>
              </a:rPr>
              <a:t>、数据库规范化设计理论</a:t>
            </a:r>
          </a:p>
          <a:p>
            <a:pPr marL="0" indent="0">
              <a:buNone/>
            </a:pPr>
            <a:r>
              <a:rPr lang="en-US" altLang="zh-CN" sz="2800" dirty="0">
                <a:latin typeface="Microsoft YaHei" panose="020B0503020204020204" pitchFamily="34" charset="-122"/>
                <a:ea typeface="Microsoft YaHei" panose="020B0503020204020204" pitchFamily="34" charset="-122"/>
              </a:rPr>
              <a:t>5</a:t>
            </a:r>
            <a:r>
              <a:rPr lang="zh-CN" altLang="en-US" sz="2800" dirty="0">
                <a:latin typeface="Microsoft YaHei" panose="020B0503020204020204" pitchFamily="34" charset="-122"/>
                <a:ea typeface="Microsoft YaHei" panose="020B0503020204020204" pitchFamily="34" charset="-122"/>
              </a:rPr>
              <a:t>、数据库规范化设计实现（基于关系模式的分解）</a:t>
            </a:r>
            <a:endParaRPr lang="en-US" altLang="zh-CN" sz="2800" dirty="0">
              <a:latin typeface="Microsoft YaHei" panose="020B0503020204020204" pitchFamily="34" charset="-122"/>
              <a:ea typeface="Microsoft YaHei" panose="020B0503020204020204" pitchFamily="34" charset="-122"/>
            </a:endParaRPr>
          </a:p>
          <a:p>
            <a:pPr marL="0" indent="0">
              <a:buNone/>
            </a:pPr>
            <a:r>
              <a:rPr lang="en-US" altLang="zh-CN" sz="2800" dirty="0">
                <a:latin typeface="Microsoft YaHei" panose="020B0503020204020204" pitchFamily="34" charset="-122"/>
                <a:ea typeface="Microsoft YaHei" panose="020B0503020204020204" pitchFamily="34" charset="-122"/>
              </a:rPr>
              <a:t>6</a:t>
            </a:r>
            <a:r>
              <a:rPr lang="zh-CN" altLang="en-US" sz="2800" dirty="0">
                <a:latin typeface="Microsoft YaHei" panose="020B0503020204020204" pitchFamily="34" charset="-122"/>
                <a:ea typeface="Microsoft YaHei" panose="020B0503020204020204" pitchFamily="34" charset="-122"/>
              </a:rPr>
              <a:t>、本章小结</a:t>
            </a:r>
            <a:endParaRPr lang="en-US" altLang="zh-CN" sz="2800" dirty="0">
              <a:latin typeface="Microsoft YaHei" panose="020B0503020204020204" pitchFamily="34" charset="-122"/>
              <a:ea typeface="Microsoft YaHei" panose="020B0503020204020204" pitchFamily="34" charset="-122"/>
            </a:endParaRPr>
          </a:p>
          <a:p>
            <a:pPr>
              <a:buFont typeface="Wingdings" panose="05000000000000000000" pitchFamily="2" charset="2"/>
              <a:buChar char="Ø"/>
            </a:pPr>
            <a:endParaRPr lang="zh-CN" altLang="en-US" sz="2800" dirty="0">
              <a:solidFill>
                <a:srgbClr val="7E309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69806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151585" y="1008404"/>
            <a:ext cx="11648065" cy="4477995"/>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latin typeface="Times" pitchFamily="2" charset="0"/>
              </a:rPr>
              <a:t>数据库规范化设计实现</a:t>
            </a:r>
            <a:endParaRPr lang="en-US" altLang="zh-CN" dirty="0">
              <a:latin typeface="Times" pitchFamily="2" charset="0"/>
            </a:endParaRPr>
          </a:p>
        </p:txBody>
      </p:sp>
      <p:sp>
        <p:nvSpPr>
          <p:cNvPr id="18" name="内容占位符 4"/>
          <p:cNvSpPr>
            <a:spLocks noGrp="1"/>
          </p:cNvSpPr>
          <p:nvPr>
            <p:ph idx="1"/>
          </p:nvPr>
        </p:nvSpPr>
        <p:spPr>
          <a:xfrm>
            <a:off x="638174" y="1201271"/>
            <a:ext cx="10757648" cy="3623648"/>
          </a:xfrm>
        </p:spPr>
        <p:txBody>
          <a:bodyPr/>
          <a:lstStyle/>
          <a:p>
            <a:pPr>
              <a:lnSpc>
                <a:spcPct val="200000"/>
              </a:lnSpc>
              <a:buFont typeface="Wingdings" panose="05000000000000000000" pitchFamily="2" charset="2"/>
              <a:buChar char="Ø"/>
            </a:pPr>
            <a:r>
              <a:rPr lang="zh-CN" altLang="en-US" sz="2400" dirty="0"/>
              <a:t>关系模式的规范化过程是通过对</a:t>
            </a:r>
            <a:r>
              <a:rPr lang="zh-CN" altLang="en-US" sz="2400" dirty="0">
                <a:solidFill>
                  <a:srgbClr val="3B20FF"/>
                </a:solidFill>
              </a:rPr>
              <a:t>关系模式的分解来实现的</a:t>
            </a:r>
            <a:r>
              <a:rPr lang="zh-CN" altLang="en-US" sz="2400" dirty="0"/>
              <a:t>。</a:t>
            </a:r>
            <a:endParaRPr lang="en-US" altLang="zh-CN" sz="2400" dirty="0"/>
          </a:p>
          <a:p>
            <a:pPr>
              <a:lnSpc>
                <a:spcPct val="200000"/>
              </a:lnSpc>
              <a:buFont typeface="Wingdings" panose="05000000000000000000" pitchFamily="2" charset="2"/>
              <a:buChar char="Ø"/>
            </a:pPr>
            <a:r>
              <a:rPr lang="zh-CN" altLang="en-US" sz="2400" dirty="0"/>
              <a:t>将满足低一级范式的关系模式</a:t>
            </a:r>
            <a:r>
              <a:rPr lang="zh-CN" altLang="en-US" sz="2400" dirty="0">
                <a:solidFill>
                  <a:srgbClr val="3B20FF"/>
                </a:solidFill>
              </a:rPr>
              <a:t>分解成若干个满足高一级范式</a:t>
            </a:r>
            <a:r>
              <a:rPr lang="zh-CN" altLang="en-US" sz="2400" dirty="0"/>
              <a:t>的关系模式的方法并不是唯一的，因此需要规范化算法。</a:t>
            </a:r>
            <a:endParaRPr lang="en-US" altLang="zh-CN" sz="2400" dirty="0"/>
          </a:p>
          <a:p>
            <a:pPr>
              <a:lnSpc>
                <a:spcPct val="200000"/>
              </a:lnSpc>
              <a:buFont typeface="Wingdings" panose="05000000000000000000" pitchFamily="2" charset="2"/>
              <a:buChar char="Ø"/>
            </a:pPr>
            <a:r>
              <a:rPr lang="zh-CN" altLang="en-US" sz="2400" dirty="0"/>
              <a:t>数据库规范化实现是</a:t>
            </a:r>
            <a:r>
              <a:rPr lang="zh-CN" altLang="en-US" sz="2400" dirty="0">
                <a:solidFill>
                  <a:srgbClr val="3B20FF"/>
                </a:solidFill>
              </a:rPr>
              <a:t>基于数据依赖公理系统</a:t>
            </a:r>
            <a:r>
              <a:rPr lang="zh-CN" altLang="en-US" sz="2400" dirty="0"/>
              <a:t>，通过关系模式的分解算法，这些分解算法可以保证分解后的关系模式与原关系模式等价</a:t>
            </a:r>
          </a:p>
        </p:txBody>
      </p:sp>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110</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110</a:t>
            </a:fld>
            <a:endParaRPr kumimoji="1"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2344524" y="1346131"/>
            <a:ext cx="7003757" cy="4159723"/>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2" name="标题 1"/>
          <p:cNvSpPr>
            <a:spLocks noGrp="1"/>
          </p:cNvSpPr>
          <p:nvPr>
            <p:ph type="title"/>
          </p:nvPr>
        </p:nvSpPr>
        <p:spPr/>
        <p:txBody>
          <a:bodyPr/>
          <a:lstStyle/>
          <a:p>
            <a:r>
              <a:rPr lang="zh-CN" altLang="en-US" dirty="0"/>
              <a:t>关系模式的分解</a:t>
            </a:r>
            <a:endParaRPr kumimoji="1" lang="zh-CN" altLang="en-US" dirty="0"/>
          </a:p>
        </p:txBody>
      </p:sp>
      <p:sp>
        <p:nvSpPr>
          <p:cNvPr id="18" name="内容占位符 4"/>
          <p:cNvSpPr>
            <a:spLocks noGrp="1"/>
          </p:cNvSpPr>
          <p:nvPr>
            <p:ph idx="1"/>
          </p:nvPr>
        </p:nvSpPr>
        <p:spPr>
          <a:xfrm>
            <a:off x="2632924" y="1539838"/>
            <a:ext cx="5937144" cy="1687209"/>
          </a:xfrm>
        </p:spPr>
        <p:txBody>
          <a:bodyPr/>
          <a:lstStyle/>
          <a:p>
            <a:pPr marL="0" indent="0">
              <a:lnSpc>
                <a:spcPct val="150000"/>
              </a:lnSpc>
              <a:buNone/>
            </a:pPr>
            <a:r>
              <a:rPr lang="en-US" altLang="zh-CN" sz="2800" b="1" dirty="0">
                <a:solidFill>
                  <a:srgbClr val="7030A0"/>
                </a:solidFill>
                <a:latin typeface="微软雅黑" panose="020B0503020204020204" pitchFamily="34" charset="-122"/>
                <a:ea typeface="微软雅黑" panose="020B0503020204020204" pitchFamily="34" charset="-122"/>
              </a:rPr>
              <a:t>5</a:t>
            </a:r>
            <a:r>
              <a:rPr lang="zh-CN" altLang="en-US" sz="2800" b="1" dirty="0">
                <a:solidFill>
                  <a:srgbClr val="7030A0"/>
                </a:solidFill>
                <a:latin typeface="微软雅黑" panose="020B0503020204020204" pitchFamily="34" charset="-122"/>
                <a:ea typeface="微软雅黑" panose="020B0503020204020204" pitchFamily="34" charset="-122"/>
              </a:rPr>
              <a:t>、数据库规范化设计实现</a:t>
            </a:r>
            <a:endParaRPr lang="en-US" altLang="zh-CN" sz="2800" b="1" dirty="0">
              <a:solidFill>
                <a:srgbClr val="7030A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a:solidFill>
                  <a:srgbClr val="7030A0"/>
                </a:solidFill>
                <a:latin typeface="微软雅黑" panose="020B0503020204020204" pitchFamily="34" charset="-122"/>
                <a:ea typeface="微软雅黑" panose="020B0503020204020204" pitchFamily="34" charset="-122"/>
              </a:rPr>
              <a:t>	5.1</a:t>
            </a:r>
            <a:r>
              <a:rPr lang="zh-CN" altLang="en-US" sz="2800" b="1" dirty="0">
                <a:solidFill>
                  <a:srgbClr val="7030A0"/>
                </a:solidFill>
                <a:latin typeface="微软雅黑" panose="020B0503020204020204" pitchFamily="34" charset="-122"/>
                <a:ea typeface="微软雅黑" panose="020B0503020204020204" pitchFamily="34" charset="-122"/>
              </a:rPr>
              <a:t> 关系模式分解的定义</a:t>
            </a:r>
            <a:endParaRPr lang="en-US" altLang="zh-CN" sz="2800" b="1" dirty="0">
              <a:solidFill>
                <a:srgbClr val="7030A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800" dirty="0">
                <a:latin typeface="微软雅黑" panose="020B0503020204020204" pitchFamily="34" charset="-122"/>
                <a:ea typeface="微软雅黑" panose="020B0503020204020204" pitchFamily="34" charset="-122"/>
              </a:rPr>
              <a:t>	5.2</a:t>
            </a:r>
            <a:r>
              <a:rPr lang="zh-CN" altLang="en-US" sz="2800" dirty="0">
                <a:latin typeface="微软雅黑" panose="020B0503020204020204" pitchFamily="34" charset="-122"/>
                <a:ea typeface="微软雅黑" panose="020B0503020204020204" pitchFamily="34" charset="-122"/>
              </a:rPr>
              <a:t> 分解的无损连接性</a:t>
            </a:r>
            <a:endParaRPr lang="en-US" altLang="zh-CN" sz="28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dirty="0">
                <a:latin typeface="微软雅黑" panose="020B0503020204020204" pitchFamily="34" charset="-122"/>
                <a:ea typeface="微软雅黑" panose="020B0503020204020204" pitchFamily="34" charset="-122"/>
              </a:rPr>
              <a:t>	5.3</a:t>
            </a:r>
            <a:r>
              <a:rPr lang="zh-CN" altLang="en-US" sz="2800" dirty="0">
                <a:latin typeface="微软雅黑" panose="020B0503020204020204" pitchFamily="34" charset="-122"/>
                <a:ea typeface="微软雅黑" panose="020B0503020204020204" pitchFamily="34" charset="-122"/>
              </a:rPr>
              <a:t> 分解的保持依赖性</a:t>
            </a:r>
            <a:endParaRPr lang="en-US" altLang="zh-CN" sz="28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dirty="0">
                <a:latin typeface="微软雅黑" panose="020B0503020204020204" pitchFamily="34" charset="-122"/>
                <a:ea typeface="微软雅黑" panose="020B0503020204020204" pitchFamily="34" charset="-122"/>
              </a:rPr>
              <a:t>	5.4</a:t>
            </a:r>
            <a:r>
              <a:rPr lang="zh-CN" altLang="en-US" sz="2800" dirty="0">
                <a:latin typeface="微软雅黑" panose="020B0503020204020204" pitchFamily="34" charset="-122"/>
                <a:ea typeface="微软雅黑" panose="020B0503020204020204" pitchFamily="34" charset="-122"/>
              </a:rPr>
              <a:t> 模式分解算法</a:t>
            </a:r>
            <a:endParaRPr lang="en-US" altLang="zh-CN" sz="2800" dirty="0">
              <a:latin typeface="微软雅黑" panose="020B0503020204020204" pitchFamily="34" charset="-122"/>
              <a:ea typeface="微软雅黑" panose="020B0503020204020204" pitchFamily="34" charset="-122"/>
            </a:endParaRPr>
          </a:p>
        </p:txBody>
      </p:sp>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111</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111</a:t>
            </a:fld>
            <a:endParaRPr kumimoji="1"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586792" y="1396738"/>
            <a:ext cx="11344110" cy="4862548"/>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关系模式分解的定义</a:t>
            </a:r>
            <a:endParaRPr lang="zh-CN" altLang="zh-CN"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696979" y="1507834"/>
                <a:ext cx="11586006" cy="3314285"/>
              </a:xfrm>
            </p:spPr>
            <p:txBody>
              <a:bodyPr/>
              <a:lstStyle/>
              <a:p>
                <a:pPr marL="0" indent="0">
                  <a:buNone/>
                </a:pPr>
                <a:r>
                  <a:rPr lang="zh-CN" altLang="en-US" sz="2400" dirty="0">
                    <a:latin typeface="Cambria Math" panose="02040503050406030204" pitchFamily="18" charset="0"/>
                  </a:rPr>
                  <a:t>给定：</a:t>
                </a:r>
                <a14:m>
                  <m:oMath xmlns:m="http://schemas.openxmlformats.org/officeDocument/2006/math">
                    <m:r>
                      <m:rPr>
                        <m:sty m:val="p"/>
                      </m:rPr>
                      <a:rPr lang="en-US" altLang="zh-CN" sz="2400" i="1" smtClean="0">
                        <a:latin typeface="Cambria Math" panose="02040503050406030204" pitchFamily="18" charset="0"/>
                        <a:ea typeface="Cambria Math" panose="02040503050406030204" pitchFamily="18" charset="0"/>
                      </a:rPr>
                      <m:t>R</m:t>
                    </m:r>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𝐶</m:t>
                        </m:r>
                      </m:e>
                    </m:d>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𝐹</m:t>
                    </m:r>
                    <m:r>
                      <a:rPr lang="en-US" altLang="zh-CN" sz="2400" i="1">
                        <a:latin typeface="Cambria Math" panose="02040503050406030204" pitchFamily="18" charset="0"/>
                        <a:ea typeface="Cambria Math" panose="02040503050406030204" pitchFamily="18" charset="0"/>
                      </a:rPr>
                      <m:t>=</m:t>
                    </m:r>
                    <m:d>
                      <m:dPr>
                        <m:begChr m:val="{"/>
                        <m:endChr m:val="}"/>
                        <m:ctrlPr>
                          <a:rPr lang="zh-CN" altLang="zh-CN" sz="2400" i="1">
                            <a:latin typeface="Cambria Math" panose="02040503050406030204" pitchFamily="18" charset="0"/>
                          </a:rPr>
                        </m:ctrlPr>
                      </m:dPr>
                      <m:e>
                        <m:r>
                          <a:rPr lang="zh-CN" altLang="en-US" sz="2400" i="1">
                            <a:latin typeface="Cambria Math" panose="02040503050406030204" pitchFamily="18" charset="0"/>
                          </a:rPr>
                          <m:t>𝐴</m:t>
                        </m:r>
                        <m:r>
                          <a:rPr lang="zh-CN" altLang="en-US" sz="2400" i="1">
                            <a:latin typeface="Cambria Math" panose="02040503050406030204" pitchFamily="18" charset="0"/>
                          </a:rPr>
                          <m:t>→</m:t>
                        </m:r>
                        <m:r>
                          <a:rPr lang="zh-CN" altLang="en-US" sz="2400" i="1">
                            <a:latin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𝐵</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𝐶</m:t>
                        </m:r>
                      </m:e>
                    </m:d>
                  </m:oMath>
                </a14:m>
                <a:endParaRPr lang="en-US" altLang="zh-CN" sz="2400" dirty="0">
                  <a:latin typeface="Cambria Math" panose="02040503050406030204" pitchFamily="18" charset="0"/>
                  <a:ea typeface="Cambria Math" panose="02040503050406030204" pitchFamily="18" charset="0"/>
                  <a:cs typeface="Calibri" panose="020F0502020204030204" pitchFamily="34" charset="0"/>
                </a:endParaRPr>
              </a:p>
              <a:p>
                <a:pPr marL="0" indent="0">
                  <a:buNone/>
                </a:pPr>
                <a:r>
                  <a:rPr lang="zh-CN" altLang="en-US" sz="2400" dirty="0">
                    <a:latin typeface="Times" pitchFamily="2" charset="0"/>
                  </a:rPr>
                  <a:t>分解为：</a:t>
                </a:r>
                <a:r>
                  <a:rPr lang="en-US" altLang="zh-CN" sz="2400" dirty="0"/>
                  <a:t> </a:t>
                </a:r>
                <a14:m>
                  <m:oMath xmlns:m="http://schemas.openxmlformats.org/officeDocument/2006/math">
                    <m:r>
                      <m:rPr>
                        <m:sty m:val="p"/>
                      </m:rPr>
                      <a:rPr lang="en-US" altLang="zh-CN" sz="2400" i="1" smtClean="0">
                        <a:latin typeface="Cambria Math" panose="02040503050406030204" pitchFamily="18" charset="0"/>
                      </a:rPr>
                      <m:t>R</m:t>
                    </m:r>
                    <m:r>
                      <a:rPr lang="en-US" altLang="zh-CN" sz="2400" b="0" i="1" baseline="-25000" smtClean="0">
                        <a:latin typeface="Cambria Math" panose="02040503050406030204" pitchFamily="18" charset="0"/>
                      </a:rPr>
                      <m:t>1</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𝐵</m:t>
                        </m:r>
                      </m:e>
                    </m:d>
                  </m:oMath>
                </a14:m>
                <a:r>
                  <a:rPr lang="zh-CN" altLang="en-US" sz="2400" dirty="0">
                    <a:latin typeface="Times" pitchFamily="2" charset="0"/>
                  </a:rPr>
                  <a:t>，</a:t>
                </a:r>
                <a:r>
                  <a:rPr lang="en-US" altLang="zh-CN" sz="2400" dirty="0"/>
                  <a:t> </a:t>
                </a:r>
                <a14:m>
                  <m:oMath xmlns:m="http://schemas.openxmlformats.org/officeDocument/2006/math">
                    <m:r>
                      <m:rPr>
                        <m:sty m:val="p"/>
                      </m:rPr>
                      <a:rPr lang="en-US" altLang="zh-CN" sz="2400" i="1">
                        <a:latin typeface="Cambria Math" panose="02040503050406030204" pitchFamily="18" charset="0"/>
                      </a:rPr>
                      <m:t>R</m:t>
                    </m:r>
                    <m:r>
                      <a:rPr lang="en-US" altLang="zh-CN" sz="2400" b="0" i="1" baseline="-25000" smtClean="0">
                        <a:latin typeface="Cambria Math" panose="02040503050406030204" pitchFamily="18" charset="0"/>
                      </a:rPr>
                      <m:t>2</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e>
                    </m:d>
                  </m:oMath>
                </a14:m>
                <a:endParaRPr lang="en-US" altLang="zh-CN" sz="2400" dirty="0">
                  <a:latin typeface="Times" pitchFamily="2" charset="0"/>
                </a:endParaRPr>
              </a:p>
              <a:p>
                <a:pPr marL="0" indent="0">
                  <a:buNone/>
                </a:pPr>
                <a:endParaRPr lang="en-US" altLang="zh-CN" sz="2400" dirty="0">
                  <a:latin typeface="Times" pitchFamily="2" charset="0"/>
                </a:endParaRPr>
              </a:p>
              <a:p>
                <a:pPr marL="0" indent="0">
                  <a:lnSpc>
                    <a:spcPct val="150000"/>
                  </a:lnSpc>
                  <a:buNone/>
                </a:pPr>
                <a:r>
                  <a:rPr lang="en-US" altLang="zh-CN" sz="2400" dirty="0">
                    <a:latin typeface="Times" pitchFamily="2" charset="0"/>
                  </a:rPr>
                  <a:t>【</a:t>
                </a:r>
                <a:r>
                  <a:rPr lang="zh-CN" altLang="en-US" sz="2400" b="1" dirty="0">
                    <a:latin typeface="Times" pitchFamily="2" charset="0"/>
                  </a:rPr>
                  <a:t>定义</a:t>
                </a:r>
                <a:r>
                  <a:rPr lang="en-US" altLang="zh-CN" sz="2400" b="1" dirty="0">
                    <a:latin typeface="Times" pitchFamily="2" charset="0"/>
                  </a:rPr>
                  <a:t>3.7</a:t>
                </a:r>
                <a:r>
                  <a:rPr lang="en-US" altLang="zh-CN" sz="2400" dirty="0">
                    <a:latin typeface="Times" pitchFamily="2" charset="0"/>
                  </a:rPr>
                  <a:t>】</a:t>
                </a:r>
                <a:r>
                  <a:rPr lang="zh-CN" altLang="zh-CN" sz="2400" dirty="0">
                    <a:latin typeface="Times" pitchFamily="2" charset="0"/>
                  </a:rPr>
                  <a:t>对于关系模式</a:t>
                </a:r>
                <a14:m>
                  <m:oMath xmlns:m="http://schemas.openxmlformats.org/officeDocument/2006/math">
                    <m:r>
                      <a:rPr lang="en-US" altLang="zh-CN" sz="2400" i="1">
                        <a:latin typeface="Cambria Math" panose="02040503050406030204" pitchFamily="18" charset="0"/>
                      </a:rPr>
                      <m:t>𝑅</m:t>
                    </m:r>
                    <m:r>
                      <a:rPr lang="en-US" altLang="zh-CN" sz="2400" i="1">
                        <a:latin typeface="Cambria Math" panose="02040503050406030204" pitchFamily="18" charset="0"/>
                      </a:rPr>
                      <m:t>&lt;</m:t>
                    </m:r>
                    <m:r>
                      <a:rPr lang="en-US" altLang="zh-CN" sz="2400" i="1">
                        <a:latin typeface="Cambria Math" panose="02040503050406030204" pitchFamily="18" charset="0"/>
                      </a:rPr>
                      <m:t>𝑈</m:t>
                    </m:r>
                    <m:r>
                      <a:rPr lang="en-US" altLang="zh-CN" sz="2400" i="1">
                        <a:latin typeface="Cambria Math" panose="02040503050406030204" pitchFamily="18" charset="0"/>
                      </a:rPr>
                      <m:t>, </m:t>
                    </m:r>
                    <m:r>
                      <a:rPr lang="en-US" altLang="zh-CN" sz="2400" i="1">
                        <a:latin typeface="Cambria Math" panose="02040503050406030204" pitchFamily="18" charset="0"/>
                      </a:rPr>
                      <m:t>𝐹</m:t>
                    </m:r>
                    <m:r>
                      <a:rPr lang="en-US" altLang="zh-CN" sz="2400" i="1">
                        <a:latin typeface="Cambria Math" panose="02040503050406030204" pitchFamily="18" charset="0"/>
                      </a:rPr>
                      <m:t>&gt;</m:t>
                    </m:r>
                  </m:oMath>
                </a14:m>
                <a:r>
                  <a:rPr lang="zh-CN" altLang="zh-CN" sz="2400" dirty="0">
                    <a:latin typeface="Times" pitchFamily="2" charset="0"/>
                  </a:rPr>
                  <a:t>，它的一个分解是指</a:t>
                </a:r>
                <a:endParaRPr lang="en-US" altLang="zh-CN" sz="2400" dirty="0">
                  <a:latin typeface="Times" pitchFamily="2" charset="0"/>
                </a:endParaRPr>
              </a:p>
              <a:p>
                <a:pPr marL="0" indent="0">
                  <a:lnSpc>
                    <a:spcPct val="150000"/>
                  </a:lnSpc>
                  <a:buNone/>
                </a:pPr>
                <a14:m>
                  <m:oMath xmlns:m="http://schemas.openxmlformats.org/officeDocument/2006/math">
                    <m:r>
                      <a:rPr lang="en-US" altLang="zh-CN" sz="2400" i="1">
                        <a:latin typeface="Cambria Math" panose="02040503050406030204" pitchFamily="18" charset="0"/>
                      </a:rPr>
                      <m:t>𝜌</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&gt;}</m:t>
                    </m:r>
                  </m:oMath>
                </a14:m>
                <a:r>
                  <a:rPr lang="zh-CN" altLang="zh-CN" sz="2400" dirty="0">
                    <a:latin typeface="Times" pitchFamily="2" charset="0"/>
                  </a:rPr>
                  <a:t>，</a:t>
                </a:r>
                <a:r>
                  <a:rPr lang="zh-CN" altLang="en-US" sz="2400" dirty="0">
                    <a:latin typeface="Times" pitchFamily="2" charset="0"/>
                  </a:rPr>
                  <a:t>并且满足</a:t>
                </a:r>
                <a:endParaRPr lang="en-US" altLang="zh-CN" sz="2400" dirty="0">
                  <a:latin typeface="Times" pitchFamily="2" charset="0"/>
                </a:endParaRPr>
              </a:p>
              <a:p>
                <a:pPr marL="883920" lvl="1" indent="-514350">
                  <a:lnSpc>
                    <a:spcPct val="150000"/>
                  </a:lnSpc>
                  <a:buFont typeface="+mj-ea"/>
                  <a:buAutoNum type="circleNumDbPlain"/>
                </a:pPr>
                <a:r>
                  <a:rPr lang="zh-CN" altLang="en-US" sz="2400" dirty="0">
                    <a:latin typeface="Times" pitchFamily="2" charset="0"/>
                  </a:rPr>
                  <a:t>关系不丢失： </a:t>
                </a:r>
                <a14:m>
                  <m:oMath xmlns:m="http://schemas.openxmlformats.org/officeDocument/2006/math">
                    <m:r>
                      <a:rPr lang="en-US" altLang="zh-CN" sz="2400" i="1">
                        <a:latin typeface="Cambria Math" panose="02040503050406030204" pitchFamily="18" charset="0"/>
                      </a:rPr>
                      <m:t>𝑈</m:t>
                    </m:r>
                    <m:r>
                      <a:rPr lang="en-US" altLang="zh-CN" sz="2400" i="1">
                        <a:latin typeface="Cambria Math" panose="02040503050406030204" pitchFamily="18" charset="0"/>
                      </a:rPr>
                      <m:t>=</m:t>
                    </m:r>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𝑖</m:t>
                            </m:r>
                          </m:sub>
                        </m:sSub>
                      </m:e>
                    </m:nary>
                  </m:oMath>
                </a14:m>
                <a:endParaRPr lang="en-US" altLang="zh-CN" sz="2400" dirty="0">
                  <a:latin typeface="Times" pitchFamily="2" charset="0"/>
                </a:endParaRPr>
              </a:p>
              <a:p>
                <a:pPr marL="883920" lvl="1" indent="-514350">
                  <a:lnSpc>
                    <a:spcPct val="150000"/>
                  </a:lnSpc>
                  <a:buFont typeface="+mj-ea"/>
                  <a:buAutoNum type="circleNumDbPlain"/>
                </a:pPr>
                <a:r>
                  <a:rPr lang="zh-CN" altLang="en-US" sz="2400" dirty="0">
                    <a:latin typeface="Times" pitchFamily="2" charset="0"/>
                  </a:rPr>
                  <a:t>模式不冗余：</a:t>
                </a:r>
                <a:r>
                  <a:rPr lang="zh-CN" altLang="zh-CN" sz="2400" dirty="0">
                    <a:latin typeface="Times" pitchFamily="2" charset="0"/>
                  </a:rPr>
                  <a:t>不存在</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𝑗</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𝑛</m:t>
                        </m:r>
                      </m:e>
                    </m:d>
                  </m:oMath>
                </a14:m>
                <a:endParaRPr lang="en-US" altLang="zh-CN" sz="2400" i="1" dirty="0">
                  <a:latin typeface="Cambria Math" panose="02040503050406030204" pitchFamily="18" charset="0"/>
                </a:endParaRPr>
              </a:p>
              <a:p>
                <a:pPr marL="883920" lvl="1" indent="-514350">
                  <a:lnSpc>
                    <a:spcPct val="150000"/>
                  </a:lnSpc>
                  <a:buFont typeface="+mj-ea"/>
                  <a:buAutoNum type="circleNumDbPlain"/>
                </a:pPr>
                <a:r>
                  <a:rPr lang="zh-CN" altLang="en-US" sz="2400" dirty="0">
                    <a:latin typeface="Cambria Math" panose="02040503050406030204" pitchFamily="18" charset="0"/>
                  </a:rPr>
                  <a:t>依赖不丢失：对分解后的函数依赖投影到原关系上，函数依赖不冗余也不缺失</a:t>
                </a:r>
                <a:endParaRPr lang="en-US" altLang="zh-CN" sz="2400" dirty="0">
                  <a:latin typeface="Times" pitchFamily="2" charset="0"/>
                </a:endParaRPr>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696979" y="1507834"/>
                <a:ext cx="11586006" cy="3314285"/>
              </a:xfrm>
              <a:blipFill>
                <a:blip r:embed="rId3"/>
                <a:stretch>
                  <a:fillRect l="-789" t="-1471" b="-38603"/>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112</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112</a:t>
            </a:fld>
            <a:endParaRPr kumimoji="1"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p:cNvSpPr/>
          <p:nvPr/>
        </p:nvSpPr>
        <p:spPr>
          <a:xfrm>
            <a:off x="142075" y="2610747"/>
            <a:ext cx="11811815" cy="3580324"/>
          </a:xfrm>
          <a:prstGeom prst="roundRect">
            <a:avLst>
              <a:gd name="adj" fmla="val 1730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18"/>
          <p:cNvSpPr/>
          <p:nvPr/>
        </p:nvSpPr>
        <p:spPr>
          <a:xfrm>
            <a:off x="151585" y="1318847"/>
            <a:ext cx="11811815" cy="1089060"/>
          </a:xfrm>
          <a:prstGeom prst="roundRect">
            <a:avLst>
              <a:gd name="adj" fmla="val 25358"/>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关系模式分解的定义（续）</a:t>
            </a:r>
            <a:endParaRPr lang="zh-CN" altLang="zh-CN"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173955" y="1254747"/>
                <a:ext cx="11767074" cy="1089060"/>
              </a:xfrm>
            </p:spPr>
            <p:txBody>
              <a:bodyPr/>
              <a:lstStyle/>
              <a:p>
                <a:pPr>
                  <a:lnSpc>
                    <a:spcPct val="150000"/>
                  </a:lnSpc>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对于一个关系模式</a:t>
                </a:r>
                <a14:m>
                  <m:oMath xmlns:m="http://schemas.openxmlformats.org/officeDocument/2006/math">
                    <m:r>
                      <a:rPr lang="en-US" altLang="zh-CN" sz="2400" b="0" i="1">
                        <a:latin typeface="Cambria Math" panose="02040503050406030204" pitchFamily="18" charset="0"/>
                      </a:rPr>
                      <m:t>𝑅</m:t>
                    </m:r>
                    <m:r>
                      <a:rPr lang="en-US" altLang="zh-CN" sz="2400" b="0">
                        <a:latin typeface="Cambria Math" panose="02040503050406030204" pitchFamily="18" charset="0"/>
                      </a:rPr>
                      <m:t>&lt;</m:t>
                    </m:r>
                    <m:r>
                      <a:rPr lang="en-US" altLang="zh-CN" sz="2400" b="0" i="1">
                        <a:latin typeface="Cambria Math" panose="02040503050406030204" pitchFamily="18" charset="0"/>
                      </a:rPr>
                      <m:t>𝑈</m:t>
                    </m:r>
                    <m:r>
                      <a:rPr lang="en-US" altLang="zh-CN" sz="2400" b="0">
                        <a:latin typeface="Cambria Math" panose="02040503050406030204" pitchFamily="18" charset="0"/>
                      </a:rPr>
                      <m:t>, </m:t>
                    </m:r>
                    <m:r>
                      <a:rPr lang="en-US" altLang="zh-CN" sz="2400" b="0" i="1">
                        <a:latin typeface="Cambria Math" panose="02040503050406030204" pitchFamily="18" charset="0"/>
                      </a:rPr>
                      <m:t>𝐹</m:t>
                    </m:r>
                    <m:r>
                      <a:rPr lang="en-US" altLang="zh-CN" sz="2400" b="0">
                        <a:latin typeface="Cambria Math" panose="02040503050406030204" pitchFamily="18" charset="0"/>
                      </a:rPr>
                      <m:t>&gt;</m:t>
                    </m:r>
                  </m:oMath>
                </a14:m>
                <a:r>
                  <a:rPr lang="zh-CN" altLang="zh-CN" sz="2400" dirty="0">
                    <a:latin typeface="微软雅黑" panose="020B0503020204020204" pitchFamily="82" charset="2"/>
                    <a:ea typeface="微软雅黑" panose="020B0503020204020204" pitchFamily="82" charset="2"/>
                  </a:rPr>
                  <a:t>的分解方式有多种，但都遵循一个原则</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分解之后的若干模式</a:t>
                </a:r>
                <a14:m>
                  <m:oMath xmlns:m="http://schemas.openxmlformats.org/officeDocument/2006/math">
                    <m:r>
                      <a:rPr lang="en-US" altLang="zh-CN" sz="2400" b="0" i="1">
                        <a:latin typeface="Cambria Math" panose="02040503050406030204" pitchFamily="18" charset="0"/>
                      </a:rPr>
                      <m:t>𝜌</m:t>
                    </m:r>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𝐹</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𝐹</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𝑛</m:t>
                        </m:r>
                      </m:sub>
                    </m:sSub>
                    <m:r>
                      <a:rPr lang="en-US" altLang="zh-CN" sz="2400" b="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𝑛</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𝐹</m:t>
                        </m:r>
                      </m:e>
                      <m:sub>
                        <m:r>
                          <a:rPr lang="en-US" altLang="zh-CN" sz="2400" b="0" i="1">
                            <a:latin typeface="Cambria Math" panose="02040503050406030204" pitchFamily="18" charset="0"/>
                          </a:rPr>
                          <m:t>𝑛</m:t>
                        </m:r>
                      </m:sub>
                    </m:sSub>
                    <m:r>
                      <a:rPr lang="en-US" altLang="zh-CN" sz="2400" b="0">
                        <a:latin typeface="Cambria Math" panose="02040503050406030204" pitchFamily="18" charset="0"/>
                      </a:rPr>
                      <m:t>&gt;}</m:t>
                    </m:r>
                  </m:oMath>
                </a14:m>
                <a:r>
                  <a:rPr lang="zh-CN" altLang="zh-CN" sz="2400" dirty="0">
                    <a:latin typeface="微软雅黑" panose="020B0503020204020204" pitchFamily="82" charset="2"/>
                    <a:ea typeface="微软雅黑" panose="020B0503020204020204" pitchFamily="82" charset="2"/>
                  </a:rPr>
                  <a:t>与原模式</a:t>
                </a:r>
                <a14:m>
                  <m:oMath xmlns:m="http://schemas.openxmlformats.org/officeDocument/2006/math">
                    <m:r>
                      <a:rPr lang="en-US" altLang="zh-CN" sz="2400" b="0" i="1">
                        <a:latin typeface="Cambria Math" panose="02040503050406030204" pitchFamily="18" charset="0"/>
                      </a:rPr>
                      <m:t>𝑅</m:t>
                    </m:r>
                    <m:r>
                      <a:rPr lang="en-US" altLang="zh-CN" sz="2400" b="0">
                        <a:latin typeface="Cambria Math" panose="02040503050406030204" pitchFamily="18" charset="0"/>
                      </a:rPr>
                      <m:t>&lt;</m:t>
                    </m:r>
                    <m:r>
                      <a:rPr lang="en-US" altLang="zh-CN" sz="2400" b="0" i="1">
                        <a:latin typeface="Cambria Math" panose="02040503050406030204" pitchFamily="18" charset="0"/>
                      </a:rPr>
                      <m:t>𝑈</m:t>
                    </m:r>
                    <m:r>
                      <a:rPr lang="en-US" altLang="zh-CN" sz="2400" b="0">
                        <a:latin typeface="Cambria Math" panose="02040503050406030204" pitchFamily="18" charset="0"/>
                      </a:rPr>
                      <m:t>, </m:t>
                    </m:r>
                    <m:r>
                      <a:rPr lang="en-US" altLang="zh-CN" sz="2400" b="0" i="1">
                        <a:latin typeface="Cambria Math" panose="02040503050406030204" pitchFamily="18" charset="0"/>
                      </a:rPr>
                      <m:t>𝐹</m:t>
                    </m:r>
                    <m:r>
                      <a:rPr lang="en-US" altLang="zh-CN" sz="2400" b="0">
                        <a:latin typeface="Cambria Math" panose="02040503050406030204" pitchFamily="18" charset="0"/>
                      </a:rPr>
                      <m:t>&gt;</m:t>
                    </m:r>
                  </m:oMath>
                </a14:m>
                <a:r>
                  <a:rPr lang="zh-CN" altLang="zh-CN" sz="2400" dirty="0">
                    <a:latin typeface="微软雅黑" panose="020B0503020204020204" pitchFamily="82" charset="2"/>
                    <a:ea typeface="微软雅黑" panose="020B0503020204020204" pitchFamily="82" charset="2"/>
                  </a:rPr>
                  <a:t>等价。</a:t>
                </a:r>
                <a:endParaRPr lang="en-US" altLang="zh-CN" sz="2800" dirty="0">
                  <a:latin typeface="微软雅黑" panose="020B0503020204020204" pitchFamily="82" charset="2"/>
                  <a:ea typeface="微软雅黑" panose="020B0503020204020204" pitchFamily="82" charset="2"/>
                </a:endParaRPr>
              </a:p>
              <a:p>
                <a:pPr>
                  <a:lnSpc>
                    <a:spcPct val="200000"/>
                  </a:lnSpc>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关系模式等价分解的概念可以从以下两个角度进行考虑：</a:t>
                </a:r>
                <a:endParaRPr lang="en-US" altLang="zh-CN" sz="2400" dirty="0">
                  <a:latin typeface="微软雅黑" panose="020B0503020204020204" pitchFamily="82" charset="2"/>
                  <a:ea typeface="微软雅黑" panose="020B0503020204020204" pitchFamily="82" charset="2"/>
                </a:endParaRPr>
              </a:p>
              <a:p>
                <a:pPr marL="422275" lvl="1" indent="0">
                  <a:lnSpc>
                    <a:spcPct val="150000"/>
                  </a:lnSpc>
                  <a:buNone/>
                </a:pPr>
                <a:r>
                  <a:rPr lang="zh-CN" altLang="zh-CN" sz="2400" dirty="0"/>
                  <a:t>（</a:t>
                </a:r>
                <a:r>
                  <a:rPr lang="en-US" altLang="zh-CN" sz="2400" dirty="0"/>
                  <a:t>1</a:t>
                </a:r>
                <a:r>
                  <a:rPr lang="zh-CN" altLang="zh-CN" sz="2400" dirty="0"/>
                  <a:t>）</a:t>
                </a:r>
                <a:r>
                  <a:rPr lang="zh-CN" altLang="zh-CN" sz="2400" dirty="0">
                    <a:solidFill>
                      <a:srgbClr val="3B20FF"/>
                    </a:solidFill>
                  </a:rPr>
                  <a:t>数据等价</a:t>
                </a:r>
                <a:r>
                  <a:rPr lang="zh-CN" altLang="zh-CN" sz="2400" dirty="0"/>
                  <a:t>：分解具有</a:t>
                </a:r>
                <a:r>
                  <a:rPr lang="zh-CN" altLang="zh-CN" sz="2400" dirty="0">
                    <a:solidFill>
                      <a:srgbClr val="0432FF"/>
                    </a:solidFill>
                  </a:rPr>
                  <a:t>无损连接性</a:t>
                </a:r>
                <a:r>
                  <a:rPr lang="zh-CN" altLang="zh-CN" sz="2400" dirty="0"/>
                  <a:t>（</a:t>
                </a:r>
                <a:r>
                  <a:rPr lang="en-US" altLang="zh-CN" sz="2400" dirty="0"/>
                  <a:t>lossless join</a:t>
                </a:r>
                <a:r>
                  <a:rPr lang="zh-CN" altLang="zh-CN" sz="2400" dirty="0"/>
                  <a:t>），无损连接是指分解后的关系通过</a:t>
                </a:r>
                <a:r>
                  <a:rPr lang="zh-CN" altLang="zh-CN" sz="2400" b="1" dirty="0"/>
                  <a:t>自然连接</a:t>
                </a:r>
                <a:r>
                  <a:rPr lang="zh-CN" altLang="zh-CN" sz="2400" dirty="0"/>
                  <a:t>可以恢复分解前的关系，即通过自然连接得到的关系与分解前的关系相比，</a:t>
                </a:r>
                <a:r>
                  <a:rPr lang="zh-CN" altLang="zh-CN" sz="2400" b="1" dirty="0"/>
                  <a:t>既不多出信息、又不丢失信息</a:t>
                </a:r>
                <a:r>
                  <a:rPr lang="zh-CN" altLang="zh-CN" sz="2400" dirty="0"/>
                  <a:t>；</a:t>
                </a:r>
                <a:r>
                  <a:rPr lang="zh-CN" altLang="en-US" sz="2400" dirty="0"/>
                  <a:t>（元组</a:t>
                </a:r>
                <a:r>
                  <a:rPr lang="en-US" altLang="zh-CN" sz="2400" dirty="0"/>
                  <a:t>/</a:t>
                </a:r>
                <a:r>
                  <a:rPr lang="zh-CN" altLang="en-US" sz="2400" dirty="0"/>
                  <a:t>行）</a:t>
                </a:r>
                <a:endParaRPr lang="en-US" altLang="zh-CN" sz="2400" dirty="0"/>
              </a:p>
              <a:p>
                <a:pPr marL="422275" lvl="1" indent="0">
                  <a:lnSpc>
                    <a:spcPct val="150000"/>
                  </a:lnSpc>
                  <a:buNone/>
                </a:pPr>
                <a:r>
                  <a:rPr lang="zh-CN" altLang="zh-CN" sz="2400" dirty="0"/>
                  <a:t>（</a:t>
                </a:r>
                <a:r>
                  <a:rPr lang="en-US" altLang="zh-CN" sz="2400" dirty="0"/>
                  <a:t>2</a:t>
                </a:r>
                <a:r>
                  <a:rPr lang="zh-CN" altLang="zh-CN" sz="2400" dirty="0"/>
                  <a:t>）</a:t>
                </a:r>
                <a:r>
                  <a:rPr lang="zh-CN" altLang="zh-CN" sz="2400" dirty="0">
                    <a:solidFill>
                      <a:srgbClr val="3B20FF"/>
                    </a:solidFill>
                  </a:rPr>
                  <a:t>语义等价</a:t>
                </a:r>
                <a:r>
                  <a:rPr lang="zh-CN" altLang="zh-CN" sz="2400" dirty="0"/>
                  <a:t>：分解要</a:t>
                </a:r>
                <a:r>
                  <a:rPr lang="zh-CN" altLang="zh-CN" sz="2400" dirty="0">
                    <a:solidFill>
                      <a:srgbClr val="0432FF"/>
                    </a:solidFill>
                  </a:rPr>
                  <a:t>保持函数依赖</a:t>
                </a:r>
                <a:r>
                  <a:rPr lang="zh-CN" altLang="zh-CN" sz="2400" dirty="0"/>
                  <a:t>（</a:t>
                </a:r>
                <a:r>
                  <a:rPr lang="en-US" altLang="zh-CN" sz="2400" dirty="0"/>
                  <a:t>preserve functional dependency</a:t>
                </a:r>
                <a:r>
                  <a:rPr lang="zh-CN" altLang="zh-CN" sz="2400" dirty="0"/>
                  <a:t>）</a:t>
                </a:r>
                <a:r>
                  <a:rPr lang="zh-CN" altLang="en-US" sz="2400" dirty="0"/>
                  <a:t> （列）</a:t>
                </a:r>
                <a:endParaRPr lang="en-US" altLang="zh-CN" sz="2400" dirty="0"/>
              </a:p>
              <a:p>
                <a:pPr marL="422275" lvl="1" indent="0">
                  <a:lnSpc>
                    <a:spcPct val="150000"/>
                  </a:lnSpc>
                  <a:buNone/>
                </a:pPr>
                <a:r>
                  <a:rPr lang="zh-CN" altLang="zh-CN" sz="2400" dirty="0"/>
                  <a:t>因此关系模式</a:t>
                </a:r>
                <a:r>
                  <a:rPr lang="zh-CN" altLang="zh-CN" sz="2400" b="1" dirty="0"/>
                  <a:t>等价分解</a:t>
                </a:r>
                <a:r>
                  <a:rPr lang="zh-CN" altLang="zh-CN" sz="2400" dirty="0"/>
                  <a:t>既要保持函数依赖，又要具有无损连接性。</a:t>
                </a:r>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173955" y="1254747"/>
                <a:ext cx="11767074" cy="1089060"/>
              </a:xfrm>
              <a:blipFill>
                <a:blip r:embed="rId3"/>
                <a:stretch>
                  <a:fillRect l="-725" r="-2383" b="-364045"/>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113</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113</a:t>
            </a:fld>
            <a:endParaRPr kumimoji="1"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关系模式的分解</a:t>
            </a:r>
            <a:endParaRPr kumimoji="1" lang="zh-CN" altLang="en-US" dirty="0"/>
          </a:p>
        </p:txBody>
      </p:sp>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114</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114</a:t>
            </a:fld>
            <a:endParaRPr kumimoji="1" lang="zh-CN" altLang="en-US"/>
          </a:p>
        </p:txBody>
      </p:sp>
      <p:sp>
        <p:nvSpPr>
          <p:cNvPr id="9" name="Shape18"/>
          <p:cNvSpPr/>
          <p:nvPr/>
        </p:nvSpPr>
        <p:spPr>
          <a:xfrm>
            <a:off x="2344524" y="1346131"/>
            <a:ext cx="7003757" cy="4159723"/>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10" name="内容占位符 4"/>
          <p:cNvSpPr>
            <a:spLocks noGrp="1"/>
          </p:cNvSpPr>
          <p:nvPr>
            <p:ph idx="1"/>
          </p:nvPr>
        </p:nvSpPr>
        <p:spPr>
          <a:xfrm>
            <a:off x="2632924" y="1539838"/>
            <a:ext cx="5937144" cy="1687209"/>
          </a:xfrm>
        </p:spPr>
        <p:txBody>
          <a:bodyPr/>
          <a:lstStyle/>
          <a:p>
            <a:pPr marL="0" indent="0">
              <a:lnSpc>
                <a:spcPct val="150000"/>
              </a:lnSpc>
              <a:buNone/>
            </a:pPr>
            <a:r>
              <a:rPr lang="en-US" altLang="zh-CN" sz="2800" b="1" dirty="0">
                <a:solidFill>
                  <a:srgbClr val="7030A0"/>
                </a:solidFill>
                <a:latin typeface="微软雅黑" panose="020B0503020204020204" pitchFamily="34" charset="-122"/>
                <a:ea typeface="微软雅黑" panose="020B0503020204020204" pitchFamily="34" charset="-122"/>
              </a:rPr>
              <a:t>5</a:t>
            </a:r>
            <a:r>
              <a:rPr lang="zh-CN" altLang="en-US" sz="2800" b="1" dirty="0">
                <a:solidFill>
                  <a:srgbClr val="7030A0"/>
                </a:solidFill>
                <a:latin typeface="微软雅黑" panose="020B0503020204020204" pitchFamily="34" charset="-122"/>
                <a:ea typeface="微软雅黑" panose="020B0503020204020204" pitchFamily="34" charset="-122"/>
              </a:rPr>
              <a:t>、数据库规范化设计实现</a:t>
            </a:r>
            <a:endParaRPr lang="en-US" altLang="zh-CN" sz="2800" b="1" dirty="0">
              <a:solidFill>
                <a:srgbClr val="7030A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800" dirty="0">
                <a:latin typeface="微软雅黑" panose="020B0503020204020204" pitchFamily="34" charset="-122"/>
                <a:ea typeface="微软雅黑" panose="020B0503020204020204" pitchFamily="34" charset="-122"/>
              </a:rPr>
              <a:t>	5.1</a:t>
            </a:r>
            <a:r>
              <a:rPr lang="zh-CN" altLang="en-US" sz="2800" dirty="0">
                <a:latin typeface="微软雅黑" panose="020B0503020204020204" pitchFamily="34" charset="-122"/>
                <a:ea typeface="微软雅黑" panose="020B0503020204020204" pitchFamily="34" charset="-122"/>
              </a:rPr>
              <a:t> 关系模式分解的定义</a:t>
            </a:r>
            <a:endParaRPr lang="en-US" altLang="zh-CN" sz="28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a:solidFill>
                  <a:srgbClr val="7030A0"/>
                </a:solidFill>
                <a:latin typeface="微软雅黑" panose="020B0503020204020204" pitchFamily="34" charset="-122"/>
                <a:ea typeface="微软雅黑" panose="020B0503020204020204" pitchFamily="34" charset="-122"/>
              </a:rPr>
              <a:t>	5.2</a:t>
            </a:r>
            <a:r>
              <a:rPr lang="zh-CN" altLang="en-US" sz="2800" b="1" dirty="0">
                <a:solidFill>
                  <a:srgbClr val="7030A0"/>
                </a:solidFill>
                <a:latin typeface="微软雅黑" panose="020B0503020204020204" pitchFamily="34" charset="-122"/>
                <a:ea typeface="微软雅黑" panose="020B0503020204020204" pitchFamily="34" charset="-122"/>
              </a:rPr>
              <a:t> 分解的无损连接性</a:t>
            </a:r>
            <a:endParaRPr lang="en-US" altLang="zh-CN" sz="2800" b="1" dirty="0">
              <a:solidFill>
                <a:srgbClr val="7030A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800" dirty="0">
                <a:latin typeface="微软雅黑" panose="020B0503020204020204" pitchFamily="34" charset="-122"/>
                <a:ea typeface="微软雅黑" panose="020B0503020204020204" pitchFamily="34" charset="-122"/>
              </a:rPr>
              <a:t>	5.3</a:t>
            </a:r>
            <a:r>
              <a:rPr lang="zh-CN" altLang="en-US" sz="2800" dirty="0">
                <a:latin typeface="微软雅黑" panose="020B0503020204020204" pitchFamily="34" charset="-122"/>
                <a:ea typeface="微软雅黑" panose="020B0503020204020204" pitchFamily="34" charset="-122"/>
              </a:rPr>
              <a:t> 分解的保持依赖性</a:t>
            </a:r>
            <a:endParaRPr lang="en-US" altLang="zh-CN" sz="28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dirty="0">
                <a:latin typeface="微软雅黑" panose="020B0503020204020204" pitchFamily="34" charset="-122"/>
                <a:ea typeface="微软雅黑" panose="020B0503020204020204" pitchFamily="34" charset="-122"/>
              </a:rPr>
              <a:t>	5.4</a:t>
            </a:r>
            <a:r>
              <a:rPr lang="zh-CN" altLang="en-US" sz="2800" dirty="0">
                <a:latin typeface="微软雅黑" panose="020B0503020204020204" pitchFamily="34" charset="-122"/>
                <a:ea typeface="微软雅黑" panose="020B0503020204020204" pitchFamily="34" charset="-122"/>
              </a:rPr>
              <a:t> 模式分解算法</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288748" y="1484662"/>
            <a:ext cx="11598452" cy="4317424"/>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分解的无损连接性</a:t>
            </a:r>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447599" y="1674817"/>
                <a:ext cx="11123489" cy="3314285"/>
              </a:xfrm>
            </p:spPr>
            <p:txBody>
              <a:bodyPr/>
              <a:lstStyle/>
              <a:p>
                <a:pPr marL="0" indent="0">
                  <a:lnSpc>
                    <a:spcPct val="150000"/>
                  </a:lnSpc>
                  <a:buNone/>
                </a:pPr>
                <a:r>
                  <a:rPr lang="en-US"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定义</a:t>
                </a:r>
                <a:r>
                  <a:rPr lang="en-US" altLang="zh-CN" sz="2400" dirty="0">
                    <a:latin typeface="微软雅黑" panose="020B0503020204020204" pitchFamily="82" charset="2"/>
                    <a:ea typeface="微软雅黑" panose="020B0503020204020204" pitchFamily="82" charset="2"/>
                  </a:rPr>
                  <a:t>3.8】</a:t>
                </a:r>
                <a:r>
                  <a:rPr lang="zh-CN" altLang="zh-CN" sz="2400" dirty="0">
                    <a:latin typeface="微软雅黑" panose="020B0503020204020204" pitchFamily="82" charset="2"/>
                    <a:ea typeface="微软雅黑" panose="020B0503020204020204" pitchFamily="82" charset="2"/>
                  </a:rPr>
                  <a:t>具有无损的模式分解：关系模式</a:t>
                </a:r>
                <a14:m>
                  <m:oMath xmlns:m="http://schemas.openxmlformats.org/officeDocument/2006/math">
                    <m:r>
                      <a:rPr lang="en-US" altLang="zh-CN" sz="2400" b="0" i="1">
                        <a:latin typeface="Cambria Math" panose="02040503050406030204" pitchFamily="18" charset="0"/>
                      </a:rPr>
                      <m:t>𝑅</m:t>
                    </m:r>
                    <m:r>
                      <a:rPr lang="en-US" altLang="zh-CN" sz="2400" b="0">
                        <a:latin typeface="Cambria Math" panose="02040503050406030204" pitchFamily="18" charset="0"/>
                      </a:rPr>
                      <m:t>&lt;</m:t>
                    </m:r>
                    <m:r>
                      <a:rPr lang="en-US" altLang="zh-CN" sz="2400" b="0" i="1">
                        <a:latin typeface="Cambria Math" panose="02040503050406030204" pitchFamily="18" charset="0"/>
                      </a:rPr>
                      <m:t>𝑈</m:t>
                    </m:r>
                    <m:r>
                      <a:rPr lang="en-US" altLang="zh-CN" sz="2400" b="0">
                        <a:latin typeface="Cambria Math" panose="02040503050406030204" pitchFamily="18" charset="0"/>
                      </a:rPr>
                      <m:t>, </m:t>
                    </m:r>
                    <m:r>
                      <a:rPr lang="en-US" altLang="zh-CN" sz="2400" b="0" i="1">
                        <a:latin typeface="Cambria Math" panose="02040503050406030204" pitchFamily="18" charset="0"/>
                      </a:rPr>
                      <m:t>𝐹</m:t>
                    </m:r>
                    <m:r>
                      <a:rPr lang="en-US" altLang="zh-CN" sz="2400" b="0">
                        <a:latin typeface="Cambria Math" panose="02040503050406030204" pitchFamily="18" charset="0"/>
                      </a:rPr>
                      <m:t>&gt;</m:t>
                    </m:r>
                  </m:oMath>
                </a14:m>
                <a:r>
                  <a:rPr lang="zh-CN" altLang="zh-CN" sz="2400" dirty="0">
                    <a:latin typeface="微软雅黑" panose="020B0503020204020204" pitchFamily="82" charset="2"/>
                    <a:ea typeface="微软雅黑" panose="020B0503020204020204" pitchFamily="82" charset="2"/>
                  </a:rPr>
                  <a:t>的一个分解是</a:t>
                </a:r>
                <a14:m>
                  <m:oMath xmlns:m="http://schemas.openxmlformats.org/officeDocument/2006/math">
                    <m:r>
                      <a:rPr lang="en-US" altLang="zh-CN" sz="2400" b="0" i="1">
                        <a:latin typeface="Cambria Math" panose="02040503050406030204" pitchFamily="18" charset="0"/>
                      </a:rPr>
                      <m:t>𝜌</m:t>
                    </m:r>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𝐹</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𝐹</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𝑛</m:t>
                        </m:r>
                      </m:sub>
                    </m:sSub>
                    <m:r>
                      <a:rPr lang="en-US" altLang="zh-CN" sz="2400" b="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𝑛</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𝐹</m:t>
                        </m:r>
                      </m:e>
                      <m:sub>
                        <m:r>
                          <a:rPr lang="en-US" altLang="zh-CN" sz="2400" b="0" i="1">
                            <a:latin typeface="Cambria Math" panose="02040503050406030204" pitchFamily="18" charset="0"/>
                          </a:rPr>
                          <m:t>𝑛</m:t>
                        </m:r>
                      </m:sub>
                    </m:sSub>
                    <m:r>
                      <a:rPr lang="en-US" altLang="zh-CN" sz="2400" b="0">
                        <a:latin typeface="Cambria Math" panose="02040503050406030204" pitchFamily="18" charset="0"/>
                      </a:rPr>
                      <m:t>&gt;}</m:t>
                    </m:r>
                  </m:oMath>
                </a14:m>
                <a:r>
                  <a:rPr lang="zh-CN" altLang="zh-CN" sz="2400" dirty="0">
                    <a:latin typeface="微软雅黑" panose="020B0503020204020204" pitchFamily="82" charset="2"/>
                    <a:ea typeface="微软雅黑" panose="020B0503020204020204" pitchFamily="82" charset="2"/>
                  </a:rPr>
                  <a:t>，若</a:t>
                </a:r>
                <a14:m>
                  <m:oMath xmlns:m="http://schemas.openxmlformats.org/officeDocument/2006/math">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1</m:t>
                        </m:r>
                      </m:sub>
                    </m:sSub>
                    <m:r>
                      <a:rPr lang="zh-CN"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2</m:t>
                        </m:r>
                      </m:sub>
                    </m:sSub>
                    <m:r>
                      <a:rPr lang="zh-CN" altLang="zh-CN" sz="2400" b="0">
                        <a:latin typeface="Cambria Math" panose="02040503050406030204" pitchFamily="18" charset="0"/>
                      </a:rPr>
                      <m:t>、</m:t>
                    </m:r>
                    <m:r>
                      <a:rPr lang="en-US" altLang="zh-CN" sz="2400" b="0">
                        <a:latin typeface="Cambria Math" panose="02040503050406030204" pitchFamily="18" charset="0"/>
                      </a:rPr>
                      <m:t>…</m:t>
                    </m:r>
                    <m:r>
                      <a:rPr lang="zh-CN"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𝑛</m:t>
                        </m:r>
                      </m:sub>
                    </m:sSub>
                  </m:oMath>
                </a14:m>
                <a:r>
                  <a:rPr lang="zh-CN" altLang="zh-CN" sz="2400" b="1" dirty="0">
                    <a:solidFill>
                      <a:srgbClr val="7E3094"/>
                    </a:solidFill>
                    <a:latin typeface="微软雅黑" panose="020B0503020204020204" pitchFamily="82" charset="2"/>
                    <a:ea typeface="微软雅黑" panose="020B0503020204020204" pitchFamily="82" charset="2"/>
                  </a:rPr>
                  <a:t>自然连接</a:t>
                </a:r>
                <a:r>
                  <a:rPr lang="zh-CN" altLang="zh-CN" sz="2400" dirty="0">
                    <a:solidFill>
                      <a:srgbClr val="7E3094"/>
                    </a:solidFill>
                    <a:latin typeface="微软雅黑" panose="020B0503020204020204" pitchFamily="82" charset="2"/>
                    <a:ea typeface="微软雅黑" panose="020B0503020204020204" pitchFamily="82" charset="2"/>
                  </a:rPr>
                  <a:t>的结果相等</a:t>
                </a:r>
                <a:r>
                  <a:rPr lang="zh-CN" altLang="zh-CN" sz="2400" dirty="0">
                    <a:latin typeface="微软雅黑" panose="020B0503020204020204" pitchFamily="82" charset="2"/>
                    <a:ea typeface="微软雅黑" panose="020B0503020204020204" pitchFamily="82" charset="2"/>
                  </a:rPr>
                  <a:t>，</a:t>
                </a:r>
                <a:r>
                  <a:rPr lang="zh-CN" altLang="zh-CN" sz="2400" dirty="0">
                    <a:solidFill>
                      <a:srgbClr val="3B20FF"/>
                    </a:solidFill>
                    <a:latin typeface="微软雅黑" panose="020B0503020204020204" pitchFamily="82" charset="2"/>
                    <a:ea typeface="微软雅黑" panose="020B0503020204020204" pitchFamily="82" charset="2"/>
                  </a:rPr>
                  <a:t>则这个分解</a:t>
                </a:r>
                <a14:m>
                  <m:oMath xmlns:m="http://schemas.openxmlformats.org/officeDocument/2006/math">
                    <m:r>
                      <a:rPr lang="en-US" altLang="zh-CN" sz="2400" b="0" i="1">
                        <a:solidFill>
                          <a:srgbClr val="3B20FF"/>
                        </a:solidFill>
                        <a:latin typeface="Cambria Math" panose="02040503050406030204" pitchFamily="18" charset="0"/>
                      </a:rPr>
                      <m:t>𝜌</m:t>
                    </m:r>
                  </m:oMath>
                </a14:m>
                <a:r>
                  <a:rPr lang="zh-CN" altLang="zh-CN" sz="2400" dirty="0">
                    <a:solidFill>
                      <a:srgbClr val="3B20FF"/>
                    </a:solidFill>
                    <a:latin typeface="微软雅黑" panose="020B0503020204020204" pitchFamily="82" charset="2"/>
                    <a:ea typeface="微软雅黑" panose="020B0503020204020204" pitchFamily="82" charset="2"/>
                  </a:rPr>
                  <a:t>具有无损连接性，</a:t>
                </a:r>
                <a14:m>
                  <m:oMath xmlns:m="http://schemas.openxmlformats.org/officeDocument/2006/math">
                    <m:r>
                      <a:rPr lang="en-US" altLang="zh-CN" sz="2400" b="0" i="1">
                        <a:solidFill>
                          <a:srgbClr val="3B20FF"/>
                        </a:solidFill>
                        <a:latin typeface="Cambria Math" panose="02040503050406030204" pitchFamily="18" charset="0"/>
                      </a:rPr>
                      <m:t>𝜌</m:t>
                    </m:r>
                  </m:oMath>
                </a14:m>
                <a:r>
                  <a:rPr lang="zh-CN" altLang="zh-CN" sz="2400" dirty="0">
                    <a:solidFill>
                      <a:srgbClr val="3B20FF"/>
                    </a:solidFill>
                    <a:latin typeface="微软雅黑" panose="020B0503020204020204" pitchFamily="82" charset="2"/>
                    <a:ea typeface="微软雅黑" panose="020B0503020204020204" pitchFamily="82" charset="2"/>
                  </a:rPr>
                  <a:t>是关系模式</a:t>
                </a:r>
                <a14:m>
                  <m:oMath xmlns:m="http://schemas.openxmlformats.org/officeDocument/2006/math">
                    <m:r>
                      <a:rPr lang="en-US" altLang="zh-CN" sz="2400" b="0" i="1">
                        <a:solidFill>
                          <a:srgbClr val="3B20FF"/>
                        </a:solidFill>
                        <a:latin typeface="Cambria Math" panose="02040503050406030204" pitchFamily="18" charset="0"/>
                      </a:rPr>
                      <m:t>𝑅</m:t>
                    </m:r>
                    <m:r>
                      <a:rPr lang="en-US" altLang="zh-CN" sz="2400" b="0">
                        <a:solidFill>
                          <a:srgbClr val="3B20FF"/>
                        </a:solidFill>
                        <a:latin typeface="Cambria Math" panose="02040503050406030204" pitchFamily="18" charset="0"/>
                      </a:rPr>
                      <m:t>&lt;</m:t>
                    </m:r>
                    <m:r>
                      <a:rPr lang="en-US" altLang="zh-CN" sz="2400" b="0" i="1">
                        <a:solidFill>
                          <a:srgbClr val="3B20FF"/>
                        </a:solidFill>
                        <a:latin typeface="Cambria Math" panose="02040503050406030204" pitchFamily="18" charset="0"/>
                      </a:rPr>
                      <m:t>𝑈</m:t>
                    </m:r>
                    <m:r>
                      <a:rPr lang="en-US" altLang="zh-CN" sz="2400" b="0">
                        <a:solidFill>
                          <a:srgbClr val="3B20FF"/>
                        </a:solidFill>
                        <a:latin typeface="Cambria Math" panose="02040503050406030204" pitchFamily="18" charset="0"/>
                      </a:rPr>
                      <m:t>, </m:t>
                    </m:r>
                    <m:r>
                      <a:rPr lang="en-US" altLang="zh-CN" sz="2400" b="0" i="1">
                        <a:solidFill>
                          <a:srgbClr val="3B20FF"/>
                        </a:solidFill>
                        <a:latin typeface="Cambria Math" panose="02040503050406030204" pitchFamily="18" charset="0"/>
                      </a:rPr>
                      <m:t>𝐹</m:t>
                    </m:r>
                    <m:r>
                      <a:rPr lang="en-US" altLang="zh-CN" sz="2400" b="0">
                        <a:solidFill>
                          <a:srgbClr val="3B20FF"/>
                        </a:solidFill>
                        <a:latin typeface="Cambria Math" panose="02040503050406030204" pitchFamily="18" charset="0"/>
                      </a:rPr>
                      <m:t>&gt;</m:t>
                    </m:r>
                  </m:oMath>
                </a14:m>
                <a:r>
                  <a:rPr lang="zh-CN" altLang="zh-CN" sz="2400" dirty="0">
                    <a:solidFill>
                      <a:srgbClr val="3B20FF"/>
                    </a:solidFill>
                    <a:latin typeface="微软雅黑" panose="020B0503020204020204" pitchFamily="82" charset="2"/>
                    <a:ea typeface="微软雅黑" panose="020B0503020204020204" pitchFamily="82" charset="2"/>
                  </a:rPr>
                  <a:t>无损分解。</a:t>
                </a:r>
                <a:endParaRPr lang="en-US" altLang="zh-CN" sz="2400" dirty="0">
                  <a:solidFill>
                    <a:srgbClr val="3B20FF"/>
                  </a:solidFill>
                  <a:latin typeface="微软雅黑" panose="020B0503020204020204" pitchFamily="82" charset="2"/>
                  <a:ea typeface="微软雅黑" panose="020B0503020204020204" pitchFamily="82" charset="2"/>
                </a:endParaRPr>
              </a:p>
              <a:p>
                <a:pPr marL="0" indent="0">
                  <a:lnSpc>
                    <a:spcPct val="150000"/>
                  </a:lnSpc>
                  <a:buNone/>
                </a:pPr>
                <a:endParaRPr lang="en-US" altLang="zh-CN" sz="2400" dirty="0">
                  <a:latin typeface="Times" pitchFamily="2" charset="0"/>
                </a:endParaRPr>
              </a:p>
              <a:p>
                <a:pPr>
                  <a:lnSpc>
                    <a:spcPct val="150000"/>
                  </a:lnSpc>
                  <a:buFont typeface="Wingdings" panose="05000000000000000000" pitchFamily="2" charset="2"/>
                  <a:buChar char="Ø"/>
                </a:pPr>
                <a:r>
                  <a:rPr lang="zh-CN" altLang="en-US" sz="2400" dirty="0">
                    <a:latin typeface="Times" pitchFamily="2" charset="0"/>
                  </a:rPr>
                  <a:t>虽然无损分解保证不丢失信息，但是无损分解不一定能解决插入异常、删除异常、修改复杂和数据冗余等问题。</a:t>
                </a:r>
              </a:p>
              <a:p>
                <a:pPr marL="0" indent="0">
                  <a:lnSpc>
                    <a:spcPct val="150000"/>
                  </a:lnSpc>
                  <a:buNone/>
                </a:pPr>
                <a:endParaRPr lang="zh-CN" altLang="zh-CN" sz="2400" dirty="0">
                  <a:latin typeface="Times" pitchFamily="2" charset="0"/>
                </a:endParaRPr>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447599" y="1674817"/>
                <a:ext cx="11123489" cy="3314285"/>
              </a:xfrm>
              <a:blipFill>
                <a:blip r:embed="rId3"/>
                <a:stretch>
                  <a:fillRect l="-822" b="-9024"/>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115</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115</a:t>
            </a:fld>
            <a:endParaRPr kumimoji="1"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6"/>
          <p:cNvSpPr/>
          <p:nvPr/>
        </p:nvSpPr>
        <p:spPr>
          <a:xfrm>
            <a:off x="744903" y="4261923"/>
            <a:ext cx="5591387" cy="238442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6" name="Shape6"/>
          <p:cNvSpPr/>
          <p:nvPr/>
        </p:nvSpPr>
        <p:spPr>
          <a:xfrm>
            <a:off x="835994" y="4342510"/>
            <a:ext cx="5392487" cy="223136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p:cNvSpPr/>
          <p:nvPr/>
        </p:nvSpPr>
        <p:spPr>
          <a:xfrm>
            <a:off x="6387479" y="4261923"/>
            <a:ext cx="5591387" cy="238442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4" name="Shape6"/>
          <p:cNvSpPr/>
          <p:nvPr/>
        </p:nvSpPr>
        <p:spPr>
          <a:xfrm>
            <a:off x="6478570" y="4342510"/>
            <a:ext cx="5392487" cy="223136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9"/>
          <p:cNvSpPr/>
          <p:nvPr/>
        </p:nvSpPr>
        <p:spPr>
          <a:xfrm rot="10800000">
            <a:off x="-304820" y="1085315"/>
            <a:ext cx="12334875" cy="309602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p:cNvSpPr>
            <a:spLocks noGrp="1"/>
          </p:cNvSpPr>
          <p:nvPr>
            <p:ph type="title"/>
          </p:nvPr>
        </p:nvSpPr>
        <p:spPr/>
        <p:txBody>
          <a:bodyPr/>
          <a:lstStyle/>
          <a:p>
            <a:r>
              <a:rPr lang="zh-CN" altLang="en-US" dirty="0"/>
              <a:t>分解的无损连接性（续）</a:t>
            </a:r>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572360" y="1085314"/>
                <a:ext cx="11298697" cy="3013995"/>
              </a:xfrm>
            </p:spPr>
            <p:txBody>
              <a:bodyPr/>
              <a:lstStyle/>
              <a:p>
                <a:pPr marL="0" indent="0">
                  <a:buNone/>
                </a:pPr>
                <a:r>
                  <a:rPr lang="zh-CN" altLang="zh-CN" sz="2400" b="1" dirty="0">
                    <a:latin typeface="微软雅黑" panose="020B0503020204020204" pitchFamily="82" charset="2"/>
                    <a:ea typeface="微软雅黑" panose="020B0503020204020204" pitchFamily="82" charset="2"/>
                  </a:rPr>
                  <a:t>【例】如</a:t>
                </a:r>
                <a:r>
                  <a:rPr lang="zh-CN" altLang="en-US" sz="2400" b="1" dirty="0">
                    <a:latin typeface="微软雅黑" panose="020B0503020204020204" pitchFamily="82" charset="2"/>
                    <a:ea typeface="微软雅黑" panose="020B0503020204020204" pitchFamily="82" charset="2"/>
                  </a:rPr>
                  <a:t>下</a:t>
                </a:r>
                <a:r>
                  <a:rPr lang="zh-CN" altLang="zh-CN" sz="2400" b="1" dirty="0">
                    <a:latin typeface="微软雅黑" panose="020B0503020204020204" pitchFamily="82" charset="2"/>
                    <a:ea typeface="微软雅黑" panose="020B0503020204020204" pitchFamily="82" charset="2"/>
                  </a:rPr>
                  <a:t>图所示，对于关系模式</a:t>
                </a:r>
                <a14:m>
                  <m:oMath xmlns:m="http://schemas.openxmlformats.org/officeDocument/2006/math">
                    <m:r>
                      <a:rPr lang="en-US" altLang="zh-CN" sz="2400" b="1" i="1">
                        <a:latin typeface="Cambria Math" panose="02040503050406030204" pitchFamily="18" charset="0"/>
                      </a:rPr>
                      <m:t>𝑹</m:t>
                    </m:r>
                    <m:r>
                      <a:rPr lang="en-US" altLang="zh-CN" sz="2400" b="1" i="1">
                        <a:latin typeface="Cambria Math" panose="02040503050406030204" pitchFamily="18" charset="0"/>
                      </a:rPr>
                      <m:t>&lt;</m:t>
                    </m:r>
                    <m:d>
                      <m:dPr>
                        <m:begChr m:val="{"/>
                        <m:endChr m:val="}"/>
                        <m:ctrlPr>
                          <a:rPr lang="zh-CN" altLang="zh-CN" sz="2400" b="1" i="1">
                            <a:latin typeface="Cambria Math" panose="02040503050406030204" pitchFamily="18" charset="0"/>
                          </a:rPr>
                        </m:ctrlPr>
                      </m:dPr>
                      <m:e>
                        <m:r>
                          <a:rPr lang="en-US" altLang="zh-CN" sz="2400" b="1" i="1">
                            <a:latin typeface="Cambria Math" panose="02040503050406030204" pitchFamily="18" charset="0"/>
                          </a:rPr>
                          <m:t>𝐒𝐧𝐨</m:t>
                        </m:r>
                        <m:r>
                          <a:rPr lang="en-US" altLang="zh-CN" sz="2400" b="1">
                            <a:latin typeface="Cambria Math" panose="02040503050406030204" pitchFamily="18" charset="0"/>
                          </a:rPr>
                          <m:t>,</m:t>
                        </m:r>
                        <m:r>
                          <a:rPr lang="en-US" altLang="zh-CN" sz="2400" b="1" i="1">
                            <a:latin typeface="Cambria Math" panose="02040503050406030204" pitchFamily="18" charset="0"/>
                          </a:rPr>
                          <m:t>𝐒𝐝𝐞𝐩𝐭</m:t>
                        </m:r>
                        <m:r>
                          <a:rPr lang="en-US" altLang="zh-CN" sz="2400" b="1">
                            <a:latin typeface="Cambria Math" panose="02040503050406030204" pitchFamily="18" charset="0"/>
                          </a:rPr>
                          <m:t>,</m:t>
                        </m:r>
                        <m:r>
                          <a:rPr lang="en-US" altLang="zh-CN" sz="2400" b="1" i="1">
                            <a:latin typeface="Cambria Math" panose="02040503050406030204" pitchFamily="18" charset="0"/>
                          </a:rPr>
                          <m:t>𝑺𝒍𝒐𝒄</m:t>
                        </m:r>
                      </m:e>
                    </m:d>
                    <m:r>
                      <a:rPr lang="en-US" altLang="zh-CN" sz="2400" b="1" i="1">
                        <a:latin typeface="Cambria Math" panose="02040503050406030204" pitchFamily="18" charset="0"/>
                      </a:rPr>
                      <m:t>,</m:t>
                    </m:r>
                    <m:d>
                      <m:dPr>
                        <m:begChr m:val="{"/>
                        <m:endChr m:val="}"/>
                        <m:ctrlPr>
                          <a:rPr lang="zh-CN" altLang="zh-CN" sz="2400" b="1" i="1">
                            <a:latin typeface="Cambria Math" panose="02040503050406030204" pitchFamily="18" charset="0"/>
                          </a:rPr>
                        </m:ctrlPr>
                      </m:dPr>
                      <m:e>
                        <m:r>
                          <a:rPr lang="en-US" altLang="zh-CN" sz="2400" b="1" i="1">
                            <a:latin typeface="Cambria Math" panose="02040503050406030204" pitchFamily="18" charset="0"/>
                          </a:rPr>
                          <m:t>𝐒𝐧𝐨</m:t>
                        </m:r>
                        <m:r>
                          <a:rPr lang="en-US" altLang="zh-CN" sz="2400" b="1">
                            <a:latin typeface="Cambria Math" panose="02040503050406030204" pitchFamily="18" charset="0"/>
                          </a:rPr>
                          <m:t>→</m:t>
                        </m:r>
                        <m:r>
                          <a:rPr lang="en-US" altLang="zh-CN" sz="2400" b="1" i="1">
                            <a:latin typeface="Cambria Math" panose="02040503050406030204" pitchFamily="18" charset="0"/>
                          </a:rPr>
                          <m:t>𝐒𝐝𝐞𝐩𝐭</m:t>
                        </m:r>
                        <m:r>
                          <a:rPr lang="en-US" altLang="zh-CN" sz="2400" b="1">
                            <a:latin typeface="Cambria Math" panose="02040503050406030204" pitchFamily="18" charset="0"/>
                          </a:rPr>
                          <m:t>,</m:t>
                        </m:r>
                        <m:r>
                          <a:rPr lang="en-US" altLang="zh-CN" sz="2400" b="1" i="1">
                            <a:latin typeface="Cambria Math" panose="02040503050406030204" pitchFamily="18" charset="0"/>
                          </a:rPr>
                          <m:t>𝐒𝐧𝐨</m:t>
                        </m:r>
                        <m:r>
                          <a:rPr lang="en-US" altLang="zh-CN" sz="2400" b="1">
                            <a:latin typeface="Cambria Math" panose="02040503050406030204" pitchFamily="18" charset="0"/>
                          </a:rPr>
                          <m:t>→</m:t>
                        </m:r>
                        <m:r>
                          <a:rPr lang="en-US" altLang="zh-CN" sz="2400" b="1" i="1">
                            <a:latin typeface="Cambria Math" panose="02040503050406030204" pitchFamily="18" charset="0"/>
                          </a:rPr>
                          <m:t>𝑺𝒍𝒐𝒄</m:t>
                        </m:r>
                      </m:e>
                    </m:d>
                    <m:r>
                      <a:rPr lang="en-US" altLang="zh-CN" sz="2400" b="1" i="1">
                        <a:latin typeface="Cambria Math" panose="02040503050406030204" pitchFamily="18" charset="0"/>
                      </a:rPr>
                      <m:t>&gt;</m:t>
                    </m:r>
                  </m:oMath>
                </a14:m>
                <a:r>
                  <a:rPr lang="zh-CN" altLang="zh-CN" sz="2400" b="1" dirty="0">
                    <a:latin typeface="微软雅黑" panose="020B0503020204020204" pitchFamily="82" charset="2"/>
                    <a:ea typeface="微软雅黑" panose="020B0503020204020204" pitchFamily="82" charset="2"/>
                  </a:rPr>
                  <a:t>，有两种分解方式：</a:t>
                </a:r>
                <a:endParaRPr lang="en-US" altLang="zh-CN" sz="2400" b="1" dirty="0">
                  <a:latin typeface="微软雅黑" panose="020B0503020204020204" pitchFamily="82" charset="2"/>
                  <a:ea typeface="微软雅黑" panose="020B0503020204020204" pitchFamily="82" charset="2"/>
                </a:endParaRPr>
              </a:p>
              <a:p>
                <a:pPr marL="0" indent="0">
                  <a:buNone/>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𝑆𝑛𝑜</m:t>
                            </m:r>
                            <m:r>
                              <a:rPr lang="en-US" altLang="zh-CN" i="1">
                                <a:latin typeface="Cambria Math" panose="02040503050406030204" pitchFamily="18" charset="0"/>
                              </a:rPr>
                              <m:t> </m:t>
                            </m:r>
                            <m:r>
                              <a:rPr lang="en-US" altLang="zh-CN" i="1">
                                <a:latin typeface="Cambria Math" panose="02040503050406030204" pitchFamily="18" charset="0"/>
                              </a:rPr>
                              <m:t>𝑆𝑑𝑒𝑝𝑡</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r>
                              <a:rPr lang="en-US" altLang="zh-CN" i="1">
                                <a:latin typeface="Cambria Math" panose="02040503050406030204" pitchFamily="18" charset="0"/>
                              </a:rPr>
                              <m:t>, </m:t>
                            </m:r>
                          </m:e>
                        </m:nary>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𝑆𝑛𝑜</m:t>
                            </m:r>
                            <m:r>
                              <a:rPr lang="en-US" altLang="zh-CN" i="1">
                                <a:latin typeface="Cambria Math" panose="02040503050406030204" pitchFamily="18" charset="0"/>
                              </a:rPr>
                              <m:t> </m:t>
                            </m:r>
                            <m:r>
                              <a:rPr lang="en-US" altLang="zh-CN" i="1">
                                <a:latin typeface="Cambria Math" panose="02040503050406030204" pitchFamily="18" charset="0"/>
                              </a:rPr>
                              <m:t>𝑆𝑙𝑜𝑐</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e>
                        </m:nary>
                      </m:e>
                    </m:d>
                  </m:oMath>
                </a14:m>
                <a:r>
                  <a:rPr lang="zh-CN" altLang="zh-CN" dirty="0">
                    <a:latin typeface="Times" pitchFamily="2" charset="0"/>
                  </a:rPr>
                  <a:t>，</a:t>
                </a:r>
                <a:endParaRPr lang="en-US" altLang="zh-CN" i="1" dirty="0"/>
              </a:p>
              <a:p>
                <a:pPr marL="0" indent="0">
                  <a:buNone/>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𝑆𝑛𝑜</m:t>
                            </m:r>
                            <m:r>
                              <a:rPr lang="en-US" altLang="zh-CN" i="1">
                                <a:latin typeface="Cambria Math" panose="02040503050406030204" pitchFamily="18" charset="0"/>
                              </a:rPr>
                              <m:t> </m:t>
                            </m:r>
                            <m:r>
                              <a:rPr lang="en-US" altLang="zh-CN" i="1">
                                <a:latin typeface="Cambria Math" panose="02040503050406030204" pitchFamily="18" charset="0"/>
                              </a:rPr>
                              <m:t>𝑆𝑑𝑒𝑝𝑡</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r>
                              <a:rPr lang="en-US" altLang="zh-CN" i="1">
                                <a:latin typeface="Cambria Math" panose="02040503050406030204" pitchFamily="18" charset="0"/>
                              </a:rPr>
                              <m:t>, </m:t>
                            </m:r>
                          </m:e>
                        </m:nary>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3</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𝑆𝑑𝑒𝑝𝑡</m:t>
                            </m:r>
                            <m:r>
                              <a:rPr lang="en-US" altLang="zh-CN" i="1">
                                <a:latin typeface="Cambria Math" panose="02040503050406030204" pitchFamily="18" charset="0"/>
                              </a:rPr>
                              <m:t> </m:t>
                            </m:r>
                            <m:r>
                              <a:rPr lang="en-US" altLang="zh-CN" i="1">
                                <a:latin typeface="Cambria Math" panose="02040503050406030204" pitchFamily="18" charset="0"/>
                              </a:rPr>
                              <m:t>𝑆𝑙𝑜𝑐</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e>
                        </m:nary>
                      </m:e>
                    </m:d>
                  </m:oMath>
                </a14:m>
                <a:r>
                  <a:rPr lang="zh-CN" altLang="zh-CN" dirty="0">
                    <a:latin typeface="Times" pitchFamily="2" charset="0"/>
                  </a:rPr>
                  <a:t>。</a:t>
                </a:r>
                <a:endParaRPr lang="en-US" altLang="zh-CN" dirty="0">
                  <a:latin typeface="Times" pitchFamily="2" charset="0"/>
                </a:endParaRPr>
              </a:p>
              <a:p>
                <a:pPr marL="0" indent="0">
                  <a:buNone/>
                </a:pPr>
                <a:r>
                  <a:rPr lang="zh-CN" altLang="zh-CN" dirty="0">
                    <a:latin typeface="Times" pitchFamily="2" charset="0"/>
                  </a:rPr>
                  <a:t>这两种分解方式的自然连接结果如图</a:t>
                </a:r>
                <a:r>
                  <a:rPr lang="en-US" altLang="zh-CN" dirty="0">
                    <a:latin typeface="Times" pitchFamily="2" charset="0"/>
                  </a:rPr>
                  <a:t>2-17</a:t>
                </a:r>
                <a:r>
                  <a:rPr lang="zh-CN" altLang="zh-CN" dirty="0">
                    <a:latin typeface="Times" pitchFamily="2" charset="0"/>
                  </a:rPr>
                  <a:t>所示，不难发现</a:t>
                </a:r>
                <a:r>
                  <a:rPr lang="zh-CN" altLang="en-US" dirty="0">
                    <a:latin typeface="Times" pitchFamily="2" charset="0"/>
                  </a:rPr>
                  <a:t>：</a:t>
                </a:r>
                <a:endParaRPr lang="en-US" altLang="zh-CN" dirty="0">
                  <a:latin typeface="Times" pitchFamily="2" charset="0"/>
                </a:endParaRPr>
              </a:p>
              <a:p>
                <a:pPr marL="0" indent="0">
                  <a:buNone/>
                </a:pPr>
                <a:r>
                  <a:rPr lang="zh-CN" altLang="zh-CN" dirty="0">
                    <a:latin typeface="Times" pitchFamily="2" charset="0"/>
                  </a:rPr>
                  <a:t>分解方式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𝑆𝑛𝑜</m:t>
                            </m:r>
                            <m:r>
                              <a:rPr lang="en-US" altLang="zh-CN" i="1">
                                <a:latin typeface="Cambria Math" panose="02040503050406030204" pitchFamily="18" charset="0"/>
                              </a:rPr>
                              <m:t> </m:t>
                            </m:r>
                            <m:r>
                              <a:rPr lang="en-US" altLang="zh-CN" i="1">
                                <a:latin typeface="Cambria Math" panose="02040503050406030204" pitchFamily="18" charset="0"/>
                              </a:rPr>
                              <m:t>𝑆𝑑𝑒𝑝𝑡</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r>
                              <a:rPr lang="en-US" altLang="zh-CN" i="1">
                                <a:latin typeface="Cambria Math" panose="02040503050406030204" pitchFamily="18" charset="0"/>
                              </a:rPr>
                              <m:t>, </m:t>
                            </m:r>
                          </m:e>
                        </m:nary>
                        <m:r>
                          <a:rPr lang="en-US" altLang="zh-CN" i="1">
                            <a:latin typeface="Cambria Math" panose="02040503050406030204" pitchFamily="18" charset="0"/>
                          </a:rPr>
                          <m:t> </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𝑆𝑛𝑜</m:t>
                            </m:r>
                            <m:r>
                              <a:rPr lang="en-US" altLang="zh-CN" i="1">
                                <a:latin typeface="Cambria Math" panose="02040503050406030204" pitchFamily="18" charset="0"/>
                              </a:rPr>
                              <m:t> </m:t>
                            </m:r>
                            <m:r>
                              <a:rPr lang="en-US" altLang="zh-CN" i="1">
                                <a:latin typeface="Cambria Math" panose="02040503050406030204" pitchFamily="18" charset="0"/>
                              </a:rPr>
                              <m:t>𝑆𝑙𝑜𝑐</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e>
                        </m:nary>
                      </m:e>
                    </m:d>
                  </m:oMath>
                </a14:m>
                <a:r>
                  <a:rPr lang="zh-CN" altLang="zh-CN" dirty="0">
                    <a:latin typeface="Times" pitchFamily="2" charset="0"/>
                  </a:rPr>
                  <a:t>是无损分解</a:t>
                </a:r>
                <a:endParaRPr lang="en-US" altLang="zh-CN" dirty="0">
                  <a:latin typeface="Times" pitchFamily="2" charset="0"/>
                </a:endParaRPr>
              </a:p>
              <a:p>
                <a:pPr marL="0" indent="0">
                  <a:buNone/>
                </a:pPr>
                <a:r>
                  <a:rPr lang="zh-CN" altLang="zh-CN" dirty="0">
                    <a:latin typeface="Times" pitchFamily="2" charset="0"/>
                  </a:rPr>
                  <a:t>分解方式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𝑆𝑛𝑜</m:t>
                            </m:r>
                            <m:r>
                              <a:rPr lang="en-US" altLang="zh-CN" i="1">
                                <a:latin typeface="Cambria Math" panose="02040503050406030204" pitchFamily="18" charset="0"/>
                              </a:rPr>
                              <m:t> </m:t>
                            </m:r>
                            <m:r>
                              <a:rPr lang="en-US" altLang="zh-CN" i="1">
                                <a:latin typeface="Cambria Math" panose="02040503050406030204" pitchFamily="18" charset="0"/>
                              </a:rPr>
                              <m:t>𝑆𝑑𝑒𝑝𝑡</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r>
                              <a:rPr lang="en-US" altLang="zh-CN" i="1">
                                <a:latin typeface="Cambria Math" panose="02040503050406030204" pitchFamily="18" charset="0"/>
                              </a:rPr>
                              <m:t>, </m:t>
                            </m:r>
                          </m:e>
                        </m:nary>
                        <m:r>
                          <a:rPr lang="en-US" altLang="zh-CN" i="1">
                            <a:latin typeface="Cambria Math" panose="02040503050406030204" pitchFamily="18" charset="0"/>
                          </a:rPr>
                          <m:t> </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𝑆𝑑𝑒𝑝𝑡</m:t>
                            </m:r>
                            <m:r>
                              <a:rPr lang="en-US" altLang="zh-CN" i="1">
                                <a:latin typeface="Cambria Math" panose="02040503050406030204" pitchFamily="18" charset="0"/>
                              </a:rPr>
                              <m:t> </m:t>
                            </m:r>
                            <m:r>
                              <a:rPr lang="en-US" altLang="zh-CN" i="1">
                                <a:latin typeface="Cambria Math" panose="02040503050406030204" pitchFamily="18" charset="0"/>
                              </a:rPr>
                              <m:t>𝑆𝑙𝑜𝑐</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e>
                        </m:nary>
                      </m:e>
                    </m:d>
                  </m:oMath>
                </a14:m>
                <a:r>
                  <a:rPr lang="zh-CN" altLang="zh-CN" dirty="0">
                    <a:latin typeface="Times" pitchFamily="2" charset="0"/>
                  </a:rPr>
                  <a:t>不是无损分解</a:t>
                </a:r>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572360" y="1085314"/>
                <a:ext cx="11298697" cy="3013995"/>
              </a:xfrm>
              <a:blipFill rotWithShape="1">
                <a:blip r:embed="rId3"/>
                <a:stretch>
                  <a:fillRect l="-2" t="-3" r="3" b="-10816"/>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4"/>
          <a:srcRect t="48682" b="2217"/>
          <a:stretch>
            <a:fillRect/>
          </a:stretch>
        </p:blipFill>
        <p:spPr>
          <a:xfrm>
            <a:off x="1580972" y="4429318"/>
            <a:ext cx="9481475" cy="2098359"/>
          </a:xfrm>
          <a:prstGeom prst="rect">
            <a:avLst/>
          </a:prstGeom>
        </p:spPr>
      </p:pic>
      <p:sp>
        <p:nvSpPr>
          <p:cNvPr id="7"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116</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116</a:t>
            </a:fld>
            <a:endParaRPr kumimoji="1" lang="zh-CN" altLang="en-US"/>
          </a:p>
        </p:txBody>
      </p:sp>
      <p:sp>
        <p:nvSpPr>
          <p:cNvPr id="11" name="Shape6"/>
          <p:cNvSpPr/>
          <p:nvPr/>
        </p:nvSpPr>
        <p:spPr>
          <a:xfrm>
            <a:off x="7769312" y="1687374"/>
            <a:ext cx="4021747" cy="238442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2" name="Shape6"/>
          <p:cNvSpPr/>
          <p:nvPr/>
        </p:nvSpPr>
        <p:spPr>
          <a:xfrm>
            <a:off x="7860404" y="1767961"/>
            <a:ext cx="3825968" cy="223136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145" y="1799367"/>
            <a:ext cx="3556263" cy="2158981"/>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6"/>
          <p:cNvSpPr/>
          <p:nvPr/>
        </p:nvSpPr>
        <p:spPr>
          <a:xfrm>
            <a:off x="6688891" y="3672323"/>
            <a:ext cx="2720354" cy="175475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4" name="Shape6"/>
          <p:cNvSpPr/>
          <p:nvPr/>
        </p:nvSpPr>
        <p:spPr>
          <a:xfrm>
            <a:off x="6749502" y="3727732"/>
            <a:ext cx="2600312" cy="164211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0" name="Shape9"/>
          <p:cNvSpPr/>
          <p:nvPr/>
        </p:nvSpPr>
        <p:spPr>
          <a:xfrm rot="10800000">
            <a:off x="-304822" y="823729"/>
            <a:ext cx="12334875" cy="216496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17" name="Shape6"/>
          <p:cNvSpPr/>
          <p:nvPr/>
        </p:nvSpPr>
        <p:spPr>
          <a:xfrm>
            <a:off x="3485516" y="3672323"/>
            <a:ext cx="3170072" cy="175475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9" name="Shape6"/>
          <p:cNvSpPr/>
          <p:nvPr/>
        </p:nvSpPr>
        <p:spPr>
          <a:xfrm>
            <a:off x="3546127" y="3727732"/>
            <a:ext cx="3057304" cy="164211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p:cNvSpPr/>
          <p:nvPr/>
        </p:nvSpPr>
        <p:spPr>
          <a:xfrm>
            <a:off x="78862" y="3672323"/>
            <a:ext cx="3374618" cy="175475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4" name="Shape6"/>
          <p:cNvSpPr/>
          <p:nvPr/>
        </p:nvSpPr>
        <p:spPr>
          <a:xfrm>
            <a:off x="139473" y="3727732"/>
            <a:ext cx="3254574" cy="164211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p:cNvSpPr>
            <a:spLocks noGrp="1"/>
          </p:cNvSpPr>
          <p:nvPr>
            <p:ph type="title"/>
          </p:nvPr>
        </p:nvSpPr>
        <p:spPr/>
        <p:txBody>
          <a:bodyPr/>
          <a:lstStyle/>
          <a:p>
            <a:r>
              <a:rPr lang="zh-CN" altLang="en-US" dirty="0"/>
              <a:t>分解的无损连接性（续）</a:t>
            </a:r>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161947" y="1029143"/>
                <a:ext cx="12093223" cy="3314285"/>
              </a:xfrm>
            </p:spPr>
            <p:txBody>
              <a:bodyPr/>
              <a:lstStyle/>
              <a:p>
                <a:pPr marL="0" indent="0">
                  <a:buNone/>
                </a:pPr>
                <a:r>
                  <a:rPr lang="zh-CN" altLang="zh-CN" sz="2400" b="1" dirty="0">
                    <a:latin typeface="微软雅黑" panose="020B0503020204020204" pitchFamily="82" charset="2"/>
                    <a:ea typeface="微软雅黑" panose="020B0503020204020204" pitchFamily="82" charset="2"/>
                  </a:rPr>
                  <a:t>【例</a:t>
                </a:r>
                <a:r>
                  <a:rPr lang="en-US" altLang="zh-CN" sz="2400" b="1" dirty="0">
                    <a:latin typeface="微软雅黑" panose="020B0503020204020204" pitchFamily="82" charset="2"/>
                    <a:ea typeface="微软雅黑" panose="020B0503020204020204" pitchFamily="82" charset="2"/>
                  </a:rPr>
                  <a:t>-</a:t>
                </a:r>
                <a:r>
                  <a:rPr lang="zh-CN" altLang="en-US" sz="2400" b="1" dirty="0">
                    <a:latin typeface="微软雅黑" panose="020B0503020204020204" pitchFamily="82" charset="2"/>
                    <a:ea typeface="微软雅黑" panose="020B0503020204020204" pitchFamily="82" charset="2"/>
                  </a:rPr>
                  <a:t>续</a:t>
                </a:r>
                <a:r>
                  <a:rPr lang="zh-CN" altLang="zh-CN" sz="2400" b="1" dirty="0">
                    <a:latin typeface="微软雅黑" panose="020B0503020204020204" pitchFamily="82" charset="2"/>
                    <a:ea typeface="微软雅黑" panose="020B0503020204020204" pitchFamily="82" charset="2"/>
                  </a:rPr>
                  <a:t>】这两种分解方式的自然连接结果如</a:t>
                </a:r>
                <a:r>
                  <a:rPr lang="zh-CN" altLang="en-US" sz="2400" b="1" dirty="0">
                    <a:latin typeface="微软雅黑" panose="020B0503020204020204" pitchFamily="82" charset="2"/>
                    <a:ea typeface="微软雅黑" panose="020B0503020204020204" pitchFamily="82" charset="2"/>
                  </a:rPr>
                  <a:t>下右图</a:t>
                </a:r>
                <a:r>
                  <a:rPr lang="zh-CN" altLang="zh-CN" sz="2400" b="1" dirty="0">
                    <a:latin typeface="微软雅黑" panose="020B0503020204020204" pitchFamily="82" charset="2"/>
                    <a:ea typeface="微软雅黑" panose="020B0503020204020204" pitchFamily="82" charset="2"/>
                  </a:rPr>
                  <a:t>所示，</a:t>
                </a:r>
                <a:endParaRPr lang="en-US" altLang="zh-CN" sz="2400" b="1" dirty="0">
                  <a:latin typeface="微软雅黑" panose="020B0503020204020204" pitchFamily="82" charset="2"/>
                  <a:ea typeface="微软雅黑" panose="020B0503020204020204" pitchFamily="82" charset="2"/>
                </a:endParaRPr>
              </a:p>
              <a:p>
                <a:pPr marL="0" indent="0">
                  <a:buNone/>
                </a:pPr>
                <a:r>
                  <a:rPr lang="zh-CN" altLang="zh-CN" sz="2400" b="1" dirty="0">
                    <a:latin typeface="Times" pitchFamily="2" charset="0"/>
                  </a:rPr>
                  <a:t>分解方式</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𝝆</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d>
                      <m:dPr>
                        <m:begChr m:val="{"/>
                        <m:endChr m:val="}"/>
                        <m:ctrlPr>
                          <a:rPr lang="zh-CN" altLang="zh-CN" sz="2400" b="1" i="1">
                            <a:latin typeface="Cambria Math" panose="02040503050406030204" pitchFamily="18" charset="0"/>
                          </a:rPr>
                        </m:ctrlPr>
                      </m:dPr>
                      <m:e>
                        <m:nary>
                          <m:naryPr>
                            <m:chr m:val="∏"/>
                            <m:limLoc m:val="undOvr"/>
                            <m:supHide m:val="on"/>
                            <m:ctrlPr>
                              <a:rPr lang="zh-CN" altLang="zh-CN" sz="2400" b="1" i="1">
                                <a:latin typeface="Cambria Math" panose="02040503050406030204" pitchFamily="18" charset="0"/>
                              </a:rPr>
                            </m:ctrlPr>
                          </m:naryPr>
                          <m:sub>
                            <m:r>
                              <a:rPr lang="en-US" altLang="zh-CN" sz="2400" b="1" i="1" smtClean="0">
                                <a:latin typeface="Cambria Math" panose="02040503050406030204" pitchFamily="18" charset="0"/>
                              </a:rPr>
                              <m:t>𝑺𝒏𝒐</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𝑺𝒅𝒆𝒑𝒕</m:t>
                            </m:r>
                          </m:sub>
                          <m:sup/>
                          <m:e>
                            <m:d>
                              <m:dPr>
                                <m:ctrlPr>
                                  <a:rPr lang="zh-CN" altLang="zh-CN" sz="2400" b="1" i="1">
                                    <a:latin typeface="Cambria Math" panose="02040503050406030204" pitchFamily="18" charset="0"/>
                                  </a:rPr>
                                </m:ctrlPr>
                              </m:dPr>
                              <m:e>
                                <m:r>
                                  <a:rPr lang="en-US" altLang="zh-CN" sz="2400" b="1" i="1" smtClean="0">
                                    <a:latin typeface="Cambria Math" panose="02040503050406030204" pitchFamily="18" charset="0"/>
                                  </a:rPr>
                                  <m:t>𝑹</m:t>
                                </m:r>
                              </m:e>
                            </m:d>
                            <m:r>
                              <a:rPr lang="en-US" altLang="zh-CN" sz="2400" b="1" i="1" smtClean="0">
                                <a:latin typeface="Cambria Math" panose="02040503050406030204" pitchFamily="18" charset="0"/>
                              </a:rPr>
                              <m:t>, </m:t>
                            </m:r>
                          </m:e>
                        </m:nary>
                        <m:r>
                          <a:rPr lang="en-US" altLang="zh-CN" sz="2400" b="1" i="1" smtClean="0">
                            <a:latin typeface="Cambria Math" panose="02040503050406030204" pitchFamily="18" charset="0"/>
                          </a:rPr>
                          <m:t> </m:t>
                        </m:r>
                        <m:nary>
                          <m:naryPr>
                            <m:chr m:val="∏"/>
                            <m:limLoc m:val="undOvr"/>
                            <m:supHide m:val="on"/>
                            <m:ctrlPr>
                              <a:rPr lang="zh-CN" altLang="zh-CN" sz="2400" b="1" i="1">
                                <a:latin typeface="Cambria Math" panose="02040503050406030204" pitchFamily="18" charset="0"/>
                              </a:rPr>
                            </m:ctrlPr>
                          </m:naryPr>
                          <m:sub>
                            <m:r>
                              <a:rPr lang="en-US" altLang="zh-CN" sz="2400" b="1" i="1" smtClean="0">
                                <a:latin typeface="Cambria Math" panose="02040503050406030204" pitchFamily="18" charset="0"/>
                              </a:rPr>
                              <m:t>𝑺𝒏𝒐</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𝑺𝒍𝒐𝒄</m:t>
                            </m:r>
                          </m:sub>
                          <m:sup/>
                          <m:e>
                            <m:d>
                              <m:dPr>
                                <m:ctrlPr>
                                  <a:rPr lang="zh-CN" altLang="zh-CN" sz="2400" b="1" i="1">
                                    <a:latin typeface="Cambria Math" panose="02040503050406030204" pitchFamily="18" charset="0"/>
                                  </a:rPr>
                                </m:ctrlPr>
                              </m:dPr>
                              <m:e>
                                <m:r>
                                  <a:rPr lang="en-US" altLang="zh-CN" sz="2400" b="1" i="1" smtClean="0">
                                    <a:latin typeface="Cambria Math" panose="02040503050406030204" pitchFamily="18" charset="0"/>
                                  </a:rPr>
                                  <m:t>𝑹</m:t>
                                </m:r>
                              </m:e>
                            </m:d>
                          </m:e>
                        </m:nary>
                      </m:e>
                    </m:d>
                  </m:oMath>
                </a14:m>
                <a:r>
                  <a:rPr lang="zh-CN" altLang="zh-CN" sz="2400" b="1" dirty="0">
                    <a:latin typeface="Times" pitchFamily="2" charset="0"/>
                  </a:rPr>
                  <a:t>是无损分解</a:t>
                </a:r>
                <a:endParaRPr lang="en-US" altLang="zh-CN" sz="2400" b="1" dirty="0">
                  <a:latin typeface="Times" pitchFamily="2" charset="0"/>
                </a:endParaRPr>
              </a:p>
              <a:p>
                <a:pPr marL="0" indent="0">
                  <a:buNone/>
                </a:pPr>
                <a:r>
                  <a:rPr lang="zh-CN" altLang="zh-CN" sz="2400" b="1" dirty="0">
                    <a:latin typeface="Times" pitchFamily="2" charset="0"/>
                  </a:rPr>
                  <a:t>分解方式</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𝝆</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d>
                      <m:dPr>
                        <m:begChr m:val="{"/>
                        <m:endChr m:val="}"/>
                        <m:ctrlPr>
                          <a:rPr lang="zh-CN" altLang="zh-CN" sz="2400" b="1" i="1">
                            <a:latin typeface="Cambria Math" panose="02040503050406030204" pitchFamily="18" charset="0"/>
                          </a:rPr>
                        </m:ctrlPr>
                      </m:dPr>
                      <m:e>
                        <m:nary>
                          <m:naryPr>
                            <m:chr m:val="∏"/>
                            <m:limLoc m:val="undOvr"/>
                            <m:supHide m:val="on"/>
                            <m:ctrlPr>
                              <a:rPr lang="zh-CN" altLang="zh-CN" sz="2400" b="1" i="1">
                                <a:latin typeface="Cambria Math" panose="02040503050406030204" pitchFamily="18" charset="0"/>
                              </a:rPr>
                            </m:ctrlPr>
                          </m:naryPr>
                          <m:sub>
                            <m:r>
                              <a:rPr lang="en-US" altLang="zh-CN" sz="2400" b="1" i="1" smtClean="0">
                                <a:latin typeface="Cambria Math" panose="02040503050406030204" pitchFamily="18" charset="0"/>
                              </a:rPr>
                              <m:t>𝑺𝒏𝒐</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𝑺𝒅𝒆𝒑𝒕</m:t>
                            </m:r>
                          </m:sub>
                          <m:sup/>
                          <m:e>
                            <m:d>
                              <m:dPr>
                                <m:ctrlPr>
                                  <a:rPr lang="zh-CN" altLang="zh-CN" sz="2400" b="1" i="1">
                                    <a:latin typeface="Cambria Math" panose="02040503050406030204" pitchFamily="18" charset="0"/>
                                  </a:rPr>
                                </m:ctrlPr>
                              </m:dPr>
                              <m:e>
                                <m:r>
                                  <a:rPr lang="en-US" altLang="zh-CN" sz="2400" b="1" i="1" smtClean="0">
                                    <a:latin typeface="Cambria Math" panose="02040503050406030204" pitchFamily="18" charset="0"/>
                                  </a:rPr>
                                  <m:t>𝑹</m:t>
                                </m:r>
                              </m:e>
                            </m:d>
                            <m:r>
                              <a:rPr lang="en-US" altLang="zh-CN" sz="2400" b="1" i="1" smtClean="0">
                                <a:latin typeface="Cambria Math" panose="02040503050406030204" pitchFamily="18" charset="0"/>
                              </a:rPr>
                              <m:t>, </m:t>
                            </m:r>
                          </m:e>
                        </m:nary>
                        <m:r>
                          <a:rPr lang="en-US" altLang="zh-CN" sz="2400" b="1" i="1" smtClean="0">
                            <a:latin typeface="Cambria Math" panose="02040503050406030204" pitchFamily="18" charset="0"/>
                          </a:rPr>
                          <m:t> </m:t>
                        </m:r>
                        <m:nary>
                          <m:naryPr>
                            <m:chr m:val="∏"/>
                            <m:limLoc m:val="undOvr"/>
                            <m:supHide m:val="on"/>
                            <m:ctrlPr>
                              <a:rPr lang="zh-CN" altLang="zh-CN" sz="2400" b="1" i="1">
                                <a:latin typeface="Cambria Math" panose="02040503050406030204" pitchFamily="18" charset="0"/>
                              </a:rPr>
                            </m:ctrlPr>
                          </m:naryPr>
                          <m:sub>
                            <m:r>
                              <a:rPr lang="en-US" altLang="zh-CN" sz="2400" b="1" i="1" smtClean="0">
                                <a:latin typeface="Cambria Math" panose="02040503050406030204" pitchFamily="18" charset="0"/>
                              </a:rPr>
                              <m:t>𝑺𝒅𝒆𝒑𝒕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𝑺𝒍𝒐𝒄</m:t>
                            </m:r>
                          </m:sub>
                          <m:sup/>
                          <m:e>
                            <m:d>
                              <m:dPr>
                                <m:ctrlPr>
                                  <a:rPr lang="zh-CN" altLang="zh-CN" sz="2400" b="1" i="1">
                                    <a:latin typeface="Cambria Math" panose="02040503050406030204" pitchFamily="18" charset="0"/>
                                  </a:rPr>
                                </m:ctrlPr>
                              </m:dPr>
                              <m:e>
                                <m:r>
                                  <a:rPr lang="en-US" altLang="zh-CN" sz="2400" b="1" i="1" smtClean="0">
                                    <a:latin typeface="Cambria Math" panose="02040503050406030204" pitchFamily="18" charset="0"/>
                                  </a:rPr>
                                  <m:t>𝑹</m:t>
                                </m:r>
                              </m:e>
                            </m:d>
                          </m:e>
                        </m:nary>
                      </m:e>
                    </m:d>
                  </m:oMath>
                </a14:m>
                <a:r>
                  <a:rPr lang="zh-CN" altLang="zh-CN" sz="2400" b="1" dirty="0">
                    <a:latin typeface="Times" pitchFamily="2" charset="0"/>
                  </a:rPr>
                  <a:t>不是无损分解。</a:t>
                </a:r>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161947" y="1029143"/>
                <a:ext cx="12093223" cy="3314285"/>
              </a:xfrm>
              <a:blipFill rotWithShape="1">
                <a:blip r:embed="rId3"/>
                <a:stretch>
                  <a:fillRect t="-13" r="3"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87487" y="5407760"/>
                <a:ext cx="6197600" cy="455189"/>
              </a:xfrm>
              <a:prstGeom prst="rect">
                <a:avLst/>
              </a:prstGeom>
              <a:noFill/>
            </p:spPr>
            <p:txBody>
              <a:bodyPr wrap="square">
                <a:spAutoFit/>
              </a:bodyPr>
              <a:lstStyle/>
              <a:p>
                <a:pPr indent="269875" algn="ctr">
                  <a:lnSpc>
                    <a:spcPct val="150000"/>
                  </a:lnSpc>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关系</a:t>
                </a:r>
                <a14:m>
                  <m:oMath xmlns:m="http://schemas.openxmlformats.org/officeDocument/2006/math">
                    <m:r>
                      <a:rPr lang="en-US" altLang="zh-CN" sz="1800" i="1" kern="100">
                        <a:effectLst/>
                        <a:latin typeface="Cambria Math" panose="02040503050406030204" pitchFamily="18" charset="0"/>
                        <a:ea typeface="黑体" panose="02010609060101010101" pitchFamily="49" charset="-122"/>
                        <a:cs typeface="Times New Roman" panose="02020603050405020304" pitchFamily="18" charset="0"/>
                      </a:rPr>
                      <m:t>𝑅</m:t>
                    </m:r>
                  </m:oMath>
                </a14:m>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的两种分解方式</a:t>
                </a:r>
              </a:p>
            </p:txBody>
          </p:sp>
        </mc:Choice>
        <mc:Fallback xmlns="">
          <p:sp>
            <p:nvSpPr>
              <p:cNvPr id="6" name="文本框 5"/>
              <p:cNvSpPr txBox="1">
                <a:spLocks noRot="1" noChangeAspect="1" noMove="1" noResize="1" noEditPoints="1" noAdjustHandles="1" noChangeArrowheads="1" noChangeShapeType="1" noTextEdit="1"/>
              </p:cNvSpPr>
              <p:nvPr/>
            </p:nvSpPr>
            <p:spPr>
              <a:xfrm>
                <a:off x="87487" y="5407760"/>
                <a:ext cx="6197600" cy="455189"/>
              </a:xfrm>
              <a:prstGeom prst="rect">
                <a:avLst/>
              </a:prstGeom>
              <a:blipFill rotWithShape="1">
                <a:blip r:embed="rId4"/>
                <a:stretch>
                  <a:fillRect l="-8" t="-22" r="8" b="-420"/>
                </a:stretch>
              </a:blipFill>
            </p:spPr>
            <p:txBody>
              <a:bodyPr/>
              <a:lstStyle/>
              <a:p>
                <a:r>
                  <a:rPr lang="zh-CN" altLang="en-US">
                    <a:noFill/>
                  </a:rPr>
                  <a:t> </a:t>
                </a:r>
              </a:p>
            </p:txBody>
          </p:sp>
        </mc:Fallback>
      </mc:AlternateContent>
      <p:pic>
        <p:nvPicPr>
          <p:cNvPr id="7" name="图片 6"/>
          <p:cNvPicPr>
            <a:picLocks noChangeAspect="1"/>
          </p:cNvPicPr>
          <p:nvPr/>
        </p:nvPicPr>
        <p:blipFill rotWithShape="1">
          <a:blip r:embed="rId5">
            <a:clrChange>
              <a:clrFrom>
                <a:srgbClr val="FFFFFF"/>
              </a:clrFrom>
              <a:clrTo>
                <a:srgbClr val="FFFFFF">
                  <a:alpha val="0"/>
                </a:srgbClr>
              </a:clrTo>
            </a:clrChange>
          </a:blip>
          <a:srcRect r="53259"/>
          <a:stretch>
            <a:fillRect/>
          </a:stretch>
        </p:blipFill>
        <p:spPr>
          <a:xfrm>
            <a:off x="6907866" y="3224404"/>
            <a:ext cx="2340443" cy="2223622"/>
          </a:xfrm>
          <a:prstGeom prst="rect">
            <a:avLst/>
          </a:prstGeom>
        </p:spPr>
      </p:pic>
      <p:sp>
        <p:nvSpPr>
          <p:cNvPr id="8" name="文本框 7"/>
          <p:cNvSpPr txBox="1"/>
          <p:nvPr/>
        </p:nvSpPr>
        <p:spPr>
          <a:xfrm>
            <a:off x="6392527" y="5407760"/>
            <a:ext cx="5711986" cy="455189"/>
          </a:xfrm>
          <a:prstGeom prst="rect">
            <a:avLst/>
          </a:prstGeom>
          <a:noFill/>
        </p:spPr>
        <p:txBody>
          <a:bodyPr wrap="square">
            <a:spAutoFit/>
          </a:bodyPr>
          <a:lstStyle/>
          <a:p>
            <a:pPr indent="269875" algn="ctr">
              <a:lnSpc>
                <a:spcPct val="150000"/>
              </a:lnSpc>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两种分解方式的自然连接结果</a:t>
            </a:r>
          </a:p>
        </p:txBody>
      </p:sp>
      <p:sp>
        <p:nvSpPr>
          <p:cNvPr id="10" name="文本框 9"/>
          <p:cNvSpPr txBox="1"/>
          <p:nvPr/>
        </p:nvSpPr>
        <p:spPr>
          <a:xfrm>
            <a:off x="19753" y="5930962"/>
            <a:ext cx="12172247" cy="553998"/>
          </a:xfrm>
          <a:prstGeom prst="rect">
            <a:avLst/>
          </a:prstGeom>
          <a:solidFill>
            <a:srgbClr val="7030A0"/>
          </a:solidFill>
          <a:ln>
            <a:noFill/>
          </a:ln>
        </p:spPr>
        <p:style>
          <a:lnRef idx="3">
            <a:schemeClr val="lt1"/>
          </a:lnRef>
          <a:fillRef idx="1">
            <a:schemeClr val="accent1"/>
          </a:fillRef>
          <a:effectRef idx="1">
            <a:schemeClr val="accent1"/>
          </a:effectRef>
          <a:fontRef idx="minor">
            <a:schemeClr val="lt1"/>
          </a:fontRef>
        </p:style>
        <p:txBody>
          <a:bodyPr wrap="square">
            <a:spAutoFit/>
          </a:bodyPr>
          <a:lstStyle/>
          <a:p>
            <a:pPr algn="ctr"/>
            <a:r>
              <a:rPr lang="zh-CN" altLang="en-US" sz="3000" b="1" kern="100" dirty="0">
                <a:effectLst/>
                <a:latin typeface="微软雅黑" panose="020B0503020204020204" pitchFamily="82" charset="2"/>
                <a:ea typeface="微软雅黑" panose="020B0503020204020204" pitchFamily="82" charset="2"/>
                <a:cs typeface="Times New Roman" panose="02020603050405020304" pitchFamily="18" charset="0"/>
              </a:rPr>
              <a:t>启发</a:t>
            </a:r>
            <a:r>
              <a:rPr lang="zh-CN" altLang="en-US" sz="3000" kern="100" dirty="0">
                <a:effectLst/>
                <a:latin typeface="微软雅黑" panose="020B0503020204020204" pitchFamily="82" charset="2"/>
                <a:ea typeface="微软雅黑" panose="020B0503020204020204" pitchFamily="82" charset="2"/>
                <a:cs typeface="Times New Roman" panose="02020603050405020304" pitchFamily="18" charset="0"/>
              </a:rPr>
              <a:t>：</a:t>
            </a:r>
            <a:r>
              <a:rPr lang="zh-CN" altLang="zh-CN" sz="3000" kern="100" dirty="0">
                <a:effectLst/>
                <a:latin typeface="微软雅黑" panose="020B0503020204020204" pitchFamily="82" charset="2"/>
                <a:ea typeface="微软雅黑" panose="020B0503020204020204" pitchFamily="82" charset="2"/>
                <a:cs typeface="Times New Roman" panose="02020603050405020304" pitchFamily="18" charset="0"/>
              </a:rPr>
              <a:t>一般</a:t>
            </a:r>
            <a:r>
              <a:rPr lang="zh-CN" altLang="en-US" sz="3000" kern="100" dirty="0">
                <a:effectLst/>
                <a:latin typeface="微软雅黑" panose="020B0503020204020204" pitchFamily="82" charset="2"/>
                <a:ea typeface="微软雅黑" panose="020B0503020204020204" pitchFamily="82" charset="2"/>
                <a:cs typeface="Times New Roman" panose="02020603050405020304" pitchFamily="18" charset="0"/>
              </a:rPr>
              <a:t>不能</a:t>
            </a:r>
            <a:r>
              <a:rPr lang="zh-CN" altLang="zh-CN" sz="3000" kern="100" dirty="0">
                <a:effectLst/>
                <a:latin typeface="微软雅黑" panose="020B0503020204020204" pitchFamily="82" charset="2"/>
                <a:ea typeface="微软雅黑" panose="020B0503020204020204" pitchFamily="82" charset="2"/>
                <a:cs typeface="Times New Roman" panose="02020603050405020304" pitchFamily="18" charset="0"/>
              </a:rPr>
              <a:t>直接由定义判断一个分解是否为无损分解</a:t>
            </a:r>
            <a:endParaRPr lang="zh-CN" altLang="en-US" sz="3000" dirty="0">
              <a:latin typeface="微软雅黑" panose="020B0503020204020204" pitchFamily="82" charset="2"/>
              <a:ea typeface="微软雅黑" panose="020B0503020204020204" pitchFamily="82" charset="2"/>
            </a:endParaRPr>
          </a:p>
        </p:txBody>
      </p:sp>
      <p:sp>
        <p:nvSpPr>
          <p:cNvPr id="9"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117</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117</a:t>
            </a:fld>
            <a:endParaRPr kumimoji="1"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9257" y="825337"/>
            <a:ext cx="3472917" cy="2124072"/>
          </a:xfrm>
          <a:prstGeom prst="rect">
            <a:avLst/>
          </a:prstGeom>
        </p:spPr>
      </p:pic>
      <p:pic>
        <p:nvPicPr>
          <p:cNvPr id="15" name="图片 14"/>
          <p:cNvPicPr>
            <a:picLocks noChangeAspect="1"/>
          </p:cNvPicPr>
          <p:nvPr/>
        </p:nvPicPr>
        <p:blipFill rotWithShape="1">
          <a:blip r:embed="rId7"/>
          <a:srcRect t="47574" r="53435"/>
          <a:stretch>
            <a:fillRect/>
          </a:stretch>
        </p:blipFill>
        <p:spPr>
          <a:xfrm>
            <a:off x="303455" y="3740536"/>
            <a:ext cx="2955136" cy="1499605"/>
          </a:xfrm>
          <a:prstGeom prst="rect">
            <a:avLst/>
          </a:prstGeom>
        </p:spPr>
      </p:pic>
      <p:pic>
        <p:nvPicPr>
          <p:cNvPr id="16" name="图片 15"/>
          <p:cNvPicPr>
            <a:picLocks noChangeAspect="1"/>
          </p:cNvPicPr>
          <p:nvPr/>
        </p:nvPicPr>
        <p:blipFill rotWithShape="1">
          <a:blip r:embed="rId7"/>
          <a:srcRect l="53254" t="47574"/>
          <a:stretch>
            <a:fillRect/>
          </a:stretch>
        </p:blipFill>
        <p:spPr>
          <a:xfrm>
            <a:off x="3605068" y="3779219"/>
            <a:ext cx="2966595" cy="1499606"/>
          </a:xfrm>
          <a:prstGeom prst="rect">
            <a:avLst/>
          </a:prstGeom>
        </p:spPr>
      </p:pic>
      <p:sp>
        <p:nvSpPr>
          <p:cNvPr id="25" name="Shape6"/>
          <p:cNvSpPr/>
          <p:nvPr/>
        </p:nvSpPr>
        <p:spPr>
          <a:xfrm>
            <a:off x="9454290" y="3099754"/>
            <a:ext cx="2720354" cy="2327323"/>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6" name="Shape6"/>
          <p:cNvSpPr/>
          <p:nvPr/>
        </p:nvSpPr>
        <p:spPr>
          <a:xfrm>
            <a:off x="9514901" y="3159290"/>
            <a:ext cx="2600312" cy="221055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pic>
        <p:nvPicPr>
          <p:cNvPr id="22" name="图片 21"/>
          <p:cNvPicPr>
            <a:picLocks noChangeAspect="1"/>
          </p:cNvPicPr>
          <p:nvPr/>
        </p:nvPicPr>
        <p:blipFill rotWithShape="1">
          <a:blip r:embed="rId5"/>
          <a:srcRect l="52030"/>
          <a:stretch>
            <a:fillRect/>
          </a:stretch>
        </p:blipFill>
        <p:spPr>
          <a:xfrm>
            <a:off x="9623507" y="3190171"/>
            <a:ext cx="2402013" cy="2223622"/>
          </a:xfrm>
          <a:prstGeom prst="rect">
            <a:avLst/>
          </a:prstGeom>
        </p:spPr>
      </p:pic>
      <p:sp>
        <p:nvSpPr>
          <p:cNvPr id="4" name="文本框 3">
            <a:extLst>
              <a:ext uri="{FF2B5EF4-FFF2-40B4-BE49-F238E27FC236}">
                <a16:creationId xmlns:a16="http://schemas.microsoft.com/office/drawing/2014/main" id="{94C86C97-3C5E-4F8C-B0EF-200B0A9103D0}"/>
              </a:ext>
            </a:extLst>
          </p:cNvPr>
          <p:cNvSpPr txBox="1"/>
          <p:nvPr/>
        </p:nvSpPr>
        <p:spPr>
          <a:xfrm>
            <a:off x="1468384" y="2824028"/>
            <a:ext cx="7163838" cy="646331"/>
          </a:xfrm>
          <a:prstGeom prst="rect">
            <a:avLst/>
          </a:prstGeom>
          <a:noFill/>
        </p:spPr>
        <p:txBody>
          <a:bodyPr wrap="square" rtlCol="0">
            <a:spAutoFit/>
          </a:bodyPr>
          <a:lstStyle/>
          <a:p>
            <a:r>
              <a:rPr lang="zh-CN" altLang="en-US" dirty="0">
                <a:solidFill>
                  <a:srgbClr val="0432FF"/>
                </a:solidFill>
              </a:rPr>
              <a:t>在有损分解的情况下，倘若</a:t>
            </a:r>
            <a:r>
              <a:rPr lang="en-US" altLang="zh-CN" dirty="0" err="1">
                <a:solidFill>
                  <a:srgbClr val="0432FF"/>
                </a:solidFill>
              </a:rPr>
              <a:t>sdept</a:t>
            </a:r>
            <a:r>
              <a:rPr lang="zh-CN" altLang="en-US" dirty="0">
                <a:solidFill>
                  <a:srgbClr val="0432FF"/>
                </a:solidFill>
              </a:rPr>
              <a:t>和</a:t>
            </a:r>
            <a:r>
              <a:rPr lang="en-US" altLang="zh-CN" dirty="0" err="1">
                <a:solidFill>
                  <a:srgbClr val="0432FF"/>
                </a:solidFill>
              </a:rPr>
              <a:t>sloc</a:t>
            </a:r>
            <a:r>
              <a:rPr lang="zh-CN" altLang="en-US" dirty="0">
                <a:solidFill>
                  <a:srgbClr val="0432FF"/>
                </a:solidFill>
              </a:rPr>
              <a:t>在有有限信息中恰好保持了一一对应的关系，那么自然连接的结果其实和无损连接一致。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p:cNvSpPr/>
          <p:nvPr/>
        </p:nvSpPr>
        <p:spPr>
          <a:xfrm rot="10800000">
            <a:off x="-264251" y="846306"/>
            <a:ext cx="12334875" cy="564086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p:cNvSpPr>
            <a:spLocks noGrp="1"/>
          </p:cNvSpPr>
          <p:nvPr>
            <p:ph type="title"/>
          </p:nvPr>
        </p:nvSpPr>
        <p:spPr/>
        <p:txBody>
          <a:bodyPr/>
          <a:lstStyle/>
          <a:p>
            <a:r>
              <a:rPr lang="zh-CN" altLang="zh-CN" dirty="0"/>
              <a:t>检验无损分解的算法 </a:t>
            </a:r>
            <a:endParaRPr lang="zh-CN" altLang="en-US" dirty="0"/>
          </a:p>
        </p:txBody>
      </p:sp>
      <p:sp>
        <p:nvSpPr>
          <p:cNvPr id="18" name="内容占位符 4"/>
          <p:cNvSpPr>
            <a:spLocks noGrp="1"/>
          </p:cNvSpPr>
          <p:nvPr>
            <p:ph idx="1"/>
          </p:nvPr>
        </p:nvSpPr>
        <p:spPr>
          <a:xfrm>
            <a:off x="121375" y="1002582"/>
            <a:ext cx="11791245" cy="568025"/>
          </a:xfrm>
        </p:spPr>
        <p:txBody>
          <a:bodyPr/>
          <a:lstStyle/>
          <a:p>
            <a:pPr marL="0" indent="0">
              <a:buNone/>
            </a:pPr>
            <a:r>
              <a:rPr lang="zh-CN" altLang="zh-CN" sz="2400" b="1" dirty="0">
                <a:latin typeface="微软雅黑" panose="020B0503020204020204" pitchFamily="82" charset="2"/>
                <a:ea typeface="微软雅黑" panose="020B0503020204020204" pitchFamily="82" charset="2"/>
              </a:rPr>
              <a:t>【算法</a:t>
            </a:r>
            <a:r>
              <a:rPr lang="en-US" altLang="zh-CN" sz="2400" b="1" dirty="0">
                <a:latin typeface="微软雅黑" panose="020B0503020204020204" pitchFamily="82" charset="2"/>
                <a:ea typeface="微软雅黑" panose="020B0503020204020204" pitchFamily="82" charset="2"/>
              </a:rPr>
              <a:t>3.3</a:t>
            </a:r>
            <a:r>
              <a:rPr lang="zh-CN" altLang="zh-CN" sz="2400" b="1" dirty="0">
                <a:latin typeface="微软雅黑" panose="020B0503020204020204" pitchFamily="82" charset="2"/>
                <a:ea typeface="微软雅黑" panose="020B0503020204020204" pitchFamily="82" charset="2"/>
              </a:rPr>
              <a:t>】：检验一个分解是否为无损分解</a:t>
            </a:r>
          </a:p>
        </p:txBody>
      </p:sp>
      <p:sp>
        <p:nvSpPr>
          <p:cNvPr id="5"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118</a:t>
            </a:fld>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142336" y="1374355"/>
                <a:ext cx="11791245" cy="5172763"/>
              </a:xfrm>
              <a:prstGeom prst="rect">
                <a:avLst/>
              </a:prstGeom>
              <a:noFill/>
              <a:ln w="12700">
                <a:noFill/>
              </a:ln>
            </p:spPr>
            <p:txBody>
              <a:bodyPr wrap="square">
                <a:spAutoFit/>
              </a:bodyPr>
              <a:lstStyle/>
              <a:p>
                <a:pPr marL="266700" indent="127000" algn="just">
                  <a:lnSpc>
                    <a:spcPct val="150000"/>
                  </a:lnSpc>
                </a:pPr>
                <a:r>
                  <a:rPr lang="zh-CN" altLang="zh-CN" sz="2000" b="1" kern="100" dirty="0">
                    <a:effectLst/>
                    <a:latin typeface="微软雅黑" panose="020B0503020204020204" pitchFamily="82" charset="2"/>
                    <a:ea typeface="微软雅黑" panose="020B0503020204020204" pitchFamily="82" charset="2"/>
                    <a:cs typeface="Times New Roman" panose="02020603050405020304" pitchFamily="18" charset="0"/>
                  </a:rPr>
                  <a:t>输入</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：关系模式</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𝑅</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&lt;{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𝐴</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1</m:t>
                    </m:r>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𝐴</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2</m:t>
                    </m:r>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𝐴</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𝑛</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𝐹</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&gt;</m:t>
                    </m:r>
                  </m:oMath>
                </a14:m>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 </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𝜌</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000" b="0" i="1" kern="100" smtClean="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𝑅</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𝑅</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2</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𝑅</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𝑚</m:t>
                        </m:r>
                      </m:e>
                    </m:d>
                  </m:oMath>
                </a14:m>
                <a:endParaRPr lang="en-US" altLang="zh-CN" sz="2000" b="0" i="1" kern="100" dirty="0">
                  <a:effectLst/>
                  <a:latin typeface="Cambria Math" panose="02040503050406030204" pitchFamily="18" charset="0"/>
                  <a:ea typeface="宋体" panose="02010600030101010101" pitchFamily="2" charset="-122"/>
                  <a:cs typeface="Times New Roman" panose="02020603050405020304" pitchFamily="18" charset="0"/>
                </a:endParaRPr>
              </a:p>
              <a:p>
                <a:pPr marL="266700" indent="127000" algn="just">
                  <a:lnSpc>
                    <a:spcPct val="150000"/>
                  </a:lnSpc>
                </a:pPr>
                <a14:m>
                  <m:oMath xmlns:m="http://schemas.openxmlformats.org/officeDocument/2006/math">
                    <m:r>
                      <a:rPr lang="zh-CN" altLang="zh-CN" sz="2000" i="1" kern="100" baseline="-25000" smtClean="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zh-CN" sz="2000" b="1" kern="100" dirty="0">
                    <a:effectLst/>
                    <a:latin typeface="微软雅黑" panose="020B0503020204020204" pitchFamily="82" charset="2"/>
                    <a:ea typeface="微软雅黑" panose="020B0503020204020204" pitchFamily="82" charset="2"/>
                    <a:cs typeface="Times New Roman" panose="02020603050405020304" pitchFamily="18" charset="0"/>
                  </a:rPr>
                  <a:t>输出</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：确定</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𝜌</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是否为无损分解</a:t>
                </a:r>
              </a:p>
              <a:p>
                <a:pPr marL="266700" indent="127000" algn="just">
                  <a:lnSpc>
                    <a:spcPct val="150000"/>
                  </a:lnSpc>
                </a:pPr>
                <a:r>
                  <a:rPr lang="zh-CN" altLang="zh-CN" sz="2000" b="1" kern="100" dirty="0">
                    <a:effectLst/>
                    <a:latin typeface="微软雅黑" panose="020B0503020204020204" pitchFamily="82" charset="2"/>
                    <a:ea typeface="微软雅黑" panose="020B0503020204020204" pitchFamily="82" charset="2"/>
                    <a:cs typeface="Times New Roman" panose="02020603050405020304" pitchFamily="18" charset="0"/>
                  </a:rPr>
                  <a:t>算法步骤</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t>
                </a:r>
              </a:p>
              <a:p>
                <a:pPr marL="1009650" lvl="1" indent="-285750" algn="just">
                  <a:lnSpc>
                    <a:spcPct val="150000"/>
                  </a:lnSpc>
                  <a:buFont typeface="Arial" panose="020B0604020202020204" pitchFamily="34" charset="0"/>
                  <a:buChar char="•"/>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步骤（</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1</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）构造一个</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n</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列</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m</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行的表，每一列对应于属性，每一行对应于分解中的一个关系模式。</a:t>
                </a:r>
              </a:p>
              <a:p>
                <a:pPr marL="1009650" lvl="1" indent="-285750" algn="just">
                  <a:lnSpc>
                    <a:spcPct val="150000"/>
                  </a:lnSpc>
                  <a:buFont typeface="Arial" panose="020B0604020202020204" pitchFamily="34" charset="0"/>
                  <a:buChar char="•"/>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步骤（</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2</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）如果</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𝐴</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100" smtClean="0">
                        <a:latin typeface="Cambria Math" panose="02040503050406030204" pitchFamily="18" charset="0"/>
                        <a:ea typeface="Cambria Math" panose="02040503050406030204" pitchFamily="18" charset="0"/>
                        <a:cs typeface="Times New Roman" panose="02020603050405020304" pitchFamily="18" charset="0"/>
                      </a:rPr>
                      <m:t>𝑅</m:t>
                    </m:r>
                    <m:r>
                      <a:rPr lang="en-US" altLang="zh-CN" sz="2000" b="0" i="1" kern="100" baseline="-25000" smtClean="0">
                        <a:latin typeface="Cambria Math" panose="02040503050406030204" pitchFamily="18" charset="0"/>
                        <a:ea typeface="Cambria Math" panose="02040503050406030204" pitchFamily="18" charset="0"/>
                        <a:cs typeface="Times New Roman" panose="02020603050405020304" pitchFamily="18" charset="0"/>
                      </a:rPr>
                      <m:t>𝑖</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，则在第</a:t>
                </a:r>
                <a:r>
                  <a:rPr lang="zh-CN" altLang="en-US" sz="2000" i="1" kern="100" dirty="0">
                    <a:effectLst/>
                    <a:ea typeface="微软雅黑" panose="020B0503020204020204" pitchFamily="82" charset="2"/>
                    <a:cs typeface="Times New Roman" panose="02020603050405020304" pitchFamily="18" charset="0"/>
                  </a:rPr>
                  <a:t> </a:t>
                </a:r>
                <a:r>
                  <a:rPr lang="en-US" altLang="zh-CN" sz="2000" i="1" kern="100" dirty="0">
                    <a:effectLst/>
                    <a:ea typeface="微软雅黑" panose="020B0503020204020204" pitchFamily="82" charset="2"/>
                    <a:cs typeface="Times New Roman" panose="02020603050405020304" pitchFamily="18" charset="0"/>
                  </a:rPr>
                  <a:t>j</a:t>
                </a:r>
                <a:r>
                  <a:rPr lang="zh-CN" altLang="en-US" sz="2000" i="1" kern="100" dirty="0">
                    <a:effectLst/>
                    <a:ea typeface="微软雅黑" panose="020B0503020204020204" pitchFamily="82" charset="2"/>
                    <a:cs typeface="Times New Roman" panose="02020603050405020304" pitchFamily="18" charset="0"/>
                  </a:rPr>
                  <a:t> </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列第</a:t>
                </a:r>
                <a:r>
                  <a:rPr lang="zh-CN" altLang="en-US" sz="2000" i="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i="1" kern="100" dirty="0" err="1">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000" i="1" kern="100" dirty="0">
                    <a:effectLst/>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行上置为</a:t>
                </a:r>
                <a14:m>
                  <m:oMath xmlns:m="http://schemas.openxmlformats.org/officeDocument/2006/math">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，否则置为</a:t>
                </a:r>
                <a14:m>
                  <m:oMath xmlns:m="http://schemas.openxmlformats.org/officeDocument/2006/math">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𝑏</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𝑖</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𝑗</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t>
                </a:r>
              </a:p>
              <a:p>
                <a:pPr marL="1009650" lvl="1" indent="-285750" algn="just">
                  <a:lnSpc>
                    <a:spcPct val="150000"/>
                  </a:lnSpc>
                  <a:buFont typeface="Arial" panose="020B0604020202020204" pitchFamily="34" charset="0"/>
                  <a:buChar char="•"/>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步骤（</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3</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）依次检查</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F</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中的每一个函数依赖，并修改表中的元素。对于</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F</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中的一个函数依赖</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，在</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的分量上寻找相同的行，然后将这些行的</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𝑌</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分量赋相同符号，如果其中有</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，则将</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𝑏</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𝑖𝑗</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改为</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，反之则改为</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𝑏</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𝑖𝑗</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t>
                </a:r>
              </a:p>
              <a:p>
                <a:pPr marL="1009650" lvl="1" indent="-285750" algn="just">
                  <a:lnSpc>
                    <a:spcPct val="150000"/>
                  </a:lnSpc>
                  <a:buFont typeface="Arial" panose="020B0604020202020204" pitchFamily="34" charset="0"/>
                  <a:buChar char="•"/>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步骤（</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4</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2</m:t>
                    </m:r>
                  </m:oMath>
                </a14:m>
                <a:r>
                  <a:rPr lang="en-US" altLang="zh-CN" sz="2000" kern="100" dirty="0">
                    <a:ea typeface="宋体" panose="02010600030101010101" pitchFamily="2" charset="-122"/>
                    <a:cs typeface="Times New Roman" panose="02020603050405020304" pitchFamily="18" charset="0"/>
                  </a:rPr>
                  <a:t> </a:t>
                </a:r>
                <a14:m>
                  <m:oMath xmlns:m="http://schemas.openxmlformats.org/officeDocument/2006/math">
                    <m:r>
                      <a:rPr lang="en-US" altLang="zh-CN" sz="2000" b="0" i="1" kern="10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b="0" i="1" kern="100" baseline="-25000" smtClean="0">
                        <a:latin typeface="Cambria Math" panose="02040503050406030204" pitchFamily="18" charset="0"/>
                        <a:ea typeface="宋体" panose="02010600030101010101" pitchFamily="2" charset="-122"/>
                        <a:cs typeface="Times New Roman" panose="02020603050405020304" pitchFamily="18" charset="0"/>
                      </a:rPr>
                      <m:t>𝑛</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，则</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𝜌</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是无损分解，算法结束，退出；否则进行步骤（</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5</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t>
                </a:r>
              </a:p>
              <a:p>
                <a:pPr marL="1009650" lvl="1" indent="-285750" algn="just">
                  <a:lnSpc>
                    <a:spcPct val="150000"/>
                  </a:lnSpc>
                  <a:buFont typeface="Arial" panose="020B0604020202020204" pitchFamily="34" charset="0"/>
                  <a:buChar char="•"/>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步骤（</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5</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）如果</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𝐹</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中所有的函数依赖都不能再修改表，且没有发现某行变成</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sz="2000" i="1" kern="100" baseline="-25000">
                        <a:latin typeface="Cambria Math" panose="02040503050406030204" pitchFamily="18" charset="0"/>
                        <a:ea typeface="宋体" panose="02010600030101010101" pitchFamily="2" charset="-122"/>
                        <a:cs typeface="Times New Roman" panose="02020603050405020304" pitchFamily="18" charset="0"/>
                      </a:rPr>
                      <m:t>2</m:t>
                    </m:r>
                    <m:r>
                      <m:rPr>
                        <m:nor/>
                      </m:rPr>
                      <a:rPr lang="en-US" altLang="zh-CN" sz="2000" kern="100" dirty="0">
                        <a:latin typeface="Cambria Math" panose="02040503050406030204" pitchFamily="18" charset="0"/>
                        <a:ea typeface="宋体" panose="02010600030101010101" pitchFamily="2" charset="-122"/>
                        <a:cs typeface="Times New Roman" panose="02020603050405020304" pitchFamily="18" charset="0"/>
                      </a:rPr>
                      <m:t> </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宋体" panose="02010600030101010101" pitchFamily="2" charset="-122"/>
                        <a:cs typeface="Times New Roman" panose="02020603050405020304" pitchFamily="18" charset="0"/>
                      </a:rPr>
                      <m:t>𝑎𝑛</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，则</a:t>
                </a:r>
                <a14:m>
                  <m:oMath xmlns:m="http://schemas.openxmlformats.org/officeDocument/2006/math">
                    <m:r>
                      <a:rPr lang="en-US" altLang="zh-CN" sz="2000" i="1" kern="100">
                        <a:effectLst/>
                        <a:latin typeface="Cambria Math" panose="02040503050406030204" pitchFamily="18" charset="0"/>
                        <a:ea typeface="宋体" panose="02010600030101010101" pitchFamily="2" charset="-122"/>
                        <a:cs typeface="Times New Roman" panose="02020603050405020304" pitchFamily="18" charset="0"/>
                      </a:rPr>
                      <m:t>𝜌</m:t>
                    </m:r>
                  </m:oMath>
                </a14:m>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不是无损分解，算法结束，退出。</a:t>
                </a:r>
              </a:p>
            </p:txBody>
          </p:sp>
        </mc:Choice>
        <mc:Fallback xmlns="">
          <p:sp>
            <p:nvSpPr>
              <p:cNvPr id="6" name="文本框 5"/>
              <p:cNvSpPr txBox="1">
                <a:spLocks noRot="1" noChangeAspect="1" noMove="1" noResize="1" noEditPoints="1" noAdjustHandles="1" noChangeArrowheads="1" noChangeShapeType="1" noTextEdit="1"/>
              </p:cNvSpPr>
              <p:nvPr/>
            </p:nvSpPr>
            <p:spPr>
              <a:xfrm>
                <a:off x="-142336" y="1374355"/>
                <a:ext cx="11791245" cy="5172763"/>
              </a:xfrm>
              <a:prstGeom prst="rect">
                <a:avLst/>
              </a:prstGeom>
              <a:blipFill rotWithShape="1">
                <a:blip r:embed="rId3"/>
                <a:stretch>
                  <a:fillRect l="1" t="-4" r="-448" b="5"/>
                </a:stretch>
              </a:blipFill>
              <a:ln w="12700">
                <a:noFill/>
              </a:ln>
            </p:spPr>
            <p:txBody>
              <a:bodyPr/>
              <a:lstStyle/>
              <a:p>
                <a:r>
                  <a:rPr lang="zh-CN" altLang="en-US">
                    <a:noFill/>
                  </a:rPr>
                  <a:t> </a:t>
                </a:r>
              </a:p>
            </p:txBody>
          </p:sp>
        </mc:Fallback>
      </mc:AlternateContent>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118</a:t>
            </a:fld>
            <a:endParaRPr kumimoji="1"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9"/>
          <p:cNvSpPr/>
          <p:nvPr/>
        </p:nvSpPr>
        <p:spPr>
          <a:xfrm rot="10800000">
            <a:off x="-304825" y="1122830"/>
            <a:ext cx="12334875" cy="199400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11" name="Shape6"/>
          <p:cNvSpPr/>
          <p:nvPr/>
        </p:nvSpPr>
        <p:spPr>
          <a:xfrm>
            <a:off x="2484084" y="4678460"/>
            <a:ext cx="3438561" cy="168424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2" name="Shape6"/>
          <p:cNvSpPr/>
          <p:nvPr/>
        </p:nvSpPr>
        <p:spPr>
          <a:xfrm>
            <a:off x="2549537" y="4718453"/>
            <a:ext cx="3316243" cy="1576129"/>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p:cNvSpPr>
            <a:spLocks noGrp="1"/>
          </p:cNvSpPr>
          <p:nvPr>
            <p:ph type="title"/>
          </p:nvPr>
        </p:nvSpPr>
        <p:spPr/>
        <p:txBody>
          <a:bodyPr/>
          <a:lstStyle/>
          <a:p>
            <a:r>
              <a:rPr lang="zh-CN" altLang="zh-CN" dirty="0"/>
              <a:t>检验无损分解的算法</a:t>
            </a:r>
            <a:r>
              <a:rPr lang="zh-CN" altLang="en-US" dirty="0"/>
              <a:t>（续）</a:t>
            </a:r>
            <a:r>
              <a:rPr lang="zh-CN" altLang="zh-CN" dirty="0"/>
              <a:t> </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7207104" y="3512169"/>
                <a:ext cx="4290071" cy="507831"/>
              </a:xfrm>
              <a:prstGeom prst="rect">
                <a:avLst/>
              </a:prstGeom>
              <a:noFill/>
            </p:spPr>
            <p:txBody>
              <a:bodyPr wrap="square">
                <a:spAutoFit/>
              </a:bodyPr>
              <a:lstStyle/>
              <a:p>
                <a:pPr indent="269875" algn="ctr">
                  <a:lnSpc>
                    <a:spcPct val="150000"/>
                  </a:lnSpc>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关系</a:t>
                </a:r>
                <a14:m>
                  <m:oMath xmlns:m="http://schemas.openxmlformats.org/officeDocument/2006/math">
                    <m:r>
                      <a:rPr lang="en-US" altLang="zh-CN" sz="1800" i="1" kern="100">
                        <a:effectLst/>
                        <a:latin typeface="Cambria Math" panose="02040503050406030204" pitchFamily="18" charset="0"/>
                        <a:ea typeface="黑体" panose="02010609060101010101" pitchFamily="49" charset="-122"/>
                        <a:cs typeface="Times New Roman" panose="02020603050405020304" pitchFamily="18" charset="0"/>
                      </a:rPr>
                      <m:t>𝑅</m:t>
                    </m:r>
                  </m:oMath>
                </a14:m>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的两种分解方式</a:t>
                </a:r>
              </a:p>
            </p:txBody>
          </p:sp>
        </mc:Choice>
        <mc:Fallback xmlns="">
          <p:sp>
            <p:nvSpPr>
              <p:cNvPr id="6" name="文本框 5"/>
              <p:cNvSpPr txBox="1">
                <a:spLocks noRot="1" noChangeAspect="1" noMove="1" noResize="1" noEditPoints="1" noAdjustHandles="1" noChangeArrowheads="1" noChangeShapeType="1" noTextEdit="1"/>
              </p:cNvSpPr>
              <p:nvPr/>
            </p:nvSpPr>
            <p:spPr>
              <a:xfrm>
                <a:off x="7207104" y="3512169"/>
                <a:ext cx="4290071" cy="507831"/>
              </a:xfrm>
              <a:prstGeom prst="rect">
                <a:avLst/>
              </a:prstGeom>
              <a:blipFill rotWithShape="1">
                <a:blip r:embed="rId3"/>
                <a:stretch>
                  <a:fillRect l="-11" t="-122" r="12" b="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内容占位符 4"/>
              <p:cNvSpPr>
                <a:spLocks noGrp="1"/>
              </p:cNvSpPr>
              <p:nvPr>
                <p:ph idx="1"/>
              </p:nvPr>
            </p:nvSpPr>
            <p:spPr>
              <a:xfrm>
                <a:off x="627983" y="1116131"/>
                <a:ext cx="10434464" cy="3314285"/>
              </a:xfrm>
            </p:spPr>
            <p:txBody>
              <a:bodyPr/>
              <a:lstStyle/>
              <a:p>
                <a:pPr marL="0" indent="0">
                  <a:buNone/>
                </a:pPr>
                <a:r>
                  <a:rPr lang="zh-CN" altLang="zh-CN" b="1" dirty="0">
                    <a:latin typeface="微软雅黑" panose="020B0503020204020204" pitchFamily="82" charset="2"/>
                    <a:ea typeface="微软雅黑" panose="020B0503020204020204" pitchFamily="82" charset="2"/>
                  </a:rPr>
                  <a:t>【例】如</a:t>
                </a:r>
                <a:r>
                  <a:rPr lang="zh-CN" altLang="en-US" b="1" dirty="0">
                    <a:latin typeface="微软雅黑" panose="020B0503020204020204" pitchFamily="82" charset="2"/>
                    <a:ea typeface="微软雅黑" panose="020B0503020204020204" pitchFamily="82" charset="2"/>
                  </a:rPr>
                  <a:t>下</a:t>
                </a:r>
                <a:r>
                  <a:rPr lang="zh-CN" altLang="zh-CN" b="1" dirty="0">
                    <a:latin typeface="微软雅黑" panose="020B0503020204020204" pitchFamily="82" charset="2"/>
                    <a:ea typeface="微软雅黑" panose="020B0503020204020204" pitchFamily="82" charset="2"/>
                  </a:rPr>
                  <a:t>图所示，对于关系模式</a:t>
                </a:r>
                <a14:m>
                  <m:oMath xmlns:m="http://schemas.openxmlformats.org/officeDocument/2006/math">
                    <m:r>
                      <a:rPr lang="en-US" altLang="zh-CN" b="1" i="1">
                        <a:latin typeface="Cambria Math" panose="02040503050406030204" pitchFamily="18" charset="0"/>
                      </a:rPr>
                      <m:t>𝑹</m:t>
                    </m:r>
                    <m:r>
                      <a:rPr lang="en-US" altLang="zh-CN" b="1" i="1">
                        <a:latin typeface="Cambria Math" panose="02040503050406030204" pitchFamily="18" charset="0"/>
                      </a:rPr>
                      <m:t>&lt;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𝐒𝐧𝐨</m:t>
                        </m:r>
                        <m:r>
                          <a:rPr lang="en-US" altLang="zh-CN" b="1">
                            <a:latin typeface="Cambria Math" panose="02040503050406030204" pitchFamily="18" charset="0"/>
                          </a:rPr>
                          <m:t>,</m:t>
                        </m:r>
                        <m:r>
                          <a:rPr lang="en-US" altLang="zh-CN" b="1" i="1">
                            <a:latin typeface="Cambria Math" panose="02040503050406030204" pitchFamily="18" charset="0"/>
                          </a:rPr>
                          <m:t>𝐒𝐝𝐞𝐩𝐭</m:t>
                        </m:r>
                        <m:r>
                          <a:rPr lang="en-US" altLang="zh-CN" b="1">
                            <a:latin typeface="Cambria Math" panose="02040503050406030204" pitchFamily="18" charset="0"/>
                          </a:rPr>
                          <m:t>,</m:t>
                        </m:r>
                        <m:r>
                          <a:rPr lang="en-US" altLang="zh-CN" b="1" i="1">
                            <a:latin typeface="Cambria Math" panose="02040503050406030204" pitchFamily="18" charset="0"/>
                          </a:rPr>
                          <m:t>𝑺𝒍𝒐𝒄</m:t>
                        </m:r>
                      </m:e>
                    </m:d>
                    <m:r>
                      <a:rPr lang="en-US" altLang="zh-CN" b="1" i="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𝐒𝐧𝐨</m:t>
                        </m:r>
                        <m:r>
                          <a:rPr lang="en-US" altLang="zh-CN" b="1">
                            <a:latin typeface="Cambria Math" panose="02040503050406030204" pitchFamily="18" charset="0"/>
                          </a:rPr>
                          <m:t>→</m:t>
                        </m:r>
                        <m:r>
                          <a:rPr lang="en-US" altLang="zh-CN" b="1" i="1">
                            <a:latin typeface="Cambria Math" panose="02040503050406030204" pitchFamily="18" charset="0"/>
                          </a:rPr>
                          <m:t>𝐒𝐝𝐞𝐩𝐭</m:t>
                        </m:r>
                        <m:r>
                          <a:rPr lang="en-US" altLang="zh-CN" b="1">
                            <a:latin typeface="Cambria Math" panose="02040503050406030204" pitchFamily="18" charset="0"/>
                          </a:rPr>
                          <m:t>,</m:t>
                        </m:r>
                        <m:r>
                          <a:rPr lang="en-US" altLang="zh-CN" b="1" i="1">
                            <a:latin typeface="Cambria Math" panose="02040503050406030204" pitchFamily="18" charset="0"/>
                          </a:rPr>
                          <m:t>𝐒𝐧𝐨</m:t>
                        </m:r>
                        <m:r>
                          <a:rPr lang="en-US" altLang="zh-CN" b="1">
                            <a:latin typeface="Cambria Math" panose="02040503050406030204" pitchFamily="18" charset="0"/>
                          </a:rPr>
                          <m:t>→</m:t>
                        </m:r>
                        <m:r>
                          <a:rPr lang="en-US" altLang="zh-CN" b="1" i="1">
                            <a:latin typeface="Cambria Math" panose="02040503050406030204" pitchFamily="18" charset="0"/>
                          </a:rPr>
                          <m:t>𝑺𝒍𝒐𝒄</m:t>
                        </m:r>
                      </m:e>
                    </m:d>
                    <m:r>
                      <a:rPr lang="en-US" altLang="zh-CN" b="1" i="1">
                        <a:latin typeface="Cambria Math" panose="02040503050406030204" pitchFamily="18" charset="0"/>
                      </a:rPr>
                      <m:t>&gt;</m:t>
                    </m:r>
                  </m:oMath>
                </a14:m>
                <a:r>
                  <a:rPr lang="zh-CN" altLang="zh-CN" b="1" dirty="0">
                    <a:latin typeface="微软雅黑" panose="020B0503020204020204" pitchFamily="82" charset="2"/>
                    <a:ea typeface="微软雅黑" panose="020B0503020204020204" pitchFamily="82" charset="2"/>
                  </a:rPr>
                  <a:t>，有两种分解方式：</a:t>
                </a:r>
                <a:endParaRPr lang="en-US" altLang="zh-CN" b="1" dirty="0">
                  <a:latin typeface="微软雅黑" panose="020B0503020204020204" pitchFamily="82" charset="2"/>
                  <a:ea typeface="微软雅黑" panose="020B0503020204020204" pitchFamily="82" charset="2"/>
                </a:endParaRPr>
              </a:p>
              <a:p>
                <a:pPr marL="0" indent="0">
                  <a:buNone/>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𝑆𝑛𝑜</m:t>
                            </m:r>
                            <m:r>
                              <a:rPr lang="en-US" altLang="zh-CN" i="1">
                                <a:latin typeface="Cambria Math" panose="02040503050406030204" pitchFamily="18" charset="0"/>
                              </a:rPr>
                              <m:t> </m:t>
                            </m:r>
                            <m:r>
                              <a:rPr lang="en-US" altLang="zh-CN" i="1">
                                <a:latin typeface="Cambria Math" panose="02040503050406030204" pitchFamily="18" charset="0"/>
                              </a:rPr>
                              <m:t>𝑆𝑑𝑒𝑝𝑡</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r>
                              <a:rPr lang="en-US" altLang="zh-CN" i="1">
                                <a:latin typeface="Cambria Math" panose="02040503050406030204" pitchFamily="18" charset="0"/>
                              </a:rPr>
                              <m:t>, </m:t>
                            </m:r>
                          </m:e>
                        </m:nary>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𝑆𝑛𝑜</m:t>
                            </m:r>
                            <m:r>
                              <a:rPr lang="en-US" altLang="zh-CN" i="1">
                                <a:latin typeface="Cambria Math" panose="02040503050406030204" pitchFamily="18" charset="0"/>
                              </a:rPr>
                              <m:t> </m:t>
                            </m:r>
                            <m:r>
                              <a:rPr lang="en-US" altLang="zh-CN" i="1">
                                <a:latin typeface="Cambria Math" panose="02040503050406030204" pitchFamily="18" charset="0"/>
                              </a:rPr>
                              <m:t>𝑆𝑙𝑜𝑐</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e>
                        </m:nary>
                      </m:e>
                    </m:d>
                  </m:oMath>
                </a14:m>
                <a:r>
                  <a:rPr lang="zh-CN" altLang="zh-CN" dirty="0">
                    <a:latin typeface="Times" pitchFamily="2" charset="0"/>
                  </a:rPr>
                  <a:t>，</a:t>
                </a:r>
                <a:endParaRPr lang="en-US" altLang="zh-CN" i="1" dirty="0"/>
              </a:p>
              <a:p>
                <a:pPr marL="0" indent="0">
                  <a:buNone/>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𝑆𝑛𝑜</m:t>
                            </m:r>
                            <m:r>
                              <a:rPr lang="en-US" altLang="zh-CN" i="1">
                                <a:latin typeface="Cambria Math" panose="02040503050406030204" pitchFamily="18" charset="0"/>
                              </a:rPr>
                              <m:t> </m:t>
                            </m:r>
                            <m:r>
                              <a:rPr lang="en-US" altLang="zh-CN" i="1">
                                <a:latin typeface="Cambria Math" panose="02040503050406030204" pitchFamily="18" charset="0"/>
                              </a:rPr>
                              <m:t>𝑆𝑑𝑒𝑝𝑡</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r>
                              <a:rPr lang="en-US" altLang="zh-CN" i="1">
                                <a:latin typeface="Cambria Math" panose="02040503050406030204" pitchFamily="18" charset="0"/>
                              </a:rPr>
                              <m:t>, </m:t>
                            </m:r>
                          </m:e>
                        </m:nary>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3</m:t>
                            </m:r>
                          </m:sub>
                        </m:sSub>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𝑆𝑑𝑒𝑝𝑡</m:t>
                            </m:r>
                            <m:r>
                              <a:rPr lang="en-US" altLang="zh-CN" i="1">
                                <a:latin typeface="Cambria Math" panose="02040503050406030204" pitchFamily="18" charset="0"/>
                              </a:rPr>
                              <m:t> </m:t>
                            </m:r>
                            <m:r>
                              <a:rPr lang="en-US" altLang="zh-CN" i="1">
                                <a:latin typeface="Cambria Math" panose="02040503050406030204" pitchFamily="18" charset="0"/>
                              </a:rPr>
                              <m:t>𝑆𝑙𝑜𝑐</m:t>
                            </m:r>
                          </m:sub>
                          <m:sup/>
                          <m:e>
                            <m:d>
                              <m:dPr>
                                <m:ctrlPr>
                                  <a:rPr lang="zh-CN" altLang="zh-CN" i="1">
                                    <a:latin typeface="Cambria Math" panose="02040503050406030204" pitchFamily="18" charset="0"/>
                                  </a:rPr>
                                </m:ctrlPr>
                              </m:dPr>
                              <m:e>
                                <m:r>
                                  <a:rPr lang="en-US" altLang="zh-CN" i="1">
                                    <a:latin typeface="Cambria Math" panose="02040503050406030204" pitchFamily="18" charset="0"/>
                                  </a:rPr>
                                  <m:t>𝑅</m:t>
                                </m:r>
                              </m:e>
                            </m:d>
                          </m:e>
                        </m:nary>
                      </m:e>
                    </m:d>
                  </m:oMath>
                </a14:m>
                <a:r>
                  <a:rPr lang="zh-CN" altLang="zh-CN" dirty="0">
                    <a:latin typeface="Times" pitchFamily="2" charset="0"/>
                  </a:rPr>
                  <a:t>。</a:t>
                </a:r>
                <a:endParaRPr lang="en-US" altLang="zh-CN" dirty="0">
                  <a:latin typeface="Times" pitchFamily="2" charset="0"/>
                </a:endParaRPr>
              </a:p>
              <a:p>
                <a:pPr marL="0" indent="0">
                  <a:buNone/>
                </a:pPr>
                <a:r>
                  <a:rPr lang="zh-CN" altLang="zh-CN" dirty="0"/>
                  <a:t>请使用算法</a:t>
                </a:r>
                <a:r>
                  <a:rPr lang="en-US" altLang="zh-CN" dirty="0"/>
                  <a:t>3.2</a:t>
                </a:r>
                <a:r>
                  <a:rPr lang="zh-CN" altLang="zh-CN" dirty="0"/>
                  <a:t>检验分解方式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a:latin typeface="Cambria Math" panose="02040503050406030204" pitchFamily="18" charset="0"/>
                          </a:rPr>
                          <m:t>2</m:t>
                        </m:r>
                      </m:sub>
                    </m:sSub>
                  </m:oMath>
                </a14:m>
                <a:r>
                  <a:rPr lang="zh-CN" altLang="zh-CN" dirty="0"/>
                  <a:t>的无损连接性，即判断分解方式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a:latin typeface="Cambria Math" panose="02040503050406030204" pitchFamily="18" charset="0"/>
                          </a:rPr>
                          <m:t>2</m:t>
                        </m:r>
                      </m:sub>
                    </m:sSub>
                  </m:oMath>
                </a14:m>
                <a:r>
                  <a:rPr lang="zh-CN" altLang="zh-CN" dirty="0"/>
                  <a:t>是否为无损连接。</a:t>
                </a:r>
              </a:p>
            </p:txBody>
          </p:sp>
        </mc:Choice>
        <mc:Fallback xmlns="">
          <p:sp>
            <p:nvSpPr>
              <p:cNvPr id="9" name="内容占位符 4"/>
              <p:cNvSpPr>
                <a:spLocks noRot="1" noChangeAspect="1" noMove="1" noResize="1" noEditPoints="1" noAdjustHandles="1" noChangeArrowheads="1" noChangeShapeType="1" noTextEdit="1"/>
              </p:cNvSpPr>
              <p:nvPr>
                <p:ph idx="1"/>
              </p:nvPr>
            </p:nvSpPr>
            <p:spPr>
              <a:xfrm>
                <a:off x="627983" y="1116131"/>
                <a:ext cx="10434464" cy="3314285"/>
              </a:xfrm>
              <a:blipFill rotWithShape="1">
                <a:blip r:embed="rId4"/>
                <a:stretch>
                  <a:fillRect l="-6" t="-13" r="1" b="1"/>
                </a:stretch>
              </a:blipFill>
            </p:spPr>
            <p:txBody>
              <a:bodyPr/>
              <a:lstStyle/>
              <a:p>
                <a:r>
                  <a:rPr lang="zh-CN" altLang="en-US">
                    <a:noFill/>
                  </a:rPr>
                  <a:t> </a:t>
                </a:r>
              </a:p>
            </p:txBody>
          </p:sp>
        </mc:Fallback>
      </mc:AlternateContent>
      <p:sp>
        <p:nvSpPr>
          <p:cNvPr id="7"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119</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119</a:t>
            </a:fld>
            <a:endParaRPr kumimoji="1" lang="zh-CN" altLang="en-US" dirty="0"/>
          </a:p>
        </p:txBody>
      </p:sp>
      <p:sp>
        <p:nvSpPr>
          <p:cNvPr id="16" name="Shape6"/>
          <p:cNvSpPr/>
          <p:nvPr/>
        </p:nvSpPr>
        <p:spPr>
          <a:xfrm>
            <a:off x="4675281" y="3095177"/>
            <a:ext cx="3438561" cy="151026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7" name="Shape6"/>
          <p:cNvSpPr/>
          <p:nvPr/>
        </p:nvSpPr>
        <p:spPr>
          <a:xfrm>
            <a:off x="4740734" y="3135171"/>
            <a:ext cx="3316243" cy="141332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pic>
        <p:nvPicPr>
          <p:cNvPr id="5" name="图片 4"/>
          <p:cNvPicPr>
            <a:picLocks noChangeAspect="1"/>
          </p:cNvPicPr>
          <p:nvPr/>
        </p:nvPicPr>
        <p:blipFill rotWithShape="1">
          <a:blip r:embed="rId5">
            <a:clrChange>
              <a:clrFrom>
                <a:srgbClr val="FFFFFF"/>
              </a:clrFrom>
              <a:clrTo>
                <a:srgbClr val="FFFFFF">
                  <a:alpha val="0"/>
                </a:srgbClr>
              </a:clrTo>
            </a:clrChange>
          </a:blip>
          <a:srcRect l="29500" r="26899" b="52136"/>
          <a:stretch>
            <a:fillRect/>
          </a:stretch>
        </p:blipFill>
        <p:spPr>
          <a:xfrm>
            <a:off x="4952932" y="3123531"/>
            <a:ext cx="2908300" cy="1439017"/>
          </a:xfrm>
          <a:prstGeom prst="rect">
            <a:avLst/>
          </a:prstGeom>
        </p:spPr>
      </p:pic>
      <p:pic>
        <p:nvPicPr>
          <p:cNvPr id="20" name="图片 19"/>
          <p:cNvPicPr>
            <a:picLocks noChangeAspect="1"/>
          </p:cNvPicPr>
          <p:nvPr/>
        </p:nvPicPr>
        <p:blipFill rotWithShape="1">
          <a:blip r:embed="rId5">
            <a:clrChange>
              <a:clrFrom>
                <a:srgbClr val="FFFFFF"/>
              </a:clrFrom>
              <a:clrTo>
                <a:srgbClr val="FFFFFF">
                  <a:alpha val="0"/>
                </a:srgbClr>
              </a:clrTo>
            </a:clrChange>
          </a:blip>
          <a:srcRect t="46589" r="52716"/>
          <a:stretch>
            <a:fillRect/>
          </a:stretch>
        </p:blipFill>
        <p:spPr>
          <a:xfrm>
            <a:off x="2626383" y="4695492"/>
            <a:ext cx="3153961" cy="1605789"/>
          </a:xfrm>
          <a:prstGeom prst="rect">
            <a:avLst/>
          </a:prstGeom>
        </p:spPr>
      </p:pic>
      <p:sp>
        <p:nvSpPr>
          <p:cNvPr id="23" name="Shape6"/>
          <p:cNvSpPr/>
          <p:nvPr/>
        </p:nvSpPr>
        <p:spPr>
          <a:xfrm>
            <a:off x="7000226" y="4678460"/>
            <a:ext cx="3438561" cy="168424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4" name="Shape6"/>
          <p:cNvSpPr/>
          <p:nvPr/>
        </p:nvSpPr>
        <p:spPr>
          <a:xfrm>
            <a:off x="7065679" y="4718453"/>
            <a:ext cx="3316243" cy="1576129"/>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pic>
        <p:nvPicPr>
          <p:cNvPr id="22" name="图片 21"/>
          <p:cNvPicPr>
            <a:picLocks noChangeAspect="1"/>
          </p:cNvPicPr>
          <p:nvPr/>
        </p:nvPicPr>
        <p:blipFill rotWithShape="1">
          <a:blip r:embed="rId5">
            <a:clrChange>
              <a:clrFrom>
                <a:srgbClr val="FFFFFF"/>
              </a:clrFrom>
              <a:clrTo>
                <a:srgbClr val="FFFFFF">
                  <a:alpha val="0"/>
                </a:srgbClr>
              </a:clrTo>
            </a:clrChange>
          </a:blip>
          <a:srcRect l="53498" t="47651"/>
          <a:stretch>
            <a:fillRect/>
          </a:stretch>
        </p:blipFill>
        <p:spPr>
          <a:xfrm>
            <a:off x="7160645" y="4719941"/>
            <a:ext cx="3101814" cy="157384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概念结构设计：</a:t>
            </a:r>
            <a:r>
              <a:rPr lang="en" altLang="zh-CN" dirty="0"/>
              <a:t>E-R</a:t>
            </a:r>
            <a:r>
              <a:rPr lang="zh-CN" altLang="en-US" dirty="0"/>
              <a:t>模型 </a:t>
            </a:r>
            <a:endParaRPr lang="en-US" altLang="zh-CN" dirty="0"/>
          </a:p>
        </p:txBody>
      </p:sp>
      <p:sp>
        <p:nvSpPr>
          <p:cNvPr id="10" name="内容占位符 2">
            <a:extLst>
              <a:ext uri="{FF2B5EF4-FFF2-40B4-BE49-F238E27FC236}">
                <a16:creationId xmlns:a16="http://schemas.microsoft.com/office/drawing/2014/main" id="{34D58731-0580-1350-9600-EA9E0CDD86CD}"/>
              </a:ext>
            </a:extLst>
          </p:cNvPr>
          <p:cNvSpPr txBox="1">
            <a:spLocks/>
          </p:cNvSpPr>
          <p:nvPr/>
        </p:nvSpPr>
        <p:spPr bwMode="auto">
          <a:xfrm>
            <a:off x="631307" y="1485378"/>
            <a:ext cx="10250053" cy="36269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marL="659431" indent="-342900" algn="just">
              <a:lnSpc>
                <a:spcPct val="150000"/>
              </a:lnSpc>
              <a:buFont typeface="Wingdings" panose="05000000000000000000" pitchFamily="2" charset="2"/>
              <a:buChar char="Ø"/>
            </a:pPr>
            <a:r>
              <a:rPr lang="en-US" altLang="zh-CN" sz="2400" b="1" kern="100" dirty="0">
                <a:solidFill>
                  <a:srgbClr val="7E3094"/>
                </a:solidFill>
                <a:latin typeface="微软雅黑" panose="020B0503020204020204" pitchFamily="34" charset="-122"/>
                <a:ea typeface="微软雅黑" panose="020B0503020204020204" pitchFamily="34" charset="-122"/>
                <a:cs typeface="Times New Roman" panose="02020603050405020304" pitchFamily="18" charset="0"/>
              </a:rPr>
              <a:t>E-R</a:t>
            </a:r>
            <a:r>
              <a:rPr lang="zh-CN" altLang="zh-CN" sz="2400" b="1" kern="100" dirty="0">
                <a:solidFill>
                  <a:srgbClr val="7E3094"/>
                </a:solidFill>
                <a:latin typeface="微软雅黑" panose="020B0503020204020204" pitchFamily="34" charset="-122"/>
                <a:ea typeface="微软雅黑" panose="020B0503020204020204" pitchFamily="34" charset="-122"/>
                <a:cs typeface="Times New Roman" panose="02020603050405020304" pitchFamily="18" charset="0"/>
              </a:rPr>
              <a:t>模型是实体</a:t>
            </a:r>
            <a:r>
              <a:rPr lang="en-US" altLang="zh-CN" sz="2400" b="1" kern="100" dirty="0">
                <a:solidFill>
                  <a:srgbClr val="7E3094"/>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rgbClr val="7E3094"/>
                </a:solidFill>
                <a:latin typeface="微软雅黑" panose="020B0503020204020204" pitchFamily="34" charset="-122"/>
                <a:ea typeface="微软雅黑" panose="020B0503020204020204" pitchFamily="34" charset="-122"/>
                <a:cs typeface="Times New Roman" panose="02020603050405020304" pitchFamily="18" charset="0"/>
              </a:rPr>
              <a:t>联系模型（</a:t>
            </a:r>
            <a:r>
              <a:rPr lang="en-US" altLang="zh-CN" sz="2400" b="1" kern="100" dirty="0">
                <a:solidFill>
                  <a:srgbClr val="7E3094"/>
                </a:solidFill>
                <a:latin typeface="微软雅黑" panose="020B0503020204020204" pitchFamily="34" charset="-122"/>
                <a:ea typeface="微软雅黑" panose="020B0503020204020204" pitchFamily="34" charset="-122"/>
                <a:cs typeface="Times New Roman" panose="02020603050405020304" pitchFamily="18" charset="0"/>
              </a:rPr>
              <a:t>entity-relationship model</a:t>
            </a:r>
            <a:r>
              <a:rPr lang="zh-CN" altLang="zh-CN" sz="2400" b="1" kern="100" dirty="0">
                <a:solidFill>
                  <a:srgbClr val="7E3094"/>
                </a:solidFill>
                <a:latin typeface="微软雅黑" panose="020B0503020204020204" pitchFamily="34" charset="-122"/>
                <a:ea typeface="微软雅黑" panose="020B0503020204020204" pitchFamily="34" charset="-122"/>
                <a:cs typeface="Times New Roman" panose="02020603050405020304" pitchFamily="18" charset="0"/>
              </a:rPr>
              <a:t>）的简称</a:t>
            </a:r>
            <a:endParaRPr lang="en-US" altLang="zh-CN" sz="2400" b="1" kern="100" dirty="0">
              <a:solidFill>
                <a:srgbClr val="7E3094"/>
              </a:solidFill>
              <a:latin typeface="微软雅黑" panose="020B0503020204020204" pitchFamily="34" charset="-122"/>
              <a:ea typeface="微软雅黑" panose="020B0503020204020204" pitchFamily="34" charset="-122"/>
              <a:cs typeface="Times New Roman" panose="02020603050405020304" pitchFamily="18" charset="0"/>
            </a:endParaRPr>
          </a:p>
          <a:p>
            <a:pPr marL="971567" lvl="1" indent="-285750" algn="just">
              <a:lnSpc>
                <a:spcPct val="150000"/>
              </a:lnSpc>
              <a:buFont typeface="Wingdings" panose="05000000000000000000" pitchFamily="2" charset="2"/>
              <a:buChar char="l"/>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是用于描述现实世界的</a:t>
            </a:r>
            <a:r>
              <a:rPr lang="zh-CN" altLang="zh-CN" sz="2400" u="sng" kern="100" dirty="0">
                <a:latin typeface="微软雅黑" panose="020B0503020204020204" pitchFamily="34" charset="-122"/>
                <a:ea typeface="微软雅黑" panose="020B0503020204020204" pitchFamily="34" charset="-122"/>
                <a:cs typeface="Times New Roman" panose="02020603050405020304" pitchFamily="18" charset="0"/>
              </a:rPr>
              <a:t>概念数据模型</a:t>
            </a:r>
            <a:endParaRPr lang="en-US" altLang="zh-CN" sz="2400" u="sng" kern="100" dirty="0">
              <a:latin typeface="微软雅黑" panose="020B0503020204020204" pitchFamily="34" charset="-122"/>
              <a:ea typeface="微软雅黑" panose="020B0503020204020204" pitchFamily="34" charset="-122"/>
              <a:cs typeface="Times New Roman" panose="02020603050405020304" pitchFamily="18" charset="0"/>
            </a:endParaRPr>
          </a:p>
          <a:p>
            <a:pPr marL="971567" lvl="1" indent="-285750" algn="just">
              <a:lnSpc>
                <a:spcPct val="150000"/>
              </a:lnSpc>
              <a:buFont typeface="Wingdings" panose="05000000000000000000" pitchFamily="2" charset="2"/>
              <a:buChar char="l"/>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也可以用于表示</a:t>
            </a:r>
            <a:r>
              <a:rPr lang="zh-CN" altLang="zh-CN" sz="2400" u="sng" kern="100" dirty="0">
                <a:latin typeface="微软雅黑" panose="020B0503020204020204" pitchFamily="34" charset="-122"/>
                <a:ea typeface="微软雅黑" panose="020B0503020204020204" pitchFamily="34" charset="-122"/>
                <a:cs typeface="Times New Roman" panose="02020603050405020304" pitchFamily="18" charset="0"/>
              </a:rPr>
              <a:t>关系数据库的结构</a:t>
            </a:r>
            <a:endParaRPr lang="en-US" altLang="zh-CN" sz="2400" u="sng" kern="100" dirty="0">
              <a:latin typeface="微软雅黑" panose="020B0503020204020204" pitchFamily="34" charset="-122"/>
              <a:ea typeface="微软雅黑" panose="020B0503020204020204" pitchFamily="34" charset="-122"/>
              <a:cs typeface="Times New Roman" panose="02020603050405020304" pitchFamily="18" charset="0"/>
            </a:endParaRPr>
          </a:p>
          <a:p>
            <a:pPr marL="971567" lvl="1" indent="-285750" algn="just">
              <a:lnSpc>
                <a:spcPct val="150000"/>
              </a:lnSpc>
              <a:buFont typeface="Wingdings" panose="05000000000000000000" pitchFamily="2" charset="2"/>
              <a:buChar char="l"/>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由美籍华人计算机科学家陈品山（</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Peter Pin-Shan Chen</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）提出</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971567" lvl="1" indent="-285750" algn="just">
              <a:lnSpc>
                <a:spcPct val="150000"/>
              </a:lnSpc>
              <a:buFont typeface="Wingdings" panose="05000000000000000000" pitchFamily="2" charset="2"/>
              <a:buChar char="l"/>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在数据库设计领域有着</a:t>
            </a:r>
            <a:r>
              <a:rPr lang="zh-CN" altLang="zh-CN" sz="2400" u="sng" kern="100" dirty="0">
                <a:latin typeface="微软雅黑" panose="020B0503020204020204" pitchFamily="34" charset="-122"/>
                <a:ea typeface="微软雅黑" panose="020B0503020204020204" pitchFamily="34" charset="-122"/>
                <a:cs typeface="Times New Roman" panose="02020603050405020304" pitchFamily="18" charset="0"/>
              </a:rPr>
              <a:t>广泛的应用</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目前大部分的数据库设计工具和产品均采用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E-R</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模型进行数据库的概念结构设计 </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灯片编号占位符 1">
            <a:extLst>
              <a:ext uri="{FF2B5EF4-FFF2-40B4-BE49-F238E27FC236}">
                <a16:creationId xmlns:a16="http://schemas.microsoft.com/office/drawing/2014/main" id="{2AEF481E-C7FA-ACF9-F63C-72F0CA53E7CC}"/>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12</a:t>
            </a:fld>
            <a:endParaRPr lang="zh-CN" altLang="en-US" dirty="0"/>
          </a:p>
        </p:txBody>
      </p:sp>
      <p:sp>
        <p:nvSpPr>
          <p:cNvPr id="3" name="页脚占位符 2">
            <a:extLst>
              <a:ext uri="{FF2B5EF4-FFF2-40B4-BE49-F238E27FC236}">
                <a16:creationId xmlns:a16="http://schemas.microsoft.com/office/drawing/2014/main" id="{22B4520D-E7F7-F0A7-3C05-0181852533A5}"/>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ECEB90F0-9A69-C852-B81C-1DE1DA67EB6F}"/>
              </a:ext>
            </a:extLst>
          </p:cNvPr>
          <p:cNvSpPr>
            <a:spLocks noGrp="1"/>
          </p:cNvSpPr>
          <p:nvPr>
            <p:ph type="sldNum" sz="quarter" idx="12"/>
          </p:nvPr>
        </p:nvSpPr>
        <p:spPr/>
        <p:txBody>
          <a:bodyPr/>
          <a:lstStyle/>
          <a:p>
            <a:fld id="{4B0D34C0-35A8-654C-9FBA-7B4E017BD630}" type="slidenum">
              <a:rPr lang="en-US" altLang="zh-CN" smtClean="0"/>
              <a:t>12</a:t>
            </a:fld>
            <a:endParaRPr kumimoji="1" lang="zh-CN" altLang="en-US"/>
          </a:p>
        </p:txBody>
      </p:sp>
    </p:spTree>
    <p:extLst>
      <p:ext uri="{BB962C8B-B14F-4D97-AF65-F5344CB8AC3E}">
        <p14:creationId xmlns:p14="http://schemas.microsoft.com/office/powerpoint/2010/main" val="11217908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9"/>
          <p:cNvSpPr/>
          <p:nvPr/>
        </p:nvSpPr>
        <p:spPr>
          <a:xfrm rot="10800000">
            <a:off x="-304824" y="1122831"/>
            <a:ext cx="12334875" cy="255815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10" name="Shape6"/>
          <p:cNvSpPr/>
          <p:nvPr/>
        </p:nvSpPr>
        <p:spPr>
          <a:xfrm>
            <a:off x="1918335" y="3766499"/>
            <a:ext cx="3925653" cy="219234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p:cNvSpPr/>
          <p:nvPr/>
        </p:nvSpPr>
        <p:spPr>
          <a:xfrm>
            <a:off x="1988182" y="3825542"/>
            <a:ext cx="3786008" cy="205161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p:cNvSpPr>
            <a:spLocks noGrp="1"/>
          </p:cNvSpPr>
          <p:nvPr>
            <p:ph type="title"/>
          </p:nvPr>
        </p:nvSpPr>
        <p:spPr/>
        <p:txBody>
          <a:bodyPr/>
          <a:lstStyle/>
          <a:p>
            <a:r>
              <a:rPr lang="zh-CN" altLang="zh-CN" dirty="0"/>
              <a:t>检验无损分解的算法</a:t>
            </a:r>
            <a:r>
              <a:rPr lang="zh-CN" altLang="en-US" dirty="0"/>
              <a:t>（续）</a:t>
            </a:r>
            <a:r>
              <a:rPr lang="zh-CN" altLang="zh-CN" dirty="0"/>
              <a:t> </a:t>
            </a:r>
            <a:endParaRPr lang="zh-CN" altLang="en-US" dirty="0"/>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152399" y="1212559"/>
                <a:ext cx="11791245" cy="2515807"/>
              </a:xfrm>
            </p:spPr>
            <p:txBody>
              <a:bodyPr/>
              <a:lstStyle/>
              <a:p>
                <a:pPr marL="0" indent="0">
                  <a:buNone/>
                </a:pPr>
                <a:r>
                  <a:rPr lang="en-US" altLang="zh-CN" b="1" dirty="0">
                    <a:latin typeface="微软雅黑" panose="020B0503020204020204" pitchFamily="82" charset="2"/>
                    <a:ea typeface="微软雅黑" panose="020B0503020204020204" pitchFamily="82" charset="2"/>
                  </a:rPr>
                  <a:t>【</a:t>
                </a:r>
                <a:r>
                  <a:rPr lang="zh-CN" altLang="en-US" b="1" dirty="0">
                    <a:latin typeface="微软雅黑" panose="020B0503020204020204" pitchFamily="82" charset="2"/>
                    <a:ea typeface="微软雅黑" panose="020B0503020204020204" pitchFamily="82" charset="2"/>
                  </a:rPr>
                  <a:t>解</a:t>
                </a:r>
                <a:r>
                  <a:rPr lang="en-US" altLang="zh-CN" b="1" dirty="0">
                    <a:latin typeface="微软雅黑" panose="020B0503020204020204" pitchFamily="82" charset="2"/>
                    <a:ea typeface="微软雅黑" panose="020B0503020204020204" pitchFamily="82" charset="2"/>
                  </a:rPr>
                  <a:t>】</a:t>
                </a:r>
                <a:r>
                  <a:rPr lang="zh-CN" altLang="zh-CN" b="1" dirty="0">
                    <a:solidFill>
                      <a:srgbClr val="7030A0"/>
                    </a:solidFill>
                    <a:latin typeface="微软雅黑" panose="020B0503020204020204" pitchFamily="82" charset="2"/>
                    <a:ea typeface="微软雅黑" panose="020B0503020204020204" pitchFamily="82" charset="2"/>
                  </a:rPr>
                  <a:t>对于分解方式</a:t>
                </a:r>
                <a14:m>
                  <m:oMath xmlns:m="http://schemas.openxmlformats.org/officeDocument/2006/math">
                    <m:sSub>
                      <m:sSubPr>
                        <m:ctrlPr>
                          <a:rPr lang="zh-CN" altLang="zh-CN" b="1" i="1">
                            <a:solidFill>
                              <a:srgbClr val="7030A0"/>
                            </a:solidFill>
                            <a:latin typeface="Cambria Math" panose="02040503050406030204" pitchFamily="18" charset="0"/>
                          </a:rPr>
                        </m:ctrlPr>
                      </m:sSubPr>
                      <m:e>
                        <m:r>
                          <a:rPr lang="en-US" altLang="zh-CN" b="1" i="1">
                            <a:solidFill>
                              <a:srgbClr val="7030A0"/>
                            </a:solidFill>
                            <a:latin typeface="Cambria Math" panose="02040503050406030204" pitchFamily="18" charset="0"/>
                          </a:rPr>
                          <m:t>𝝆</m:t>
                        </m:r>
                      </m:e>
                      <m:sub>
                        <m:r>
                          <a:rPr lang="en-US" altLang="zh-CN" b="1" i="1">
                            <a:solidFill>
                              <a:srgbClr val="7030A0"/>
                            </a:solidFill>
                            <a:latin typeface="Cambria Math" panose="02040503050406030204" pitchFamily="18" charset="0"/>
                          </a:rPr>
                          <m:t>𝟏</m:t>
                        </m:r>
                      </m:sub>
                    </m:sSub>
                    <m:r>
                      <a:rPr lang="en-US" altLang="zh-CN" b="1" i="1">
                        <a:latin typeface="Cambria Math" panose="02040503050406030204" pitchFamily="18" charset="0"/>
                      </a:rPr>
                      <m:t>=</m:t>
                    </m:r>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nary>
                          <m:naryPr>
                            <m:chr m:val="∏"/>
                            <m:limLoc m:val="undOvr"/>
                            <m:supHide m:val="on"/>
                            <m:ctrlPr>
                              <a:rPr lang="zh-CN" altLang="zh-CN" b="1" i="1">
                                <a:latin typeface="Cambria Math" panose="02040503050406030204" pitchFamily="18" charset="0"/>
                              </a:rPr>
                            </m:ctrlPr>
                          </m:naryPr>
                          <m:sub>
                            <m:r>
                              <a:rPr lang="en-US" altLang="zh-CN" b="1" i="1">
                                <a:latin typeface="Cambria Math" panose="02040503050406030204" pitchFamily="18" charset="0"/>
                              </a:rPr>
                              <m:t>𝑺𝒏𝒐</m:t>
                            </m:r>
                            <m:r>
                              <a:rPr lang="en-US" altLang="zh-CN" b="1" i="1">
                                <a:latin typeface="Cambria Math" panose="02040503050406030204" pitchFamily="18" charset="0"/>
                              </a:rPr>
                              <m:t> </m:t>
                            </m:r>
                            <m:r>
                              <a:rPr lang="en-US" altLang="zh-CN" b="1" i="1">
                                <a:latin typeface="Cambria Math" panose="02040503050406030204" pitchFamily="18" charset="0"/>
                              </a:rPr>
                              <m:t>𝑺𝒅𝒆𝒑𝒕</m:t>
                            </m:r>
                          </m:sub>
                          <m:sup/>
                          <m:e>
                            <m:d>
                              <m:dPr>
                                <m:ctrlPr>
                                  <a:rPr lang="zh-CN" altLang="zh-CN" b="1" i="1">
                                    <a:latin typeface="Cambria Math" panose="02040503050406030204" pitchFamily="18" charset="0"/>
                                  </a:rPr>
                                </m:ctrlPr>
                              </m:dPr>
                              <m:e>
                                <m:r>
                                  <a:rPr lang="en-US" altLang="zh-CN" b="1" i="1">
                                    <a:latin typeface="Cambria Math" panose="02040503050406030204" pitchFamily="18" charset="0"/>
                                  </a:rPr>
                                  <m:t>𝑹</m:t>
                                </m:r>
                              </m:e>
                            </m:d>
                            <m:r>
                              <a:rPr lang="en-US" altLang="zh-CN" b="1" i="1">
                                <a:latin typeface="Cambria Math" panose="02040503050406030204" pitchFamily="18" charset="0"/>
                              </a:rPr>
                              <m:t>, </m:t>
                            </m:r>
                          </m:e>
                        </m:nary>
                        <m:r>
                          <a:rPr lang="en-US" altLang="zh-CN" b="1" i="1">
                            <a:latin typeface="Cambria Math" panose="02040503050406030204" pitchFamily="18" charset="0"/>
                          </a:rPr>
                          <m:t> </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𝟐</m:t>
                            </m:r>
                          </m:sub>
                        </m:sSub>
                        <m:r>
                          <a:rPr lang="en-US" altLang="zh-CN" b="1" i="1">
                            <a:latin typeface="Cambria Math" panose="02040503050406030204" pitchFamily="18" charset="0"/>
                          </a:rPr>
                          <m:t>=</m:t>
                        </m:r>
                        <m:nary>
                          <m:naryPr>
                            <m:chr m:val="∏"/>
                            <m:limLoc m:val="undOvr"/>
                            <m:supHide m:val="on"/>
                            <m:ctrlPr>
                              <a:rPr lang="zh-CN" altLang="zh-CN" b="1" i="1">
                                <a:latin typeface="Cambria Math" panose="02040503050406030204" pitchFamily="18" charset="0"/>
                              </a:rPr>
                            </m:ctrlPr>
                          </m:naryPr>
                          <m:sub>
                            <m:r>
                              <a:rPr lang="en-US" altLang="zh-CN" b="1" i="1">
                                <a:latin typeface="Cambria Math" panose="02040503050406030204" pitchFamily="18" charset="0"/>
                              </a:rPr>
                              <m:t>𝑺𝒏𝒐</m:t>
                            </m:r>
                            <m:r>
                              <a:rPr lang="en-US" altLang="zh-CN" b="1" i="1">
                                <a:latin typeface="Cambria Math" panose="02040503050406030204" pitchFamily="18" charset="0"/>
                              </a:rPr>
                              <m:t> </m:t>
                            </m:r>
                            <m:r>
                              <a:rPr lang="en-US" altLang="zh-CN" b="1" i="1">
                                <a:latin typeface="Cambria Math" panose="02040503050406030204" pitchFamily="18" charset="0"/>
                              </a:rPr>
                              <m:t>𝑺𝒍𝒐𝒄</m:t>
                            </m:r>
                          </m:sub>
                          <m:sup/>
                          <m:e>
                            <m:d>
                              <m:dPr>
                                <m:ctrlPr>
                                  <a:rPr lang="zh-CN" altLang="zh-CN" b="1" i="1">
                                    <a:latin typeface="Cambria Math" panose="02040503050406030204" pitchFamily="18" charset="0"/>
                                  </a:rPr>
                                </m:ctrlPr>
                              </m:dPr>
                              <m:e>
                                <m:r>
                                  <a:rPr lang="en-US" altLang="zh-CN" b="1" i="1">
                                    <a:latin typeface="Cambria Math" panose="02040503050406030204" pitchFamily="18" charset="0"/>
                                  </a:rPr>
                                  <m:t>𝑹</m:t>
                                </m:r>
                              </m:e>
                            </m:d>
                          </m:e>
                        </m:nary>
                      </m:e>
                    </m:d>
                  </m:oMath>
                </a14:m>
                <a:r>
                  <a:rPr lang="zh-CN" altLang="zh-CN" b="1" dirty="0">
                    <a:latin typeface="微软雅黑" panose="020B0503020204020204" pitchFamily="82" charset="2"/>
                    <a:ea typeface="微软雅黑" panose="020B0503020204020204" pitchFamily="82" charset="2"/>
                  </a:rPr>
                  <a:t>，使用算法</a:t>
                </a:r>
                <a:r>
                  <a:rPr lang="en-US" altLang="zh-CN" b="1" dirty="0">
                    <a:latin typeface="微软雅黑" panose="020B0503020204020204" pitchFamily="82" charset="2"/>
                    <a:ea typeface="微软雅黑" panose="020B0503020204020204" pitchFamily="82" charset="2"/>
                  </a:rPr>
                  <a:t>3.3</a:t>
                </a:r>
                <a:r>
                  <a:rPr lang="zh-CN" altLang="zh-CN" b="1" dirty="0">
                    <a:latin typeface="微软雅黑" panose="020B0503020204020204" pitchFamily="82" charset="2"/>
                    <a:ea typeface="微软雅黑" panose="020B0503020204020204" pitchFamily="82" charset="2"/>
                  </a:rPr>
                  <a:t>检验：</a:t>
                </a:r>
              </a:p>
              <a:p>
                <a:pPr marL="0" indent="0">
                  <a:buNone/>
                </a:pPr>
                <a:r>
                  <a:rPr lang="zh-CN" altLang="zh-CN" b="1" dirty="0">
                    <a:latin typeface="微软雅黑" panose="020B0503020204020204" pitchFamily="82" charset="2"/>
                    <a:ea typeface="微软雅黑" panose="020B0503020204020204" pitchFamily="82" charset="2"/>
                  </a:rPr>
                  <a:t>算法步骤（</a:t>
                </a:r>
                <a:r>
                  <a:rPr lang="en-US" altLang="zh-CN" b="1" dirty="0">
                    <a:latin typeface="微软雅黑" panose="020B0503020204020204" pitchFamily="82" charset="2"/>
                    <a:ea typeface="微软雅黑" panose="020B0503020204020204" pitchFamily="82" charset="2"/>
                  </a:rPr>
                  <a:t>1</a:t>
                </a:r>
                <a:r>
                  <a:rPr lang="zh-CN" altLang="zh-CN" b="1" dirty="0">
                    <a:latin typeface="微软雅黑" panose="020B0503020204020204" pitchFamily="82" charset="2"/>
                    <a:ea typeface="微软雅黑" panose="020B0503020204020204" pitchFamily="82" charset="2"/>
                  </a:rPr>
                  <a:t>）：构造初始表，如</a:t>
                </a:r>
                <a:r>
                  <a:rPr lang="zh-CN" altLang="en-US" b="1" dirty="0">
                    <a:latin typeface="微软雅黑" panose="020B0503020204020204" pitchFamily="82" charset="2"/>
                    <a:ea typeface="微软雅黑" panose="020B0503020204020204" pitchFamily="82" charset="2"/>
                  </a:rPr>
                  <a:t>下</a:t>
                </a:r>
                <a:r>
                  <a:rPr lang="zh-CN" altLang="zh-CN" b="1" dirty="0">
                    <a:latin typeface="微软雅黑" panose="020B0503020204020204" pitchFamily="82" charset="2"/>
                    <a:ea typeface="微软雅黑" panose="020B0503020204020204" pitchFamily="82" charset="2"/>
                  </a:rPr>
                  <a:t>图（</a:t>
                </a:r>
                <a:r>
                  <a:rPr lang="en-US" altLang="zh-CN" b="1" dirty="0">
                    <a:latin typeface="微软雅黑" panose="020B0503020204020204" pitchFamily="82" charset="2"/>
                    <a:ea typeface="微软雅黑" panose="020B0503020204020204" pitchFamily="82" charset="2"/>
                  </a:rPr>
                  <a:t>a</a:t>
                </a:r>
                <a:r>
                  <a:rPr lang="zh-CN" altLang="zh-CN" b="1" dirty="0">
                    <a:latin typeface="微软雅黑" panose="020B0503020204020204" pitchFamily="82" charset="2"/>
                    <a:ea typeface="微软雅黑" panose="020B0503020204020204" pitchFamily="82" charset="2"/>
                  </a:rPr>
                  <a:t>）所示。</a:t>
                </a:r>
                <a:endParaRPr lang="en-US" altLang="zh-CN" b="1" dirty="0">
                  <a:latin typeface="微软雅黑" panose="020B0503020204020204" pitchFamily="82" charset="2"/>
                  <a:ea typeface="微软雅黑" panose="020B0503020204020204" pitchFamily="82" charset="2"/>
                </a:endParaRPr>
              </a:p>
              <a:p>
                <a:pPr marL="0" indent="0">
                  <a:buNone/>
                </a:pPr>
                <a:r>
                  <a:rPr lang="zh-CN" altLang="zh-CN" b="1" dirty="0">
                    <a:latin typeface="微软雅黑" panose="020B0503020204020204" pitchFamily="82" charset="2"/>
                    <a:ea typeface="微软雅黑" panose="020B0503020204020204" pitchFamily="82" charset="2"/>
                  </a:rPr>
                  <a:t>算法步骤（</a:t>
                </a:r>
                <a:r>
                  <a:rPr lang="en-US" altLang="zh-CN" b="1" dirty="0">
                    <a:latin typeface="微软雅黑" panose="020B0503020204020204" pitchFamily="82" charset="2"/>
                    <a:ea typeface="微软雅黑" panose="020B0503020204020204" pitchFamily="82" charset="2"/>
                  </a:rPr>
                  <a:t>2</a:t>
                </a:r>
                <a:r>
                  <a:rPr lang="zh-CN" altLang="zh-CN" b="1" dirty="0">
                    <a:latin typeface="微软雅黑" panose="020B0503020204020204" pitchFamily="82" charset="2"/>
                    <a:ea typeface="微软雅黑" panose="020B0503020204020204" pitchFamily="82" charset="2"/>
                  </a:rPr>
                  <a:t>）：进行初始化赋值。</a:t>
                </a:r>
                <a:endParaRPr lang="en-US" altLang="zh-CN" b="1"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zh-CN" altLang="zh-CN" sz="2000" dirty="0">
                    <a:latin typeface="微软雅黑" panose="020B0503020204020204" pitchFamily="82" charset="2"/>
                    <a:ea typeface="微软雅黑" panose="020B0503020204020204" pitchFamily="82" charset="2"/>
                  </a:rPr>
                  <a:t>对于</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a14:m>
                <a:r>
                  <a:rPr lang="zh-CN" altLang="zh-CN" sz="2000" dirty="0">
                    <a:latin typeface="微软雅黑" panose="020B0503020204020204" pitchFamily="82" charset="2"/>
                    <a:ea typeface="微软雅黑" panose="020B0503020204020204" pitchFamily="82" charset="2"/>
                  </a:rPr>
                  <a:t>，包括两个属性</a:t>
                </a:r>
                <a14:m>
                  <m:oMath xmlns:m="http://schemas.openxmlformats.org/officeDocument/2006/math">
                    <m:r>
                      <m:rPr>
                        <m:sty m:val="p"/>
                      </m:rPr>
                      <a:rPr lang="en-US" altLang="zh-CN" sz="2000">
                        <a:latin typeface="Cambria Math" panose="02040503050406030204" pitchFamily="18" charset="0"/>
                      </a:rPr>
                      <m:t>Sno</m:t>
                    </m:r>
                  </m:oMath>
                </a14:m>
                <a:r>
                  <a:rPr lang="zh-CN" altLang="zh-CN" sz="2000" dirty="0">
                    <a:latin typeface="微软雅黑" panose="020B0503020204020204" pitchFamily="82" charset="2"/>
                    <a:ea typeface="微软雅黑" panose="020B0503020204020204" pitchFamily="82" charset="2"/>
                  </a:rPr>
                  <a:t>，</a:t>
                </a:r>
                <a14:m>
                  <m:oMath xmlns:m="http://schemas.openxmlformats.org/officeDocument/2006/math">
                    <m:r>
                      <m:rPr>
                        <m:sty m:val="p"/>
                      </m:rPr>
                      <a:rPr lang="en-US" altLang="zh-CN" sz="2000">
                        <a:latin typeface="Cambria Math" panose="02040503050406030204" pitchFamily="18" charset="0"/>
                      </a:rPr>
                      <m:t>Sdept</m:t>
                    </m:r>
                  </m:oMath>
                </a14:m>
                <a:r>
                  <a:rPr lang="zh-CN" altLang="zh-CN" sz="2000" dirty="0">
                    <a:latin typeface="微软雅黑" panose="020B0503020204020204" pitchFamily="82" charset="2"/>
                    <a:ea typeface="微软雅黑" panose="020B0503020204020204" pitchFamily="82" charset="2"/>
                  </a:rPr>
                  <a:t>，因此第</a:t>
                </a:r>
                <a:r>
                  <a:rPr lang="en-US" altLang="zh-CN" sz="2000" dirty="0">
                    <a:latin typeface="微软雅黑" panose="020B0503020204020204" pitchFamily="82" charset="2"/>
                    <a:ea typeface="微软雅黑" panose="020B0503020204020204" pitchFamily="82" charset="2"/>
                  </a:rPr>
                  <a:t>1</a:t>
                </a:r>
                <a:r>
                  <a:rPr lang="zh-CN" altLang="zh-CN" sz="2000" dirty="0">
                    <a:latin typeface="微软雅黑" panose="020B0503020204020204" pitchFamily="82" charset="2"/>
                    <a:ea typeface="微软雅黑" panose="020B0503020204020204" pitchFamily="82" charset="2"/>
                  </a:rPr>
                  <a:t>行</a:t>
                </a:r>
                <a14:m>
                  <m:oMath xmlns:m="http://schemas.openxmlformats.org/officeDocument/2006/math">
                    <m:r>
                      <m:rPr>
                        <m:sty m:val="p"/>
                      </m:rPr>
                      <a:rPr lang="en-US" altLang="zh-CN" sz="2000">
                        <a:latin typeface="Cambria Math" panose="02040503050406030204" pitchFamily="18" charset="0"/>
                      </a:rPr>
                      <m:t>Sno</m:t>
                    </m:r>
                  </m:oMath>
                </a14:m>
                <a:r>
                  <a:rPr lang="zh-CN" altLang="zh-CN" sz="2000" dirty="0">
                    <a:latin typeface="微软雅黑" panose="020B0503020204020204" pitchFamily="82" charset="2"/>
                    <a:ea typeface="微软雅黑" panose="020B0503020204020204" pitchFamily="82" charset="2"/>
                  </a:rPr>
                  <a:t>，</a:t>
                </a:r>
                <a14:m>
                  <m:oMath xmlns:m="http://schemas.openxmlformats.org/officeDocument/2006/math">
                    <m:r>
                      <m:rPr>
                        <m:sty m:val="p"/>
                      </m:rPr>
                      <a:rPr lang="en-US" altLang="zh-CN" sz="2000">
                        <a:latin typeface="Cambria Math" panose="02040503050406030204" pitchFamily="18" charset="0"/>
                      </a:rPr>
                      <m:t>Sdept</m:t>
                    </m:r>
                  </m:oMath>
                </a14:m>
                <a:r>
                  <a:rPr lang="zh-CN" altLang="zh-CN" sz="2000" dirty="0">
                    <a:latin typeface="微软雅黑" panose="020B0503020204020204" pitchFamily="82" charset="2"/>
                    <a:ea typeface="微软雅黑" panose="020B0503020204020204" pitchFamily="82" charset="2"/>
                  </a:rPr>
                  <a:t>列的值分别为</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en-US" altLang="zh-CN" sz="2000" dirty="0">
                    <a:latin typeface="微软雅黑" panose="020B0503020204020204" pitchFamily="82" charset="2"/>
                    <a:ea typeface="微软雅黑" panose="020B0503020204020204" pitchFamily="82" charset="2"/>
                  </a:rPr>
                  <a:t>,</a:t>
                </a:r>
                <a:r>
                  <a:rPr lang="en-US" altLang="zh-CN" sz="2000" i="1" dirty="0">
                    <a:latin typeface="微软雅黑" panose="020B0503020204020204" pitchFamily="82" charset="2"/>
                    <a:ea typeface="微软雅黑" panose="020B0503020204020204" pitchFamily="82" charset="2"/>
                  </a:rPr>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oMath>
                </a14:m>
                <a:r>
                  <a:rPr lang="zh-CN" altLang="zh-CN" sz="2000" dirty="0">
                    <a:latin typeface="微软雅黑" panose="020B0503020204020204" pitchFamily="82" charset="2"/>
                    <a:ea typeface="微软雅黑" panose="020B0503020204020204" pitchFamily="82" charset="2"/>
                  </a:rPr>
                  <a:t>，因为</a:t>
                </a:r>
                <a14:m>
                  <m:oMath xmlns:m="http://schemas.openxmlformats.org/officeDocument/2006/math">
                    <m:r>
                      <a:rPr lang="en-US" altLang="zh-CN" sz="2000" i="1">
                        <a:latin typeface="Cambria Math" panose="02040503050406030204" pitchFamily="18" charset="0"/>
                      </a:rPr>
                      <m:t>𝑆𝑙𝑜𝑐</m:t>
                    </m:r>
                  </m:oMath>
                </a14:m>
                <a:r>
                  <a:rPr lang="zh-CN" altLang="zh-CN" sz="2000" dirty="0">
                    <a:latin typeface="微软雅黑" panose="020B0503020204020204" pitchFamily="82" charset="2"/>
                    <a:ea typeface="微软雅黑" panose="020B0503020204020204" pitchFamily="82" charset="2"/>
                  </a:rPr>
                  <a:t>不在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a14:m>
                <a:r>
                  <a:rPr lang="zh-CN" altLang="zh-CN" sz="2000" dirty="0">
                    <a:latin typeface="微软雅黑" panose="020B0503020204020204" pitchFamily="82" charset="2"/>
                    <a:ea typeface="微软雅黑" panose="020B0503020204020204" pitchFamily="82" charset="2"/>
                  </a:rPr>
                  <a:t>中，因此该列对应的单元格值为</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1,3</m:t>
                        </m:r>
                      </m:sub>
                    </m:sSub>
                  </m:oMath>
                </a14:m>
                <a:r>
                  <a:rPr lang="zh-CN" altLang="zh-CN" sz="2000" dirty="0">
                    <a:latin typeface="微软雅黑" panose="020B0503020204020204" pitchFamily="82" charset="2"/>
                    <a:ea typeface="微软雅黑" panose="020B0503020204020204" pitchFamily="82" charset="2"/>
                  </a:rPr>
                  <a:t>。</a:t>
                </a:r>
                <a:endParaRPr lang="en-US" altLang="zh-CN" sz="20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zh-CN" altLang="zh-CN" sz="2000" dirty="0">
                    <a:latin typeface="微软雅黑" panose="020B0503020204020204" pitchFamily="82" charset="2"/>
                    <a:ea typeface="微软雅黑" panose="020B0503020204020204" pitchFamily="82" charset="2"/>
                  </a:rPr>
                  <a:t>对于</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a14:m>
                <a:r>
                  <a:rPr lang="zh-CN" altLang="zh-CN" sz="2000" dirty="0">
                    <a:latin typeface="微软雅黑" panose="020B0503020204020204" pitchFamily="82" charset="2"/>
                    <a:ea typeface="微软雅黑" panose="020B0503020204020204" pitchFamily="82" charset="2"/>
                  </a:rPr>
                  <a:t>，包括两个属性</a:t>
                </a:r>
                <a14:m>
                  <m:oMath xmlns:m="http://schemas.openxmlformats.org/officeDocument/2006/math">
                    <m:r>
                      <m:rPr>
                        <m:sty m:val="p"/>
                      </m:rPr>
                      <a:rPr lang="en-US" altLang="zh-CN" sz="2000">
                        <a:latin typeface="Cambria Math" panose="02040503050406030204" pitchFamily="18" charset="0"/>
                      </a:rPr>
                      <m:t>Sno</m:t>
                    </m:r>
                  </m:oMath>
                </a14:m>
                <a:r>
                  <a:rPr lang="zh-CN" altLang="zh-CN" sz="2000" dirty="0">
                    <a:latin typeface="微软雅黑" panose="020B0503020204020204" pitchFamily="82" charset="2"/>
                    <a:ea typeface="微软雅黑" panose="020B0503020204020204" pitchFamily="82" charset="2"/>
                  </a:rPr>
                  <a:t>，</a:t>
                </a:r>
                <a14:m>
                  <m:oMath xmlns:m="http://schemas.openxmlformats.org/officeDocument/2006/math">
                    <m:r>
                      <m:rPr>
                        <m:sty m:val="p"/>
                      </m:rPr>
                      <a:rPr lang="en-US" altLang="zh-CN" sz="2000">
                        <a:latin typeface="Cambria Math" panose="02040503050406030204" pitchFamily="18" charset="0"/>
                      </a:rPr>
                      <m:t>Sloc</m:t>
                    </m:r>
                  </m:oMath>
                </a14:m>
                <a:r>
                  <a:rPr lang="zh-CN" altLang="zh-CN" sz="2000" dirty="0">
                    <a:latin typeface="微软雅黑" panose="020B0503020204020204" pitchFamily="82" charset="2"/>
                    <a:ea typeface="微软雅黑" panose="020B0503020204020204" pitchFamily="82" charset="2"/>
                  </a:rPr>
                  <a:t>，因此第</a:t>
                </a:r>
                <a:r>
                  <a:rPr lang="en-US" altLang="zh-CN" sz="2000" dirty="0">
                    <a:latin typeface="微软雅黑" panose="020B0503020204020204" pitchFamily="82" charset="2"/>
                    <a:ea typeface="微软雅黑" panose="020B0503020204020204" pitchFamily="82" charset="2"/>
                  </a:rPr>
                  <a:t>2</a:t>
                </a:r>
                <a:r>
                  <a:rPr lang="zh-CN" altLang="zh-CN" sz="2000" dirty="0">
                    <a:latin typeface="微软雅黑" panose="020B0503020204020204" pitchFamily="82" charset="2"/>
                    <a:ea typeface="微软雅黑" panose="020B0503020204020204" pitchFamily="82" charset="2"/>
                  </a:rPr>
                  <a:t>行</a:t>
                </a:r>
                <a14:m>
                  <m:oMath xmlns:m="http://schemas.openxmlformats.org/officeDocument/2006/math">
                    <m:r>
                      <m:rPr>
                        <m:sty m:val="p"/>
                      </m:rPr>
                      <a:rPr lang="en-US" altLang="zh-CN" sz="2000">
                        <a:latin typeface="Cambria Math" panose="02040503050406030204" pitchFamily="18" charset="0"/>
                      </a:rPr>
                      <m:t>Sno</m:t>
                    </m:r>
                  </m:oMath>
                </a14:m>
                <a:r>
                  <a:rPr lang="zh-CN" altLang="zh-CN" sz="2000" dirty="0">
                    <a:latin typeface="微软雅黑" panose="020B0503020204020204" pitchFamily="82" charset="2"/>
                    <a:ea typeface="微软雅黑" panose="020B0503020204020204" pitchFamily="82" charset="2"/>
                  </a:rPr>
                  <a:t>，</a:t>
                </a:r>
                <a14:m>
                  <m:oMath xmlns:m="http://schemas.openxmlformats.org/officeDocument/2006/math">
                    <m:r>
                      <m:rPr>
                        <m:sty m:val="p"/>
                      </m:rPr>
                      <a:rPr lang="en-US" altLang="zh-CN" sz="2000">
                        <a:latin typeface="Cambria Math" panose="02040503050406030204" pitchFamily="18" charset="0"/>
                      </a:rPr>
                      <m:t>Sloc</m:t>
                    </m:r>
                  </m:oMath>
                </a14:m>
                <a:r>
                  <a:rPr lang="zh-CN" altLang="zh-CN" sz="2000" dirty="0">
                    <a:latin typeface="微软雅黑" panose="020B0503020204020204" pitchFamily="82" charset="2"/>
                    <a:ea typeface="微软雅黑" panose="020B0503020204020204" pitchFamily="82" charset="2"/>
                  </a:rPr>
                  <a:t>列的值分别为</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en-US" altLang="zh-CN" sz="2000" dirty="0">
                    <a:latin typeface="微软雅黑" panose="020B0503020204020204" pitchFamily="82" charset="2"/>
                    <a:ea typeface="微软雅黑" panose="020B0503020204020204" pitchFamily="82" charset="2"/>
                  </a:rPr>
                  <a:t>,</a:t>
                </a:r>
                <a:r>
                  <a:rPr lang="en-US" altLang="zh-CN" sz="2000" i="1" dirty="0">
                    <a:latin typeface="微软雅黑" panose="020B0503020204020204" pitchFamily="82" charset="2"/>
                    <a:ea typeface="微软雅黑" panose="020B0503020204020204" pitchFamily="82" charset="2"/>
                  </a:rPr>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3</m:t>
                        </m:r>
                      </m:sub>
                    </m:sSub>
                  </m:oMath>
                </a14:m>
                <a:r>
                  <a:rPr lang="zh-CN" altLang="zh-CN" sz="2000" dirty="0">
                    <a:latin typeface="微软雅黑" panose="020B0503020204020204" pitchFamily="82" charset="2"/>
                    <a:ea typeface="微软雅黑" panose="020B0503020204020204" pitchFamily="82" charset="2"/>
                  </a:rPr>
                  <a:t>，因为</a:t>
                </a:r>
                <a14:m>
                  <m:oMath xmlns:m="http://schemas.openxmlformats.org/officeDocument/2006/math">
                    <m:r>
                      <m:rPr>
                        <m:sty m:val="p"/>
                      </m:rPr>
                      <a:rPr lang="en-US" altLang="zh-CN" sz="2000">
                        <a:latin typeface="Cambria Math" panose="02040503050406030204" pitchFamily="18" charset="0"/>
                      </a:rPr>
                      <m:t>Sdept</m:t>
                    </m:r>
                  </m:oMath>
                </a14:m>
                <a:r>
                  <a:rPr lang="zh-CN" altLang="zh-CN" sz="2000" dirty="0">
                    <a:latin typeface="微软雅黑" panose="020B0503020204020204" pitchFamily="82" charset="2"/>
                    <a:ea typeface="微软雅黑" panose="020B0503020204020204" pitchFamily="82" charset="2"/>
                  </a:rPr>
                  <a:t>不在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a14:m>
                <a:r>
                  <a:rPr lang="zh-CN" altLang="zh-CN" sz="2000" dirty="0">
                    <a:latin typeface="微软雅黑" panose="020B0503020204020204" pitchFamily="82" charset="2"/>
                    <a:ea typeface="微软雅黑" panose="020B0503020204020204" pitchFamily="82" charset="2"/>
                  </a:rPr>
                  <a:t>中，因此该列对应的单元格值为</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2,2</m:t>
                        </m:r>
                      </m:sub>
                    </m:sSub>
                  </m:oMath>
                </a14:m>
                <a:r>
                  <a:rPr lang="zh-CN" altLang="zh-CN" sz="2000" dirty="0">
                    <a:latin typeface="微软雅黑" panose="020B0503020204020204" pitchFamily="82" charset="2"/>
                    <a:ea typeface="微软雅黑" panose="020B0503020204020204" pitchFamily="82" charset="2"/>
                  </a:rPr>
                  <a:t>。</a:t>
                </a:r>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152399" y="1212559"/>
                <a:ext cx="11791245" cy="2515807"/>
              </a:xfrm>
              <a:blipFill rotWithShape="1">
                <a:blip r:embed="rId3"/>
                <a:stretch>
                  <a:fillRect l="-5" t="-14" r="-103" b="-3926"/>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4">
            <a:clrChange>
              <a:clrFrom>
                <a:srgbClr val="FFFFFF"/>
              </a:clrFrom>
              <a:clrTo>
                <a:srgbClr val="FFFFFF">
                  <a:alpha val="0"/>
                </a:srgbClr>
              </a:clrTo>
            </a:clrChange>
          </a:blip>
          <a:srcRect r="51194"/>
          <a:stretch>
            <a:fillRect/>
          </a:stretch>
        </p:blipFill>
        <p:spPr>
          <a:xfrm>
            <a:off x="2139320" y="3950108"/>
            <a:ext cx="3492182" cy="190799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3011311" y="5835927"/>
                <a:ext cx="6169378" cy="566630"/>
              </a:xfrm>
              <a:prstGeom prst="rect">
                <a:avLst/>
              </a:prstGeom>
              <a:noFill/>
            </p:spPr>
            <p:txBody>
              <a:bodyPr wrap="square">
                <a:spAutoFit/>
              </a:bodyPr>
              <a:lstStyle/>
              <a:p>
                <a:pPr indent="269875" algn="ctr">
                  <a:lnSpc>
                    <a:spcPct val="150000"/>
                  </a:lnSpc>
                </a:pP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检验</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𝜌</m:t>
                        </m:r>
                      </m:e>
                      <m:sub>
                        <m:r>
                          <a:rPr lang="en-US" altLang="zh-CN" sz="1800" i="1" kern="100">
                            <a:effectLst/>
                            <a:latin typeface="Cambria Math" panose="02040503050406030204" pitchFamily="18" charset="0"/>
                            <a:ea typeface="黑体" panose="02010609060101010101" pitchFamily="49"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的无损连接性</a:t>
                </a:r>
              </a:p>
            </p:txBody>
          </p:sp>
        </mc:Choice>
        <mc:Fallback xmlns="">
          <p:sp>
            <p:nvSpPr>
              <p:cNvPr id="7" name="文本框 6"/>
              <p:cNvSpPr txBox="1">
                <a:spLocks noRot="1" noChangeAspect="1" noMove="1" noResize="1" noEditPoints="1" noAdjustHandles="1" noChangeArrowheads="1" noChangeShapeType="1" noTextEdit="1"/>
              </p:cNvSpPr>
              <p:nvPr/>
            </p:nvSpPr>
            <p:spPr>
              <a:xfrm>
                <a:off x="3011311" y="5835927"/>
                <a:ext cx="6169378" cy="566630"/>
              </a:xfrm>
              <a:prstGeom prst="rect">
                <a:avLst/>
              </a:prstGeom>
              <a:blipFill rotWithShape="1">
                <a:blip r:embed="rId5"/>
                <a:stretch>
                  <a:fillRect l="-2" t="-49" r="8" b="-4845"/>
                </a:stretch>
              </a:blipFill>
            </p:spPr>
            <p:txBody>
              <a:bodyPr/>
              <a:lstStyle/>
              <a:p>
                <a:r>
                  <a:rPr lang="zh-CN" altLang="en-US">
                    <a:noFill/>
                  </a:rPr>
                  <a:t> </a:t>
                </a:r>
              </a:p>
            </p:txBody>
          </p:sp>
        </mc:Fallback>
      </mc:AlternateContent>
      <p:sp>
        <p:nvSpPr>
          <p:cNvPr id="8"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120</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120</a:t>
            </a:fld>
            <a:endParaRPr kumimoji="1" lang="zh-CN" altLang="en-US"/>
          </a:p>
        </p:txBody>
      </p:sp>
      <p:sp>
        <p:nvSpPr>
          <p:cNvPr id="13" name="Shape6"/>
          <p:cNvSpPr/>
          <p:nvPr/>
        </p:nvSpPr>
        <p:spPr>
          <a:xfrm>
            <a:off x="6951185" y="3766499"/>
            <a:ext cx="3925653" cy="219234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4" name="Shape6"/>
          <p:cNvSpPr/>
          <p:nvPr/>
        </p:nvSpPr>
        <p:spPr>
          <a:xfrm>
            <a:off x="7021032" y="3825542"/>
            <a:ext cx="3786008" cy="205161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pic>
        <p:nvPicPr>
          <p:cNvPr id="12" name="图片 11"/>
          <p:cNvPicPr>
            <a:picLocks noChangeAspect="1"/>
          </p:cNvPicPr>
          <p:nvPr/>
        </p:nvPicPr>
        <p:blipFill rotWithShape="1">
          <a:blip r:embed="rId4">
            <a:clrChange>
              <a:clrFrom>
                <a:srgbClr val="FFFFFF"/>
              </a:clrFrom>
              <a:clrTo>
                <a:srgbClr val="FFFFFF">
                  <a:alpha val="0"/>
                </a:srgbClr>
              </a:clrTo>
            </a:clrChange>
          </a:blip>
          <a:srcRect l="51883"/>
          <a:stretch>
            <a:fillRect/>
          </a:stretch>
        </p:blipFill>
        <p:spPr>
          <a:xfrm>
            <a:off x="7190919" y="3950107"/>
            <a:ext cx="3442903" cy="1907999"/>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9"/>
          <p:cNvSpPr/>
          <p:nvPr/>
        </p:nvSpPr>
        <p:spPr>
          <a:xfrm rot="10800000">
            <a:off x="-304824" y="1122831"/>
            <a:ext cx="12334875" cy="217219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10" name="Shape6"/>
          <p:cNvSpPr/>
          <p:nvPr/>
        </p:nvSpPr>
        <p:spPr>
          <a:xfrm>
            <a:off x="1923142" y="3376710"/>
            <a:ext cx="3925653" cy="219234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p:cNvSpPr/>
          <p:nvPr/>
        </p:nvSpPr>
        <p:spPr>
          <a:xfrm>
            <a:off x="1992989" y="3435753"/>
            <a:ext cx="3786008" cy="205161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p:cNvSpPr>
            <a:spLocks noGrp="1"/>
          </p:cNvSpPr>
          <p:nvPr>
            <p:ph type="title"/>
          </p:nvPr>
        </p:nvSpPr>
        <p:spPr/>
        <p:txBody>
          <a:bodyPr/>
          <a:lstStyle/>
          <a:p>
            <a:r>
              <a:rPr lang="zh-CN" altLang="zh-CN" dirty="0"/>
              <a:t>检验无损分解的算法</a:t>
            </a:r>
            <a:r>
              <a:rPr lang="zh-CN" altLang="en-US" dirty="0"/>
              <a:t>（续）</a:t>
            </a:r>
            <a:r>
              <a:rPr lang="zh-CN" altLang="zh-CN" dirty="0"/>
              <a:t> </a:t>
            </a:r>
            <a:endParaRPr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449491" y="1284032"/>
                <a:ext cx="11849102" cy="3314285"/>
              </a:xfrm>
            </p:spPr>
            <p:txBody>
              <a:bodyPr/>
              <a:lstStyle/>
              <a:p>
                <a:pPr marL="0" indent="0">
                  <a:buNone/>
                </a:pPr>
                <a:r>
                  <a:rPr lang="en-US" altLang="zh-CN" dirty="0">
                    <a:latin typeface="微软雅黑" panose="020B0503020204020204" pitchFamily="82" charset="2"/>
                    <a:ea typeface="微软雅黑" panose="020B0503020204020204" pitchFamily="82" charset="2"/>
                  </a:rPr>
                  <a:t>【</a:t>
                </a:r>
                <a:r>
                  <a:rPr lang="zh-CN" altLang="en-US" b="1" dirty="0">
                    <a:latin typeface="微软雅黑" panose="020B0503020204020204" pitchFamily="82" charset="2"/>
                    <a:ea typeface="微软雅黑" panose="020B0503020204020204" pitchFamily="82" charset="2"/>
                  </a:rPr>
                  <a:t>解</a:t>
                </a:r>
                <a:r>
                  <a:rPr lang="en-US" altLang="zh-CN" b="1" dirty="0">
                    <a:latin typeface="微软雅黑" panose="020B0503020204020204" pitchFamily="82" charset="2"/>
                    <a:ea typeface="微软雅黑" panose="020B0503020204020204" pitchFamily="82" charset="2"/>
                  </a:rPr>
                  <a:t>-</a:t>
                </a:r>
                <a:r>
                  <a:rPr lang="zh-CN" altLang="en-US" b="1" dirty="0">
                    <a:latin typeface="微软雅黑" panose="020B0503020204020204" pitchFamily="82" charset="2"/>
                    <a:ea typeface="微软雅黑" panose="020B0503020204020204" pitchFamily="82" charset="2"/>
                  </a:rPr>
                  <a:t>续</a:t>
                </a:r>
                <a:r>
                  <a:rPr lang="en-US" altLang="zh-CN" dirty="0">
                    <a:latin typeface="微软雅黑" panose="020B0503020204020204" pitchFamily="82" charset="2"/>
                    <a:ea typeface="微软雅黑" panose="020B0503020204020204" pitchFamily="82" charset="2"/>
                  </a:rPr>
                  <a:t>】</a:t>
                </a:r>
              </a:p>
              <a:p>
                <a:pPr marL="0" indent="0">
                  <a:buNone/>
                </a:pPr>
                <a:r>
                  <a:rPr lang="zh-CN" altLang="zh-CN" dirty="0">
                    <a:latin typeface="微软雅黑" panose="020B0503020204020204" pitchFamily="82" charset="2"/>
                    <a:ea typeface="微软雅黑" panose="020B0503020204020204" pitchFamily="82" charset="2"/>
                  </a:rPr>
                  <a:t>算法步骤（</a:t>
                </a:r>
                <a:r>
                  <a:rPr lang="en-US" altLang="zh-CN" dirty="0">
                    <a:latin typeface="微软雅黑" panose="020B0503020204020204" pitchFamily="82" charset="2"/>
                    <a:ea typeface="微软雅黑" panose="020B0503020204020204" pitchFamily="82" charset="2"/>
                  </a:rPr>
                  <a:t>3</a:t>
                </a:r>
                <a:r>
                  <a:rPr lang="zh-CN" altLang="zh-CN" dirty="0">
                    <a:latin typeface="微软雅黑" panose="020B0503020204020204" pitchFamily="82" charset="2"/>
                    <a:ea typeface="微软雅黑" panose="020B0503020204020204" pitchFamily="82" charset="2"/>
                  </a:rPr>
                  <a:t>）：依次</a:t>
                </a:r>
                <a:r>
                  <a:rPr lang="zh-CN" altLang="zh-CN" b="1" dirty="0">
                    <a:latin typeface="微软雅黑" panose="020B0503020204020204" pitchFamily="82" charset="2"/>
                    <a:ea typeface="微软雅黑" panose="020B0503020204020204" pitchFamily="82" charset="2"/>
                  </a:rPr>
                  <a:t>检查</a:t>
                </a:r>
                <a14:m>
                  <m:oMath xmlns:m="http://schemas.openxmlformats.org/officeDocument/2006/math">
                    <m:r>
                      <a:rPr lang="en-US" altLang="zh-CN" b="1" i="1">
                        <a:latin typeface="Cambria Math" panose="02040503050406030204" pitchFamily="18" charset="0"/>
                      </a:rPr>
                      <m:t>𝑭</m:t>
                    </m:r>
                  </m:oMath>
                </a14:m>
                <a:r>
                  <a:rPr lang="zh-CN" altLang="zh-CN" b="1" dirty="0">
                    <a:latin typeface="微软雅黑" panose="020B0503020204020204" pitchFamily="82" charset="2"/>
                    <a:ea typeface="微软雅黑" panose="020B0503020204020204" pitchFamily="82" charset="2"/>
                  </a:rPr>
                  <a:t>中的每一个函数依赖，并修改表中的元素</a:t>
                </a:r>
                <a:r>
                  <a:rPr lang="zh-CN" altLang="zh-CN" dirty="0">
                    <a:latin typeface="微软雅黑" panose="020B0503020204020204" pitchFamily="82" charset="2"/>
                    <a:ea typeface="微软雅黑" panose="020B0503020204020204" pitchFamily="82" charset="2"/>
                  </a:rPr>
                  <a:t>。</a:t>
                </a:r>
                <a:endParaRPr lang="en-US" altLang="zh-CN" dirty="0">
                  <a:latin typeface="微软雅黑" panose="020B0503020204020204" pitchFamily="82" charset="2"/>
                  <a:ea typeface="微软雅黑" panose="020B0503020204020204" pitchFamily="82" charset="2"/>
                </a:endParaRPr>
              </a:p>
              <a:p>
                <a:pPr marL="0" indent="0">
                  <a:buNone/>
                </a:pPr>
                <a:r>
                  <a:rPr lang="zh-CN" altLang="zh-CN" dirty="0">
                    <a:latin typeface="微软雅黑" panose="020B0503020204020204" pitchFamily="82" charset="2"/>
                    <a:ea typeface="微软雅黑" panose="020B0503020204020204" pitchFamily="82" charset="2"/>
                  </a:rPr>
                  <a:t>检查</a:t>
                </a:r>
                <a14:m>
                  <m:oMath xmlns:m="http://schemas.openxmlformats.org/officeDocument/2006/math">
                    <m:r>
                      <m:rPr>
                        <m:sty m:val="p"/>
                      </m:rPr>
                      <a:rPr lang="en-US" altLang="zh-CN">
                        <a:latin typeface="Cambria Math" panose="02040503050406030204" pitchFamily="18" charset="0"/>
                      </a:rPr>
                      <m:t>Sno</m:t>
                    </m:r>
                    <m:r>
                      <a:rPr lang="en-US" altLang="zh-CN">
                        <a:latin typeface="Cambria Math" panose="02040503050406030204" pitchFamily="18" charset="0"/>
                      </a:rPr>
                      <m:t>→</m:t>
                    </m:r>
                    <m:r>
                      <m:rPr>
                        <m:sty m:val="p"/>
                      </m:rPr>
                      <a:rPr lang="en-US" altLang="zh-CN">
                        <a:latin typeface="Cambria Math" panose="02040503050406030204" pitchFamily="18" charset="0"/>
                      </a:rPr>
                      <m:t>Sdept</m:t>
                    </m:r>
                  </m:oMath>
                </a14:m>
                <a:r>
                  <a:rPr lang="zh-CN" altLang="zh-CN" dirty="0">
                    <a:latin typeface="微软雅黑" panose="020B0503020204020204" pitchFamily="82" charset="2"/>
                    <a:ea typeface="微软雅黑" panose="020B0503020204020204" pitchFamily="82" charset="2"/>
                  </a:rPr>
                  <a:t>，由于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oMath>
                </a14:m>
                <a:r>
                  <a:rPr lang="zh-CN" altLang="zh-CN" dirty="0">
                    <a:latin typeface="微软雅黑" panose="020B0503020204020204" pitchFamily="82" charset="2"/>
                    <a:ea typeface="微软雅黑" panose="020B0503020204020204" pitchFamily="82" charset="2"/>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oMath>
                </a14:m>
                <a:r>
                  <a:rPr lang="zh-CN" altLang="zh-CN" dirty="0">
                    <a:latin typeface="微软雅黑" panose="020B0503020204020204" pitchFamily="82" charset="2"/>
                    <a:ea typeface="微软雅黑" panose="020B0503020204020204" pitchFamily="82" charset="2"/>
                  </a:rPr>
                  <a:t>的</a:t>
                </a:r>
                <a14:m>
                  <m:oMath xmlns:m="http://schemas.openxmlformats.org/officeDocument/2006/math">
                    <m:r>
                      <m:rPr>
                        <m:sty m:val="p"/>
                      </m:rPr>
                      <a:rPr lang="en-US" altLang="zh-CN">
                        <a:latin typeface="Cambria Math" panose="02040503050406030204" pitchFamily="18" charset="0"/>
                      </a:rPr>
                      <m:t>Sno</m:t>
                    </m:r>
                  </m:oMath>
                </a14:m>
                <a:r>
                  <a:rPr lang="zh-CN" altLang="zh-CN" dirty="0">
                    <a:latin typeface="微软雅黑" panose="020B0503020204020204" pitchFamily="82" charset="2"/>
                    <a:ea typeface="微软雅黑" panose="020B0503020204020204" pitchFamily="82" charset="2"/>
                  </a:rPr>
                  <a:t>列相同，因此将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oMath>
                </a14:m>
                <a:r>
                  <a:rPr lang="zh-CN" altLang="zh-CN" dirty="0">
                    <a:latin typeface="微软雅黑" panose="020B0503020204020204" pitchFamily="82" charset="2"/>
                    <a:ea typeface="微软雅黑" panose="020B0503020204020204" pitchFamily="82" charset="2"/>
                  </a:rPr>
                  <a:t>的</a:t>
                </a:r>
                <a14:m>
                  <m:oMath xmlns:m="http://schemas.openxmlformats.org/officeDocument/2006/math">
                    <m:r>
                      <m:rPr>
                        <m:sty m:val="p"/>
                      </m:rPr>
                      <a:rPr lang="en-US" altLang="zh-CN">
                        <a:latin typeface="Cambria Math" panose="02040503050406030204" pitchFamily="18" charset="0"/>
                      </a:rPr>
                      <m:t>Sdept</m:t>
                    </m:r>
                  </m:oMath>
                </a14:m>
                <a:r>
                  <a:rPr lang="zh-CN" altLang="zh-CN" dirty="0">
                    <a:latin typeface="微软雅黑" panose="020B0503020204020204" pitchFamily="82" charset="2"/>
                    <a:ea typeface="微软雅黑" panose="020B0503020204020204" pitchFamily="82" charset="2"/>
                  </a:rPr>
                  <a:t>列修改为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oMath>
                </a14:m>
                <a:r>
                  <a:rPr lang="zh-CN" altLang="zh-CN" dirty="0">
                    <a:latin typeface="微软雅黑" panose="020B0503020204020204" pitchFamily="82" charset="2"/>
                    <a:ea typeface="微软雅黑" panose="020B0503020204020204" pitchFamily="82" charset="2"/>
                  </a:rPr>
                  <a:t>（</a:t>
                </a:r>
                <a:r>
                  <a:rPr lang="zh-CN" altLang="en-US" dirty="0">
                    <a:latin typeface="微软雅黑" panose="020B0503020204020204" pitchFamily="82" charset="2"/>
                    <a:ea typeface="微软雅黑" panose="020B0503020204020204" pitchFamily="82" charset="2"/>
                  </a:rPr>
                  <a:t>下</a:t>
                </a:r>
                <a:r>
                  <a:rPr lang="zh-CN" altLang="zh-CN" dirty="0">
                    <a:latin typeface="微软雅黑" panose="020B0503020204020204" pitchFamily="82" charset="2"/>
                    <a:ea typeface="微软雅黑" panose="020B0503020204020204" pitchFamily="82" charset="2"/>
                  </a:rPr>
                  <a:t>图</a:t>
                </a:r>
                <a:r>
                  <a:rPr lang="en-US" altLang="zh-CN" dirty="0">
                    <a:latin typeface="微软雅黑" panose="020B0503020204020204" pitchFamily="82" charset="2"/>
                    <a:ea typeface="微软雅黑" panose="020B0503020204020204" pitchFamily="82" charset="2"/>
                  </a:rPr>
                  <a:t>(b)</a:t>
                </a:r>
                <a:r>
                  <a:rPr lang="zh-CN" altLang="en-US" dirty="0">
                    <a:latin typeface="微软雅黑" panose="020B0503020204020204" pitchFamily="82" charset="2"/>
                    <a:ea typeface="微软雅黑" panose="020B0503020204020204" pitchFamily="82" charset="2"/>
                  </a:rPr>
                  <a:t>）</a:t>
                </a:r>
                <a:endParaRPr lang="en-US" altLang="zh-CN" dirty="0">
                  <a:latin typeface="微软雅黑" panose="020B0503020204020204" pitchFamily="82" charset="2"/>
                  <a:ea typeface="微软雅黑" panose="020B0503020204020204" pitchFamily="82" charset="2"/>
                </a:endParaRPr>
              </a:p>
              <a:p>
                <a:pPr marL="0" indent="0">
                  <a:buNone/>
                </a:pPr>
                <a:endParaRPr lang="en-US" altLang="zh-CN" dirty="0">
                  <a:latin typeface="微软雅黑" panose="020B0503020204020204" pitchFamily="82" charset="2"/>
                  <a:ea typeface="微软雅黑" panose="020B0503020204020204" pitchFamily="82" charset="2"/>
                </a:endParaRPr>
              </a:p>
              <a:p>
                <a:pPr marL="0" indent="0">
                  <a:buNone/>
                </a:pPr>
                <a:r>
                  <a:rPr lang="zh-CN" altLang="zh-CN" dirty="0">
                    <a:latin typeface="微软雅黑" panose="020B0503020204020204" pitchFamily="82" charset="2"/>
                    <a:ea typeface="微软雅黑" panose="020B0503020204020204" pitchFamily="82" charset="2"/>
                  </a:rPr>
                  <a:t>算法步骤（</a:t>
                </a:r>
                <a:r>
                  <a:rPr lang="en-US" altLang="zh-CN" dirty="0">
                    <a:latin typeface="微软雅黑" panose="020B0503020204020204" pitchFamily="82" charset="2"/>
                    <a:ea typeface="微软雅黑" panose="020B0503020204020204" pitchFamily="82" charset="2"/>
                  </a:rPr>
                  <a:t>4</a:t>
                </a:r>
                <a:r>
                  <a:rPr lang="zh-CN" altLang="zh-CN" dirty="0">
                    <a:latin typeface="微软雅黑" panose="020B0503020204020204" pitchFamily="82" charset="2"/>
                    <a:ea typeface="微软雅黑" panose="020B0503020204020204" pitchFamily="82" charset="2"/>
                  </a:rPr>
                  <a:t>）：此时发现第</a:t>
                </a:r>
                <a:r>
                  <a:rPr lang="en-US" altLang="zh-CN" dirty="0">
                    <a:latin typeface="微软雅黑" panose="020B0503020204020204" pitchFamily="82" charset="2"/>
                    <a:ea typeface="微软雅黑" panose="020B0503020204020204" pitchFamily="82" charset="2"/>
                  </a:rPr>
                  <a:t>2</a:t>
                </a:r>
                <a:r>
                  <a:rPr lang="zh-CN" altLang="zh-CN" dirty="0">
                    <a:latin typeface="微软雅黑" panose="020B0503020204020204" pitchFamily="82" charset="2"/>
                    <a:ea typeface="微软雅黑" panose="020B0503020204020204" pitchFamily="82" charset="2"/>
                  </a:rPr>
                  <a:t>行都变成</a:t>
                </a:r>
                <a14:m>
                  <m:oMath xmlns:m="http://schemas.openxmlformats.org/officeDocument/2006/math">
                    <m:sSub>
                      <m:sSubPr>
                        <m:ctrlPr>
                          <a:rPr lang="zh-CN" altLang="zh-CN" i="1" baseline="-25000">
                            <a:latin typeface="Cambria Math" panose="02040503050406030204" pitchFamily="18" charset="0"/>
                          </a:rPr>
                        </m:ctrlPr>
                      </m:sSubPr>
                      <m:e>
                        <m:r>
                          <a:rPr lang="en-US" altLang="zh-CN" i="1">
                            <a:latin typeface="Cambria Math" panose="02040503050406030204" pitchFamily="18" charset="0"/>
                          </a:rPr>
                          <m:t>𝑎</m:t>
                        </m:r>
                      </m:e>
                      <m:sub>
                        <m:r>
                          <a:rPr lang="en-US" altLang="zh-CN" i="1" baseline="-25000">
                            <a:latin typeface="Cambria Math" panose="02040503050406030204" pitchFamily="18" charset="0"/>
                          </a:rPr>
                          <m:t>1</m:t>
                        </m:r>
                      </m:sub>
                    </m:sSub>
                    <m:r>
                      <a:rPr lang="en-US" altLang="zh-CN" i="1">
                        <a:latin typeface="Cambria Math" panose="02040503050406030204" pitchFamily="18" charset="0"/>
                      </a:rPr>
                      <m:t>,</m:t>
                    </m:r>
                    <m:sSub>
                      <m:sSubPr>
                        <m:ctrlPr>
                          <a:rPr lang="zh-CN" altLang="zh-CN" i="1" baseline="-25000">
                            <a:latin typeface="Cambria Math" panose="02040503050406030204" pitchFamily="18" charset="0"/>
                          </a:rPr>
                        </m:ctrlPr>
                      </m:sSubPr>
                      <m:e>
                        <m:r>
                          <a:rPr lang="en-US" altLang="zh-CN" i="1">
                            <a:latin typeface="Cambria Math" panose="02040503050406030204" pitchFamily="18" charset="0"/>
                          </a:rPr>
                          <m:t>𝑎</m:t>
                        </m:r>
                      </m:e>
                      <m:sub>
                        <m:r>
                          <a:rPr lang="en-US" altLang="zh-CN" i="1" baseline="-25000">
                            <a:latin typeface="Cambria Math" panose="02040503050406030204" pitchFamily="18" charset="0"/>
                          </a:rPr>
                          <m:t>2</m:t>
                        </m:r>
                      </m:sub>
                    </m:sSub>
                    <m:r>
                      <a:rPr lang="en-US" altLang="zh-CN" i="1">
                        <a:latin typeface="Cambria Math" panose="02040503050406030204" pitchFamily="18" charset="0"/>
                      </a:rPr>
                      <m:t>,</m:t>
                    </m:r>
                    <m:sSub>
                      <m:sSubPr>
                        <m:ctrlPr>
                          <a:rPr lang="zh-CN" altLang="zh-CN" i="1" baseline="-25000">
                            <a:latin typeface="Cambria Math" panose="02040503050406030204" pitchFamily="18" charset="0"/>
                          </a:rPr>
                        </m:ctrlPr>
                      </m:sSubPr>
                      <m:e>
                        <m:r>
                          <a:rPr lang="en-US" altLang="zh-CN" i="1">
                            <a:latin typeface="Cambria Math" panose="02040503050406030204" pitchFamily="18" charset="0"/>
                          </a:rPr>
                          <m:t>𝑎</m:t>
                        </m:r>
                      </m:e>
                      <m:sub>
                        <m:r>
                          <a:rPr lang="en-US" altLang="zh-CN" i="1" baseline="-25000">
                            <a:latin typeface="Cambria Math" panose="02040503050406030204" pitchFamily="18" charset="0"/>
                          </a:rPr>
                          <m:t>3</m:t>
                        </m:r>
                      </m:sub>
                    </m:sSub>
                  </m:oMath>
                </a14:m>
                <a:r>
                  <a:rPr lang="zh-CN" altLang="zh-CN" dirty="0">
                    <a:latin typeface="微软雅黑" panose="020B0503020204020204" pitchFamily="82" charset="2"/>
                    <a:ea typeface="微软雅黑" panose="020B0503020204020204" pitchFamily="82" charset="2"/>
                  </a:rPr>
                  <a:t>，</a:t>
                </a:r>
                <a:r>
                  <a:rPr lang="zh-CN" altLang="zh-CN" b="1" dirty="0">
                    <a:solidFill>
                      <a:srgbClr val="743481"/>
                    </a:solidFill>
                    <a:latin typeface="微软雅黑" panose="020B0503020204020204" pitchFamily="82" charset="2"/>
                    <a:ea typeface="微软雅黑" panose="020B0503020204020204" pitchFamily="82" charset="2"/>
                  </a:rPr>
                  <a:t>可以判断</a:t>
                </a:r>
                <a14:m>
                  <m:oMath xmlns:m="http://schemas.openxmlformats.org/officeDocument/2006/math">
                    <m:sSub>
                      <m:sSubPr>
                        <m:ctrlPr>
                          <a:rPr lang="zh-CN" altLang="zh-CN" b="1" i="1">
                            <a:solidFill>
                              <a:srgbClr val="743481"/>
                            </a:solidFill>
                            <a:latin typeface="Cambria Math" panose="02040503050406030204" pitchFamily="18" charset="0"/>
                          </a:rPr>
                        </m:ctrlPr>
                      </m:sSubPr>
                      <m:e>
                        <m:r>
                          <a:rPr lang="en-US" altLang="zh-CN" b="1" i="1">
                            <a:solidFill>
                              <a:srgbClr val="743481"/>
                            </a:solidFill>
                            <a:latin typeface="Cambria Math" panose="02040503050406030204" pitchFamily="18" charset="0"/>
                          </a:rPr>
                          <m:t>𝝆</m:t>
                        </m:r>
                      </m:e>
                      <m:sub>
                        <m:r>
                          <a:rPr lang="en-US" altLang="zh-CN" b="1" i="1">
                            <a:solidFill>
                              <a:srgbClr val="743481"/>
                            </a:solidFill>
                            <a:latin typeface="Cambria Math" panose="02040503050406030204" pitchFamily="18" charset="0"/>
                          </a:rPr>
                          <m:t>𝟏</m:t>
                        </m:r>
                      </m:sub>
                    </m:sSub>
                  </m:oMath>
                </a14:m>
                <a:r>
                  <a:rPr lang="zh-CN" altLang="zh-CN" b="1" dirty="0">
                    <a:solidFill>
                      <a:srgbClr val="743481"/>
                    </a:solidFill>
                    <a:latin typeface="微软雅黑" panose="020B0503020204020204" pitchFamily="82" charset="2"/>
                    <a:ea typeface="微软雅黑" panose="020B0503020204020204" pitchFamily="82" charset="2"/>
                  </a:rPr>
                  <a:t>是无损分解，算法结束</a:t>
                </a:r>
                <a:r>
                  <a:rPr lang="zh-CN" altLang="zh-CN" dirty="0">
                    <a:solidFill>
                      <a:srgbClr val="743481"/>
                    </a:solidFill>
                    <a:latin typeface="微软雅黑" panose="020B0503020204020204" pitchFamily="82" charset="2"/>
                    <a:ea typeface="微软雅黑" panose="020B0503020204020204" pitchFamily="82" charset="2"/>
                  </a:rPr>
                  <a:t>。</a:t>
                </a:r>
                <a:r>
                  <a:rPr lang="en-US" altLang="zh-CN" dirty="0">
                    <a:solidFill>
                      <a:srgbClr val="743481"/>
                    </a:solidFill>
                    <a:latin typeface="Times" pitchFamily="2" charset="0"/>
                  </a:rPr>
                  <a:t> </a:t>
                </a:r>
                <a:endParaRPr lang="zh-CN" altLang="zh-CN" dirty="0">
                  <a:solidFill>
                    <a:srgbClr val="743481"/>
                  </a:solidFill>
                  <a:latin typeface="Times" pitchFamily="2" charset="0"/>
                </a:endParaRPr>
              </a:p>
              <a:p>
                <a:pPr marL="0" indent="0">
                  <a:buNone/>
                </a:pPr>
                <a:endParaRPr lang="zh-CN" altLang="zh-CN" dirty="0">
                  <a:latin typeface="Times" pitchFamily="2" charset="0"/>
                </a:endParaRPr>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449491" y="1284032"/>
                <a:ext cx="11849102" cy="3314285"/>
              </a:xfrm>
              <a:blipFill>
                <a:blip r:embed="rId3"/>
                <a:stretch>
                  <a:fillRect l="-566" t="-1105"/>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4">
            <a:clrChange>
              <a:clrFrom>
                <a:srgbClr val="FFFFFF"/>
              </a:clrFrom>
              <a:clrTo>
                <a:srgbClr val="FFFFFF">
                  <a:alpha val="0"/>
                </a:srgbClr>
              </a:clrTo>
            </a:clrChange>
          </a:blip>
          <a:srcRect r="50643"/>
          <a:stretch>
            <a:fillRect/>
          </a:stretch>
        </p:blipFill>
        <p:spPr>
          <a:xfrm>
            <a:off x="2135079" y="3613421"/>
            <a:ext cx="3531644" cy="1907999"/>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2846916" y="5445072"/>
                <a:ext cx="6169378" cy="566630"/>
              </a:xfrm>
              <a:prstGeom prst="rect">
                <a:avLst/>
              </a:prstGeom>
              <a:noFill/>
            </p:spPr>
            <p:txBody>
              <a:bodyPr wrap="square">
                <a:spAutoFit/>
              </a:bodyPr>
              <a:lstStyle/>
              <a:p>
                <a:pPr indent="269875" algn="ctr">
                  <a:lnSpc>
                    <a:spcPct val="150000"/>
                  </a:lnSpc>
                </a:pP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检验</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𝜌</m:t>
                        </m:r>
                      </m:e>
                      <m:sub>
                        <m:r>
                          <a:rPr lang="en-US" altLang="zh-CN" sz="1800" i="1" kern="100">
                            <a:effectLst/>
                            <a:latin typeface="Cambria Math" panose="02040503050406030204" pitchFamily="18" charset="0"/>
                            <a:ea typeface="黑体" panose="02010609060101010101" pitchFamily="49"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的无损连接性</a:t>
                </a:r>
              </a:p>
            </p:txBody>
          </p:sp>
        </mc:Choice>
        <mc:Fallback xmlns="">
          <p:sp>
            <p:nvSpPr>
              <p:cNvPr id="7" name="文本框 6"/>
              <p:cNvSpPr txBox="1">
                <a:spLocks noRot="1" noChangeAspect="1" noMove="1" noResize="1" noEditPoints="1" noAdjustHandles="1" noChangeArrowheads="1" noChangeShapeType="1" noTextEdit="1"/>
              </p:cNvSpPr>
              <p:nvPr/>
            </p:nvSpPr>
            <p:spPr>
              <a:xfrm>
                <a:off x="2846916" y="5445072"/>
                <a:ext cx="6169378" cy="566630"/>
              </a:xfrm>
              <a:prstGeom prst="rect">
                <a:avLst/>
              </a:prstGeom>
              <a:blipFill rotWithShape="1">
                <a:blip r:embed="rId5"/>
                <a:stretch>
                  <a:fillRect l="-3" t="-103" r="9" b="-4791"/>
                </a:stretch>
              </a:blipFill>
            </p:spPr>
            <p:txBody>
              <a:bodyPr/>
              <a:lstStyle/>
              <a:p>
                <a:r>
                  <a:rPr lang="zh-CN" altLang="en-US">
                    <a:noFill/>
                  </a:rPr>
                  <a:t> </a:t>
                </a:r>
              </a:p>
            </p:txBody>
          </p:sp>
        </mc:Fallback>
      </mc:AlternateContent>
      <p:sp>
        <p:nvSpPr>
          <p:cNvPr id="8"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121</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121</a:t>
            </a:fld>
            <a:endParaRPr kumimoji="1" lang="zh-CN" altLang="en-US"/>
          </a:p>
        </p:txBody>
      </p:sp>
      <p:sp>
        <p:nvSpPr>
          <p:cNvPr id="13" name="Shape6"/>
          <p:cNvSpPr/>
          <p:nvPr/>
        </p:nvSpPr>
        <p:spPr>
          <a:xfrm>
            <a:off x="6420987" y="3376710"/>
            <a:ext cx="3925653" cy="219234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4" name="Shape6"/>
          <p:cNvSpPr/>
          <p:nvPr/>
        </p:nvSpPr>
        <p:spPr>
          <a:xfrm>
            <a:off x="6490834" y="3435753"/>
            <a:ext cx="3786008" cy="205161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pic>
        <p:nvPicPr>
          <p:cNvPr id="12" name="图片 11"/>
          <p:cNvPicPr>
            <a:picLocks noChangeAspect="1"/>
          </p:cNvPicPr>
          <p:nvPr/>
        </p:nvPicPr>
        <p:blipFill rotWithShape="1">
          <a:blip r:embed="rId4">
            <a:clrChange>
              <a:clrFrom>
                <a:srgbClr val="FFFFFF"/>
              </a:clrFrom>
              <a:clrTo>
                <a:srgbClr val="FFFFFF">
                  <a:alpha val="0"/>
                </a:srgbClr>
              </a:clrTo>
            </a:clrChange>
          </a:blip>
          <a:srcRect l="51665"/>
          <a:stretch>
            <a:fillRect/>
          </a:stretch>
        </p:blipFill>
        <p:spPr>
          <a:xfrm>
            <a:off x="6612722" y="3579369"/>
            <a:ext cx="3458478" cy="1907999"/>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p:cNvSpPr/>
          <p:nvPr/>
        </p:nvSpPr>
        <p:spPr>
          <a:xfrm rot="10800000">
            <a:off x="-304824" y="1122830"/>
            <a:ext cx="12334875" cy="322117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19" name="Shape6"/>
          <p:cNvSpPr/>
          <p:nvPr/>
        </p:nvSpPr>
        <p:spPr>
          <a:xfrm>
            <a:off x="4262850" y="4392489"/>
            <a:ext cx="3890550" cy="201814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0" name="Shape6"/>
          <p:cNvSpPr/>
          <p:nvPr/>
        </p:nvSpPr>
        <p:spPr>
          <a:xfrm>
            <a:off x="4332697" y="4455591"/>
            <a:ext cx="3752154" cy="188860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4" name="Shape6"/>
          <p:cNvSpPr/>
          <p:nvPr/>
        </p:nvSpPr>
        <p:spPr>
          <a:xfrm>
            <a:off x="73003" y="4392489"/>
            <a:ext cx="3887660" cy="201814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5" name="Shape6"/>
          <p:cNvSpPr/>
          <p:nvPr/>
        </p:nvSpPr>
        <p:spPr>
          <a:xfrm>
            <a:off x="142849" y="4447971"/>
            <a:ext cx="3749367" cy="188860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p:cNvSpPr>
            <a:spLocks noGrp="1"/>
          </p:cNvSpPr>
          <p:nvPr>
            <p:ph type="title"/>
          </p:nvPr>
        </p:nvSpPr>
        <p:spPr/>
        <p:txBody>
          <a:bodyPr/>
          <a:lstStyle/>
          <a:p>
            <a:r>
              <a:rPr lang="zh-CN" altLang="zh-CN" dirty="0"/>
              <a:t>检验无损分解的算法</a:t>
            </a:r>
            <a:r>
              <a:rPr lang="zh-CN" altLang="en-US" dirty="0"/>
              <a:t>（续）</a:t>
            </a:r>
            <a:r>
              <a:rPr lang="zh-CN" altLang="zh-CN" dirty="0"/>
              <a:t> </a:t>
            </a:r>
            <a:endParaRPr lang="zh-CN" altLang="en-US" dirty="0"/>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310695" y="1178394"/>
                <a:ext cx="10995592" cy="3314285"/>
              </a:xfrm>
            </p:spPr>
            <p:txBody>
              <a:bodyPr/>
              <a:lstStyle/>
              <a:p>
                <a:pPr marL="0" indent="0">
                  <a:lnSpc>
                    <a:spcPts val="3280"/>
                  </a:lnSpc>
                  <a:buNone/>
                </a:pPr>
                <a:r>
                  <a:rPr lang="en-US" altLang="zh-CN" sz="2000" dirty="0">
                    <a:latin typeface="微软雅黑" panose="020B0503020204020204" pitchFamily="82" charset="2"/>
                    <a:ea typeface="微软雅黑" panose="020B0503020204020204" pitchFamily="82" charset="2"/>
                  </a:rPr>
                  <a:t>【</a:t>
                </a:r>
                <a:r>
                  <a:rPr lang="zh-CN" altLang="en-US" sz="2000" b="1" dirty="0">
                    <a:latin typeface="微软雅黑" panose="020B0503020204020204" pitchFamily="82" charset="2"/>
                    <a:ea typeface="微软雅黑" panose="020B0503020204020204" pitchFamily="82" charset="2"/>
                  </a:rPr>
                  <a:t>解</a:t>
                </a:r>
                <a:r>
                  <a:rPr lang="en-US" altLang="zh-CN" sz="2000" b="1" dirty="0">
                    <a:latin typeface="微软雅黑" panose="020B0503020204020204" pitchFamily="82" charset="2"/>
                    <a:ea typeface="微软雅黑" panose="020B0503020204020204" pitchFamily="82" charset="2"/>
                  </a:rPr>
                  <a:t>-</a:t>
                </a:r>
                <a:r>
                  <a:rPr lang="zh-CN" altLang="en-US" sz="2000" b="1" dirty="0">
                    <a:latin typeface="微软雅黑" panose="020B0503020204020204" pitchFamily="82" charset="2"/>
                    <a:ea typeface="微软雅黑" panose="020B0503020204020204" pitchFamily="82" charset="2"/>
                  </a:rPr>
                  <a:t>续</a:t>
                </a:r>
                <a:r>
                  <a:rPr lang="en-US" altLang="zh-CN" sz="2000" dirty="0">
                    <a:latin typeface="微软雅黑" panose="020B0503020204020204" pitchFamily="82" charset="2"/>
                    <a:ea typeface="微软雅黑" panose="020B0503020204020204" pitchFamily="82" charset="2"/>
                  </a:rPr>
                  <a:t>】</a:t>
                </a:r>
                <a:r>
                  <a:rPr lang="zh-CN" altLang="zh-CN" sz="2000" b="1" dirty="0">
                    <a:solidFill>
                      <a:srgbClr val="743481"/>
                    </a:solidFill>
                    <a:latin typeface="微软雅黑" panose="020B0503020204020204" pitchFamily="82" charset="2"/>
                    <a:ea typeface="微软雅黑" panose="020B0503020204020204" pitchFamily="82" charset="2"/>
                  </a:rPr>
                  <a:t>对于分解方式</a:t>
                </a:r>
                <a14:m>
                  <m:oMath xmlns:m="http://schemas.openxmlformats.org/officeDocument/2006/math">
                    <m:sSub>
                      <m:sSubPr>
                        <m:ctrlPr>
                          <a:rPr lang="zh-CN" altLang="zh-CN" sz="2000" b="1" i="1">
                            <a:solidFill>
                              <a:srgbClr val="743481"/>
                            </a:solidFill>
                            <a:latin typeface="Cambria Math" panose="02040503050406030204" pitchFamily="18" charset="0"/>
                          </a:rPr>
                        </m:ctrlPr>
                      </m:sSubPr>
                      <m:e>
                        <m:r>
                          <a:rPr lang="en-US" altLang="zh-CN" sz="2000" b="1" i="1">
                            <a:solidFill>
                              <a:srgbClr val="743481"/>
                            </a:solidFill>
                            <a:latin typeface="Cambria Math" panose="02040503050406030204" pitchFamily="18" charset="0"/>
                          </a:rPr>
                          <m:t>𝝆</m:t>
                        </m:r>
                      </m:e>
                      <m:sub>
                        <m:r>
                          <a:rPr lang="en-US" altLang="zh-CN" sz="2000" b="1" i="1">
                            <a:solidFill>
                              <a:srgbClr val="743481"/>
                            </a:solidFill>
                            <a:latin typeface="Cambria Math" panose="02040503050406030204" pitchFamily="18" charset="0"/>
                          </a:rPr>
                          <m:t>𝟐</m:t>
                        </m:r>
                      </m:sub>
                    </m:sSub>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nary>
                          <m:naryPr>
                            <m:chr m:val="∏"/>
                            <m:limLoc m:val="undOvr"/>
                            <m:supHide m:val="on"/>
                            <m:ctrlPr>
                              <a:rPr lang="zh-CN" altLang="zh-CN" sz="2000" i="1">
                                <a:latin typeface="Cambria Math" panose="02040503050406030204" pitchFamily="18" charset="0"/>
                              </a:rPr>
                            </m:ctrlPr>
                          </m:naryPr>
                          <m:sub>
                            <m:r>
                              <a:rPr lang="en-US" altLang="zh-CN" sz="2000" i="1">
                                <a:latin typeface="Cambria Math" panose="02040503050406030204" pitchFamily="18" charset="0"/>
                              </a:rPr>
                              <m:t>𝑆𝑛𝑜</m:t>
                            </m:r>
                            <m:r>
                              <a:rPr lang="en-US" altLang="zh-CN" sz="2000" i="1">
                                <a:latin typeface="Cambria Math" panose="02040503050406030204" pitchFamily="18" charset="0"/>
                              </a:rPr>
                              <m:t> </m:t>
                            </m:r>
                            <m:r>
                              <a:rPr lang="en-US" altLang="zh-CN" sz="2000" i="1">
                                <a:latin typeface="Cambria Math" panose="02040503050406030204" pitchFamily="18" charset="0"/>
                              </a:rPr>
                              <m:t>𝑆𝑑𝑒𝑝𝑡</m:t>
                            </m:r>
                          </m:sub>
                          <m:sup/>
                          <m:e>
                            <m:d>
                              <m:dPr>
                                <m:ctrlPr>
                                  <a:rPr lang="zh-CN" altLang="zh-CN" sz="2000" i="1">
                                    <a:latin typeface="Cambria Math" panose="02040503050406030204" pitchFamily="18" charset="0"/>
                                  </a:rPr>
                                </m:ctrlPr>
                              </m:dPr>
                              <m:e>
                                <m:r>
                                  <a:rPr lang="en-US" altLang="zh-CN" sz="2000" i="1">
                                    <a:latin typeface="Cambria Math" panose="02040503050406030204" pitchFamily="18" charset="0"/>
                                  </a:rPr>
                                  <m:t>𝑅</m:t>
                                </m:r>
                              </m:e>
                            </m:d>
                            <m:r>
                              <a:rPr lang="en-US" altLang="zh-CN" sz="2000" i="1">
                                <a:latin typeface="Cambria Math" panose="02040503050406030204" pitchFamily="18" charset="0"/>
                              </a:rPr>
                              <m:t>, </m:t>
                            </m:r>
                          </m:e>
                        </m:nary>
                        <m:r>
                          <a:rPr lang="en-US" altLang="zh-CN" sz="2000" i="1">
                            <a:latin typeface="Cambria Math" panose="02040503050406030204" pitchFamily="18" charset="0"/>
                          </a:rPr>
                          <m:t> </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nary>
                          <m:naryPr>
                            <m:chr m:val="∏"/>
                            <m:limLoc m:val="undOvr"/>
                            <m:supHide m:val="on"/>
                            <m:ctrlPr>
                              <a:rPr lang="zh-CN" altLang="zh-CN" sz="2000" i="1">
                                <a:latin typeface="Cambria Math" panose="02040503050406030204" pitchFamily="18" charset="0"/>
                              </a:rPr>
                            </m:ctrlPr>
                          </m:naryPr>
                          <m:sub>
                            <m:r>
                              <a:rPr lang="en-US" altLang="zh-CN" sz="2000" i="1">
                                <a:latin typeface="Cambria Math" panose="02040503050406030204" pitchFamily="18" charset="0"/>
                              </a:rPr>
                              <m:t>𝑆𝑑𝑒𝑝𝑡</m:t>
                            </m:r>
                            <m:r>
                              <a:rPr lang="en-US" altLang="zh-CN" sz="2000" i="1">
                                <a:latin typeface="Cambria Math" panose="02040503050406030204" pitchFamily="18" charset="0"/>
                              </a:rPr>
                              <m:t> </m:t>
                            </m:r>
                            <m:r>
                              <a:rPr lang="en-US" altLang="zh-CN" sz="2000" i="1">
                                <a:latin typeface="Cambria Math" panose="02040503050406030204" pitchFamily="18" charset="0"/>
                              </a:rPr>
                              <m:t>𝑆𝑙𝑜𝑐</m:t>
                            </m:r>
                          </m:sub>
                          <m:sup/>
                          <m:e>
                            <m:d>
                              <m:dPr>
                                <m:ctrlPr>
                                  <a:rPr lang="zh-CN" altLang="zh-CN" sz="2000" i="1">
                                    <a:latin typeface="Cambria Math" panose="02040503050406030204" pitchFamily="18" charset="0"/>
                                  </a:rPr>
                                </m:ctrlPr>
                              </m:dPr>
                              <m:e>
                                <m:r>
                                  <a:rPr lang="en-US" altLang="zh-CN" sz="2000" i="1">
                                    <a:latin typeface="Cambria Math" panose="02040503050406030204" pitchFamily="18" charset="0"/>
                                  </a:rPr>
                                  <m:t>𝑅</m:t>
                                </m:r>
                              </m:e>
                            </m:d>
                          </m:e>
                        </m:nary>
                      </m:e>
                    </m:d>
                  </m:oMath>
                </a14:m>
                <a:r>
                  <a:rPr lang="zh-CN" altLang="zh-CN" sz="2000" dirty="0">
                    <a:latin typeface="微软雅黑" panose="020B0503020204020204" pitchFamily="82" charset="2"/>
                    <a:ea typeface="微软雅黑" panose="020B0503020204020204" pitchFamily="82" charset="2"/>
                  </a:rPr>
                  <a:t>，使用算法</a:t>
                </a:r>
                <a:r>
                  <a:rPr lang="en-US" altLang="zh-CN" sz="2000" dirty="0">
                    <a:latin typeface="微软雅黑" panose="020B0503020204020204" pitchFamily="82" charset="2"/>
                    <a:ea typeface="微软雅黑" panose="020B0503020204020204" pitchFamily="82" charset="2"/>
                  </a:rPr>
                  <a:t>3.2</a:t>
                </a:r>
                <a:r>
                  <a:rPr lang="zh-CN" altLang="zh-CN" sz="2000" dirty="0">
                    <a:latin typeface="微软雅黑" panose="020B0503020204020204" pitchFamily="82" charset="2"/>
                    <a:ea typeface="微软雅黑" panose="020B0503020204020204" pitchFamily="82" charset="2"/>
                  </a:rPr>
                  <a:t>检验：</a:t>
                </a:r>
              </a:p>
              <a:p>
                <a:pPr marL="0" indent="0">
                  <a:lnSpc>
                    <a:spcPts val="3280"/>
                  </a:lnSpc>
                  <a:buNone/>
                </a:pPr>
                <a:r>
                  <a:rPr lang="zh-CN" altLang="zh-CN" sz="1800" dirty="0">
                    <a:latin typeface="微软雅黑" panose="020B0503020204020204" pitchFamily="82" charset="2"/>
                    <a:ea typeface="微软雅黑" panose="020B0503020204020204" pitchFamily="82" charset="2"/>
                  </a:rPr>
                  <a:t>算法步骤（</a:t>
                </a:r>
                <a:r>
                  <a:rPr lang="en-US" altLang="zh-CN" sz="1800" dirty="0">
                    <a:latin typeface="微软雅黑" panose="020B0503020204020204" pitchFamily="82" charset="2"/>
                    <a:ea typeface="微软雅黑" panose="020B0503020204020204" pitchFamily="82" charset="2"/>
                  </a:rPr>
                  <a:t>1</a:t>
                </a:r>
                <a:r>
                  <a:rPr lang="zh-CN" altLang="zh-CN" sz="1800" dirty="0">
                    <a:latin typeface="微软雅黑" panose="020B0503020204020204" pitchFamily="82" charset="2"/>
                    <a:ea typeface="微软雅黑" panose="020B0503020204020204" pitchFamily="82" charset="2"/>
                  </a:rPr>
                  <a:t>）：构造初始表，如</a:t>
                </a:r>
                <a:r>
                  <a:rPr lang="zh-CN" altLang="en-US" sz="1800" dirty="0">
                    <a:latin typeface="微软雅黑" panose="020B0503020204020204" pitchFamily="82" charset="2"/>
                    <a:ea typeface="微软雅黑" panose="020B0503020204020204" pitchFamily="82" charset="2"/>
                  </a:rPr>
                  <a:t>下</a:t>
                </a:r>
                <a:r>
                  <a:rPr lang="zh-CN" altLang="zh-CN" sz="1800" dirty="0">
                    <a:latin typeface="微软雅黑" panose="020B0503020204020204" pitchFamily="82" charset="2"/>
                    <a:ea typeface="微软雅黑" panose="020B0503020204020204" pitchFamily="82" charset="2"/>
                  </a:rPr>
                  <a:t>图（</a:t>
                </a:r>
                <a:r>
                  <a:rPr lang="en-US" altLang="zh-CN" sz="1800" dirty="0">
                    <a:latin typeface="微软雅黑" panose="020B0503020204020204" pitchFamily="82" charset="2"/>
                    <a:ea typeface="微软雅黑" panose="020B0503020204020204" pitchFamily="82" charset="2"/>
                  </a:rPr>
                  <a:t>a</a:t>
                </a:r>
                <a:r>
                  <a:rPr lang="zh-CN" altLang="zh-CN" sz="1800" dirty="0">
                    <a:latin typeface="微软雅黑" panose="020B0503020204020204" pitchFamily="82" charset="2"/>
                    <a:ea typeface="微软雅黑" panose="020B0503020204020204" pitchFamily="82" charset="2"/>
                  </a:rPr>
                  <a:t>）所示。</a:t>
                </a:r>
              </a:p>
              <a:p>
                <a:pPr marL="0" indent="0">
                  <a:lnSpc>
                    <a:spcPts val="3280"/>
                  </a:lnSpc>
                  <a:buNone/>
                </a:pPr>
                <a:r>
                  <a:rPr lang="zh-CN" altLang="zh-CN" sz="1800" dirty="0">
                    <a:latin typeface="微软雅黑" panose="020B0503020204020204" pitchFamily="82" charset="2"/>
                    <a:ea typeface="微软雅黑" panose="020B0503020204020204" pitchFamily="82" charset="2"/>
                  </a:rPr>
                  <a:t>算法步骤（</a:t>
                </a:r>
                <a:r>
                  <a:rPr lang="en-US" altLang="zh-CN" sz="1800" dirty="0">
                    <a:latin typeface="微软雅黑" panose="020B0503020204020204" pitchFamily="82" charset="2"/>
                    <a:ea typeface="微软雅黑" panose="020B0503020204020204" pitchFamily="82" charset="2"/>
                  </a:rPr>
                  <a:t>2</a:t>
                </a:r>
                <a:r>
                  <a:rPr lang="zh-CN" altLang="zh-CN" sz="1800" dirty="0">
                    <a:latin typeface="微软雅黑" panose="020B0503020204020204" pitchFamily="82" charset="2"/>
                    <a:ea typeface="微软雅黑" panose="020B0503020204020204" pitchFamily="82" charset="2"/>
                  </a:rPr>
                  <a:t>）：进行初始化赋值。</a:t>
                </a:r>
                <a:endParaRPr lang="en-US" altLang="zh-CN" sz="1800" dirty="0">
                  <a:latin typeface="微软雅黑" panose="020B0503020204020204" pitchFamily="82" charset="2"/>
                  <a:ea typeface="微软雅黑" panose="020B0503020204020204" pitchFamily="82" charset="2"/>
                </a:endParaRPr>
              </a:p>
              <a:p>
                <a:pPr lvl="1">
                  <a:lnSpc>
                    <a:spcPts val="3280"/>
                  </a:lnSpc>
                </a:pPr>
                <a:r>
                  <a:rPr lang="zh-CN" altLang="zh-CN" sz="2000" dirty="0">
                    <a:latin typeface="微软雅黑" panose="020B0503020204020204" pitchFamily="82" charset="2"/>
                    <a:ea typeface="微软雅黑" panose="020B0503020204020204" pitchFamily="82" charset="2"/>
                  </a:rPr>
                  <a:t>对于</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a14:m>
                <a:r>
                  <a:rPr lang="zh-CN" altLang="zh-CN" sz="2000" dirty="0">
                    <a:latin typeface="微软雅黑" panose="020B0503020204020204" pitchFamily="82" charset="2"/>
                    <a:ea typeface="微软雅黑" panose="020B0503020204020204" pitchFamily="82" charset="2"/>
                  </a:rPr>
                  <a:t>，包括两个属性</a:t>
                </a:r>
                <a14:m>
                  <m:oMath xmlns:m="http://schemas.openxmlformats.org/officeDocument/2006/math">
                    <m:r>
                      <m:rPr>
                        <m:sty m:val="p"/>
                      </m:rPr>
                      <a:rPr lang="en-US" altLang="zh-CN" sz="2000">
                        <a:latin typeface="Cambria Math" panose="02040503050406030204" pitchFamily="18" charset="0"/>
                      </a:rPr>
                      <m:t>Sno</m:t>
                    </m:r>
                  </m:oMath>
                </a14:m>
                <a:r>
                  <a:rPr lang="zh-CN" altLang="zh-CN" sz="2000" dirty="0">
                    <a:latin typeface="微软雅黑" panose="020B0503020204020204" pitchFamily="82" charset="2"/>
                    <a:ea typeface="微软雅黑" panose="020B0503020204020204" pitchFamily="82" charset="2"/>
                  </a:rPr>
                  <a:t>，</a:t>
                </a:r>
                <a14:m>
                  <m:oMath xmlns:m="http://schemas.openxmlformats.org/officeDocument/2006/math">
                    <m:r>
                      <m:rPr>
                        <m:sty m:val="p"/>
                      </m:rPr>
                      <a:rPr lang="en-US" altLang="zh-CN" sz="2000">
                        <a:latin typeface="Cambria Math" panose="02040503050406030204" pitchFamily="18" charset="0"/>
                      </a:rPr>
                      <m:t>Sdept</m:t>
                    </m:r>
                  </m:oMath>
                </a14:m>
                <a:r>
                  <a:rPr lang="zh-CN" altLang="zh-CN" sz="2000" dirty="0">
                    <a:latin typeface="微软雅黑" panose="020B0503020204020204" pitchFamily="82" charset="2"/>
                    <a:ea typeface="微软雅黑" panose="020B0503020204020204" pitchFamily="82" charset="2"/>
                  </a:rPr>
                  <a:t>，因此第</a:t>
                </a:r>
                <a:r>
                  <a:rPr lang="en-US" altLang="zh-CN" sz="2000" dirty="0">
                    <a:latin typeface="微软雅黑" panose="020B0503020204020204" pitchFamily="82" charset="2"/>
                    <a:ea typeface="微软雅黑" panose="020B0503020204020204" pitchFamily="82" charset="2"/>
                  </a:rPr>
                  <a:t>1</a:t>
                </a:r>
                <a:r>
                  <a:rPr lang="zh-CN" altLang="zh-CN" sz="2000" dirty="0">
                    <a:latin typeface="微软雅黑" panose="020B0503020204020204" pitchFamily="82" charset="2"/>
                    <a:ea typeface="微软雅黑" panose="020B0503020204020204" pitchFamily="82" charset="2"/>
                  </a:rPr>
                  <a:t>行</a:t>
                </a:r>
                <a14:m>
                  <m:oMath xmlns:m="http://schemas.openxmlformats.org/officeDocument/2006/math">
                    <m:r>
                      <m:rPr>
                        <m:sty m:val="p"/>
                      </m:rPr>
                      <a:rPr lang="en-US" altLang="zh-CN" sz="2000">
                        <a:latin typeface="Cambria Math" panose="02040503050406030204" pitchFamily="18" charset="0"/>
                      </a:rPr>
                      <m:t>Sno</m:t>
                    </m:r>
                  </m:oMath>
                </a14:m>
                <a:r>
                  <a:rPr lang="zh-CN" altLang="zh-CN" sz="2000" dirty="0">
                    <a:latin typeface="微软雅黑" panose="020B0503020204020204" pitchFamily="82" charset="2"/>
                    <a:ea typeface="微软雅黑" panose="020B0503020204020204" pitchFamily="82" charset="2"/>
                  </a:rPr>
                  <a:t>，</a:t>
                </a:r>
                <a14:m>
                  <m:oMath xmlns:m="http://schemas.openxmlformats.org/officeDocument/2006/math">
                    <m:r>
                      <m:rPr>
                        <m:sty m:val="p"/>
                      </m:rPr>
                      <a:rPr lang="en-US" altLang="zh-CN" sz="2000">
                        <a:latin typeface="Cambria Math" panose="02040503050406030204" pitchFamily="18" charset="0"/>
                      </a:rPr>
                      <m:t>Sdept</m:t>
                    </m:r>
                  </m:oMath>
                </a14:m>
                <a:r>
                  <a:rPr lang="zh-CN" altLang="zh-CN" sz="2000" dirty="0">
                    <a:latin typeface="微软雅黑" panose="020B0503020204020204" pitchFamily="82" charset="2"/>
                    <a:ea typeface="微软雅黑" panose="020B0503020204020204" pitchFamily="82" charset="2"/>
                  </a:rPr>
                  <a:t>列的值分别为</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oMath>
                </a14:m>
                <a:r>
                  <a:rPr lang="en-US" altLang="zh-CN" sz="2000" dirty="0">
                    <a:latin typeface="微软雅黑" panose="020B0503020204020204" pitchFamily="82" charset="2"/>
                    <a:ea typeface="微软雅黑" panose="020B0503020204020204" pitchFamily="82" charset="2"/>
                  </a:rPr>
                  <a:t>,</a:t>
                </a:r>
                <a:r>
                  <a:rPr lang="en-US" altLang="zh-CN" sz="2000" i="1" dirty="0">
                    <a:latin typeface="微软雅黑" panose="020B0503020204020204" pitchFamily="82" charset="2"/>
                    <a:ea typeface="微软雅黑" panose="020B0503020204020204" pitchFamily="82" charset="2"/>
                  </a:rPr>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oMath>
                </a14:m>
                <a:r>
                  <a:rPr lang="zh-CN" altLang="zh-CN" sz="2000" dirty="0">
                    <a:latin typeface="微软雅黑" panose="020B0503020204020204" pitchFamily="82" charset="2"/>
                    <a:ea typeface="微软雅黑" panose="020B0503020204020204" pitchFamily="82" charset="2"/>
                  </a:rPr>
                  <a:t>，因为</a:t>
                </a:r>
                <a14:m>
                  <m:oMath xmlns:m="http://schemas.openxmlformats.org/officeDocument/2006/math">
                    <m:r>
                      <a:rPr lang="en-US" altLang="zh-CN" sz="2000" i="1">
                        <a:latin typeface="Cambria Math" panose="02040503050406030204" pitchFamily="18" charset="0"/>
                      </a:rPr>
                      <m:t>𝑆𝑙𝑜𝑐</m:t>
                    </m:r>
                  </m:oMath>
                </a14:m>
                <a:r>
                  <a:rPr lang="zh-CN" altLang="zh-CN" sz="2000" dirty="0">
                    <a:latin typeface="微软雅黑" panose="020B0503020204020204" pitchFamily="82" charset="2"/>
                    <a:ea typeface="微软雅黑" panose="020B0503020204020204" pitchFamily="82" charset="2"/>
                  </a:rPr>
                  <a:t>不在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oMath>
                </a14:m>
                <a:r>
                  <a:rPr lang="zh-CN" altLang="zh-CN" sz="2000" dirty="0">
                    <a:latin typeface="微软雅黑" panose="020B0503020204020204" pitchFamily="82" charset="2"/>
                    <a:ea typeface="微软雅黑" panose="020B0503020204020204" pitchFamily="82" charset="2"/>
                  </a:rPr>
                  <a:t>中，因此该列对应的单元格值为</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1,3</m:t>
                        </m:r>
                      </m:sub>
                    </m:sSub>
                  </m:oMath>
                </a14:m>
                <a:r>
                  <a:rPr lang="zh-CN" altLang="zh-CN" sz="2000" dirty="0">
                    <a:latin typeface="微软雅黑" panose="020B0503020204020204" pitchFamily="82" charset="2"/>
                    <a:ea typeface="微软雅黑" panose="020B0503020204020204" pitchFamily="82" charset="2"/>
                  </a:rPr>
                  <a:t>。</a:t>
                </a:r>
                <a:endParaRPr lang="en-US" altLang="zh-CN" sz="2000" dirty="0">
                  <a:latin typeface="微软雅黑" panose="020B0503020204020204" pitchFamily="82" charset="2"/>
                  <a:ea typeface="微软雅黑" panose="020B0503020204020204" pitchFamily="82" charset="2"/>
                </a:endParaRPr>
              </a:p>
              <a:p>
                <a:pPr lvl="1">
                  <a:lnSpc>
                    <a:spcPts val="3280"/>
                  </a:lnSpc>
                </a:pPr>
                <a:r>
                  <a:rPr lang="zh-CN" altLang="zh-CN" sz="2000" dirty="0">
                    <a:latin typeface="微软雅黑" panose="020B0503020204020204" pitchFamily="82" charset="2"/>
                    <a:ea typeface="微软雅黑" panose="020B0503020204020204" pitchFamily="82" charset="2"/>
                  </a:rPr>
                  <a:t>对于</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a14:m>
                <a:r>
                  <a:rPr lang="zh-CN" altLang="zh-CN" sz="2000" dirty="0">
                    <a:latin typeface="微软雅黑" panose="020B0503020204020204" pitchFamily="82" charset="2"/>
                    <a:ea typeface="微软雅黑" panose="020B0503020204020204" pitchFamily="82" charset="2"/>
                  </a:rPr>
                  <a:t>，包括两个属性</a:t>
                </a:r>
                <a14:m>
                  <m:oMath xmlns:m="http://schemas.openxmlformats.org/officeDocument/2006/math">
                    <m:r>
                      <m:rPr>
                        <m:sty m:val="p"/>
                      </m:rPr>
                      <a:rPr lang="en-US" altLang="zh-CN" sz="2000">
                        <a:latin typeface="Cambria Math" panose="02040503050406030204" pitchFamily="18" charset="0"/>
                      </a:rPr>
                      <m:t>Sdept</m:t>
                    </m:r>
                  </m:oMath>
                </a14:m>
                <a:r>
                  <a:rPr lang="zh-CN" altLang="zh-CN" sz="2000" dirty="0">
                    <a:latin typeface="微软雅黑" panose="020B0503020204020204" pitchFamily="82" charset="2"/>
                    <a:ea typeface="微软雅黑" panose="020B0503020204020204" pitchFamily="82" charset="2"/>
                  </a:rPr>
                  <a:t>，</a:t>
                </a:r>
                <a14:m>
                  <m:oMath xmlns:m="http://schemas.openxmlformats.org/officeDocument/2006/math">
                    <m:r>
                      <m:rPr>
                        <m:sty m:val="p"/>
                      </m:rPr>
                      <a:rPr lang="en-US" altLang="zh-CN" sz="2000">
                        <a:latin typeface="Cambria Math" panose="02040503050406030204" pitchFamily="18" charset="0"/>
                      </a:rPr>
                      <m:t>Sloc</m:t>
                    </m:r>
                  </m:oMath>
                </a14:m>
                <a:r>
                  <a:rPr lang="zh-CN" altLang="zh-CN" sz="2000" dirty="0">
                    <a:latin typeface="微软雅黑" panose="020B0503020204020204" pitchFamily="82" charset="2"/>
                    <a:ea typeface="微软雅黑" panose="020B0503020204020204" pitchFamily="82" charset="2"/>
                  </a:rPr>
                  <a:t>，因此第</a:t>
                </a:r>
                <a:r>
                  <a:rPr lang="en-US" altLang="zh-CN" sz="2000" dirty="0">
                    <a:latin typeface="微软雅黑" panose="020B0503020204020204" pitchFamily="82" charset="2"/>
                    <a:ea typeface="微软雅黑" panose="020B0503020204020204" pitchFamily="82" charset="2"/>
                  </a:rPr>
                  <a:t>2</a:t>
                </a:r>
                <a:r>
                  <a:rPr lang="zh-CN" altLang="zh-CN" sz="2000" dirty="0">
                    <a:latin typeface="微软雅黑" panose="020B0503020204020204" pitchFamily="82" charset="2"/>
                    <a:ea typeface="微软雅黑" panose="020B0503020204020204" pitchFamily="82" charset="2"/>
                  </a:rPr>
                  <a:t>行</a:t>
                </a:r>
                <a14:m>
                  <m:oMath xmlns:m="http://schemas.openxmlformats.org/officeDocument/2006/math">
                    <m:r>
                      <m:rPr>
                        <m:sty m:val="p"/>
                      </m:rPr>
                      <a:rPr lang="en-US" altLang="zh-CN" sz="2000">
                        <a:latin typeface="Cambria Math" panose="02040503050406030204" pitchFamily="18" charset="0"/>
                      </a:rPr>
                      <m:t>Sdept</m:t>
                    </m:r>
                  </m:oMath>
                </a14:m>
                <a:r>
                  <a:rPr lang="zh-CN" altLang="zh-CN" sz="2000" dirty="0">
                    <a:latin typeface="微软雅黑" panose="020B0503020204020204" pitchFamily="82" charset="2"/>
                    <a:ea typeface="微软雅黑" panose="020B0503020204020204" pitchFamily="82" charset="2"/>
                  </a:rPr>
                  <a:t>，</a:t>
                </a:r>
                <a14:m>
                  <m:oMath xmlns:m="http://schemas.openxmlformats.org/officeDocument/2006/math">
                    <m:r>
                      <m:rPr>
                        <m:sty m:val="p"/>
                      </m:rPr>
                      <a:rPr lang="en-US" altLang="zh-CN" sz="2000">
                        <a:latin typeface="Cambria Math" panose="02040503050406030204" pitchFamily="18" charset="0"/>
                      </a:rPr>
                      <m:t>Sloc</m:t>
                    </m:r>
                  </m:oMath>
                </a14:m>
                <a:r>
                  <a:rPr lang="zh-CN" altLang="zh-CN" sz="2000" dirty="0">
                    <a:latin typeface="微软雅黑" panose="020B0503020204020204" pitchFamily="82" charset="2"/>
                    <a:ea typeface="微软雅黑" panose="020B0503020204020204" pitchFamily="82" charset="2"/>
                  </a:rPr>
                  <a:t>列的值分别为</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2</m:t>
                        </m:r>
                      </m:sub>
                    </m:sSub>
                  </m:oMath>
                </a14:m>
                <a:r>
                  <a:rPr lang="en-US" altLang="zh-CN" sz="2000" dirty="0">
                    <a:latin typeface="微软雅黑" panose="020B0503020204020204" pitchFamily="82" charset="2"/>
                    <a:ea typeface="微软雅黑" panose="020B0503020204020204" pitchFamily="82" charset="2"/>
                  </a:rPr>
                  <a:t>,</a:t>
                </a:r>
                <a:r>
                  <a:rPr lang="en-US" altLang="zh-CN" sz="2000" i="1" dirty="0">
                    <a:latin typeface="微软雅黑" panose="020B0503020204020204" pitchFamily="82" charset="2"/>
                    <a:ea typeface="微软雅黑" panose="020B0503020204020204" pitchFamily="82" charset="2"/>
                  </a:rPr>
                  <a:t> </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3</m:t>
                        </m:r>
                      </m:sub>
                    </m:sSub>
                  </m:oMath>
                </a14:m>
                <a:r>
                  <a:rPr lang="zh-CN" altLang="zh-CN" sz="2000" dirty="0">
                    <a:latin typeface="微软雅黑" panose="020B0503020204020204" pitchFamily="82" charset="2"/>
                    <a:ea typeface="微软雅黑" panose="020B0503020204020204" pitchFamily="82" charset="2"/>
                  </a:rPr>
                  <a:t>，因为</a:t>
                </a:r>
                <a14:m>
                  <m:oMath xmlns:m="http://schemas.openxmlformats.org/officeDocument/2006/math">
                    <m:r>
                      <m:rPr>
                        <m:sty m:val="p"/>
                      </m:rPr>
                      <a:rPr lang="en-US" altLang="zh-CN" sz="2000">
                        <a:latin typeface="Cambria Math" panose="02040503050406030204" pitchFamily="18" charset="0"/>
                      </a:rPr>
                      <m:t>Sno</m:t>
                    </m:r>
                  </m:oMath>
                </a14:m>
                <a:r>
                  <a:rPr lang="zh-CN" altLang="zh-CN" sz="2000" dirty="0">
                    <a:latin typeface="微软雅黑" panose="020B0503020204020204" pitchFamily="82" charset="2"/>
                    <a:ea typeface="微软雅黑" panose="020B0503020204020204" pitchFamily="82" charset="2"/>
                  </a:rPr>
                  <a:t>不在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oMath>
                </a14:m>
                <a:r>
                  <a:rPr lang="zh-CN" altLang="zh-CN" sz="2000" dirty="0">
                    <a:latin typeface="微软雅黑" panose="020B0503020204020204" pitchFamily="82" charset="2"/>
                    <a:ea typeface="微软雅黑" panose="020B0503020204020204" pitchFamily="82" charset="2"/>
                  </a:rPr>
                  <a:t>中，因此该列对应的单元格值为</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2,1</m:t>
                        </m:r>
                      </m:sub>
                    </m:sSub>
                  </m:oMath>
                </a14:m>
                <a:r>
                  <a:rPr lang="zh-CN" altLang="zh-CN" sz="2000" dirty="0">
                    <a:latin typeface="微软雅黑" panose="020B0503020204020204" pitchFamily="82" charset="2"/>
                    <a:ea typeface="微软雅黑" panose="020B0503020204020204" pitchFamily="82" charset="2"/>
                  </a:rPr>
                  <a:t>。</a:t>
                </a:r>
              </a:p>
              <a:p>
                <a:pPr marL="0" indent="0">
                  <a:lnSpc>
                    <a:spcPts val="3280"/>
                  </a:lnSpc>
                  <a:buNone/>
                </a:pPr>
                <a:endParaRPr lang="zh-CN" altLang="zh-CN" sz="2000" dirty="0">
                  <a:latin typeface="微软雅黑" panose="020B0503020204020204" pitchFamily="82" charset="2"/>
                  <a:ea typeface="微软雅黑" panose="020B0503020204020204" pitchFamily="82" charset="2"/>
                </a:endParaRPr>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310695" y="1178394"/>
                <a:ext cx="10995592" cy="3314285"/>
              </a:xfrm>
              <a:blipFill rotWithShape="1">
                <a:blip r:embed="rId3"/>
                <a:stretch>
                  <a:fillRect l="-2" t="-14" r="1" b="-10728"/>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4">
            <a:clrChange>
              <a:clrFrom>
                <a:srgbClr val="FFFFFF"/>
              </a:clrFrom>
              <a:clrTo>
                <a:srgbClr val="FFFFFF">
                  <a:alpha val="0"/>
                </a:srgbClr>
              </a:clrTo>
            </a:clrChange>
          </a:blip>
          <a:srcRect t="47591" r="52946"/>
          <a:stretch>
            <a:fillRect/>
          </a:stretch>
        </p:blipFill>
        <p:spPr>
          <a:xfrm>
            <a:off x="4576181" y="4401904"/>
            <a:ext cx="3277171" cy="1926653"/>
          </a:xfrm>
          <a:prstGeom prst="rect">
            <a:avLst/>
          </a:prstGeom>
        </p:spPr>
      </p:pic>
      <p:pic>
        <p:nvPicPr>
          <p:cNvPr id="12" name="图片 11"/>
          <p:cNvPicPr>
            <a:picLocks noChangeAspect="1"/>
          </p:cNvPicPr>
          <p:nvPr/>
        </p:nvPicPr>
        <p:blipFill rotWithShape="1">
          <a:blip r:embed="rId4"/>
          <a:srcRect l="26506" r="24428" b="50000"/>
          <a:stretch>
            <a:fillRect/>
          </a:stretch>
        </p:blipFill>
        <p:spPr>
          <a:xfrm>
            <a:off x="283838" y="4550581"/>
            <a:ext cx="3636528" cy="1956001"/>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152399" y="6252545"/>
                <a:ext cx="6172200" cy="566630"/>
              </a:xfrm>
              <a:prstGeom prst="rect">
                <a:avLst/>
              </a:prstGeom>
              <a:noFill/>
            </p:spPr>
            <p:txBody>
              <a:bodyPr wrap="square">
                <a:spAutoFit/>
              </a:bodyPr>
              <a:lstStyle/>
              <a:p>
                <a:pPr indent="269875" algn="ctr">
                  <a:lnSpc>
                    <a:spcPct val="150000"/>
                  </a:lnSpc>
                </a:pP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检验</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𝜌</m:t>
                        </m:r>
                      </m:e>
                      <m:sub>
                        <m:r>
                          <a:rPr lang="en-US" altLang="zh-CN" sz="1800" i="1" kern="100">
                            <a:effectLst/>
                            <a:latin typeface="Cambria Math" panose="02040503050406030204" pitchFamily="18" charset="0"/>
                            <a:ea typeface="黑体" panose="02010609060101010101" pitchFamily="49"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的无损连接性</a:t>
                </a:r>
              </a:p>
            </p:txBody>
          </p:sp>
        </mc:Choice>
        <mc:Fallback xmlns="">
          <p:sp>
            <p:nvSpPr>
              <p:cNvPr id="13" name="文本框 12"/>
              <p:cNvSpPr txBox="1">
                <a:spLocks noRot="1" noChangeAspect="1" noMove="1" noResize="1" noEditPoints="1" noAdjustHandles="1" noChangeArrowheads="1" noChangeShapeType="1" noTextEdit="1"/>
              </p:cNvSpPr>
              <p:nvPr/>
            </p:nvSpPr>
            <p:spPr>
              <a:xfrm>
                <a:off x="152399" y="6252545"/>
                <a:ext cx="6172200" cy="566630"/>
              </a:xfrm>
              <a:prstGeom prst="rect">
                <a:avLst/>
              </a:prstGeom>
              <a:blipFill rotWithShape="1">
                <a:blip r:embed="rId5"/>
                <a:stretch>
                  <a:fillRect l="-10" t="-59" r="10" b="-4835"/>
                </a:stretch>
              </a:blipFill>
            </p:spPr>
            <p:txBody>
              <a:bodyPr/>
              <a:lstStyle/>
              <a:p>
                <a:r>
                  <a:rPr lang="zh-CN" altLang="en-US">
                    <a:noFill/>
                  </a:rPr>
                  <a:t> </a:t>
                </a:r>
              </a:p>
            </p:txBody>
          </p:sp>
        </mc:Fallback>
      </mc:AlternateContent>
      <p:sp>
        <p:nvSpPr>
          <p:cNvPr id="7"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122</a:t>
            </a:fld>
            <a:endParaRPr lang="zh-CN" altLang="en-US" dirty="0"/>
          </a:p>
        </p:txBody>
      </p:sp>
      <p:sp>
        <p:nvSpPr>
          <p:cNvPr id="3" name="页脚占位符 2"/>
          <p:cNvSpPr>
            <a:spLocks noGrp="1"/>
          </p:cNvSpPr>
          <p:nvPr>
            <p:ph type="ftr" sz="quarter" idx="11"/>
          </p:nvPr>
        </p:nvSpPr>
        <p:spPr/>
        <p:txBody>
          <a:bodyPr/>
          <a:lstStyle/>
          <a:p>
            <a:r>
              <a:rPr kumimoji="1" lang="zh-CN" altLang="en-US" dirty="0"/>
              <a:t>数据库系统</a:t>
            </a:r>
            <a:r>
              <a:rPr kumimoji="1" lang="en-US" altLang="zh-CN" dirty="0"/>
              <a:t>—</a:t>
            </a:r>
            <a:r>
              <a:rPr kumimoji="1" lang="zh-CN" altLang="en-US" dirty="0"/>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122</a:t>
            </a:fld>
            <a:endParaRPr kumimoji="1" lang="zh-CN" altLang="en-US"/>
          </a:p>
        </p:txBody>
      </p:sp>
      <p:sp>
        <p:nvSpPr>
          <p:cNvPr id="21" name="Shape6"/>
          <p:cNvSpPr/>
          <p:nvPr/>
        </p:nvSpPr>
        <p:spPr>
          <a:xfrm>
            <a:off x="8325309" y="4392489"/>
            <a:ext cx="3546191" cy="201814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2" name="Shape6"/>
          <p:cNvSpPr/>
          <p:nvPr/>
        </p:nvSpPr>
        <p:spPr>
          <a:xfrm>
            <a:off x="8395156" y="4440351"/>
            <a:ext cx="3420044" cy="188860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pic>
        <p:nvPicPr>
          <p:cNvPr id="16" name="图片 15"/>
          <p:cNvPicPr>
            <a:picLocks noChangeAspect="1"/>
          </p:cNvPicPr>
          <p:nvPr/>
        </p:nvPicPr>
        <p:blipFill rotWithShape="1">
          <a:blip r:embed="rId4">
            <a:clrChange>
              <a:clrFrom>
                <a:srgbClr val="FFFFFF"/>
              </a:clrFrom>
              <a:clrTo>
                <a:srgbClr val="FFFFFF">
                  <a:alpha val="0"/>
                </a:srgbClr>
              </a:clrTo>
            </a:clrChange>
          </a:blip>
          <a:srcRect l="53300" t="47591"/>
          <a:stretch>
            <a:fillRect/>
          </a:stretch>
        </p:blipFill>
        <p:spPr>
          <a:xfrm>
            <a:off x="8470512" y="4422701"/>
            <a:ext cx="3201053" cy="1896166"/>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6"/>
          <p:cNvSpPr/>
          <p:nvPr/>
        </p:nvSpPr>
        <p:spPr>
          <a:xfrm>
            <a:off x="8174669" y="4519462"/>
            <a:ext cx="3887660" cy="201814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7" name="Shape6"/>
          <p:cNvSpPr/>
          <p:nvPr/>
        </p:nvSpPr>
        <p:spPr>
          <a:xfrm>
            <a:off x="8244515" y="4574944"/>
            <a:ext cx="3749367" cy="188860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4" name="Shape6"/>
          <p:cNvSpPr/>
          <p:nvPr/>
        </p:nvSpPr>
        <p:spPr>
          <a:xfrm>
            <a:off x="4128666" y="4519462"/>
            <a:ext cx="3887660" cy="201814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5" name="Shape6"/>
          <p:cNvSpPr/>
          <p:nvPr/>
        </p:nvSpPr>
        <p:spPr>
          <a:xfrm>
            <a:off x="4198512" y="4574944"/>
            <a:ext cx="3749367" cy="188860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2" name="Shape6"/>
          <p:cNvSpPr/>
          <p:nvPr/>
        </p:nvSpPr>
        <p:spPr>
          <a:xfrm>
            <a:off x="73003" y="4519462"/>
            <a:ext cx="3887660" cy="201814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p:cNvSpPr/>
          <p:nvPr/>
        </p:nvSpPr>
        <p:spPr>
          <a:xfrm>
            <a:off x="142849" y="4574944"/>
            <a:ext cx="3749367" cy="188860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9"/>
          <p:cNvSpPr/>
          <p:nvPr/>
        </p:nvSpPr>
        <p:spPr>
          <a:xfrm rot="10800000">
            <a:off x="-304825" y="1122830"/>
            <a:ext cx="12334875" cy="330196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p:cNvSpPr>
            <a:spLocks noGrp="1"/>
          </p:cNvSpPr>
          <p:nvPr>
            <p:ph type="title"/>
          </p:nvPr>
        </p:nvSpPr>
        <p:spPr/>
        <p:txBody>
          <a:bodyPr/>
          <a:lstStyle/>
          <a:p>
            <a:r>
              <a:rPr lang="zh-CN" altLang="zh-CN" dirty="0"/>
              <a:t>检验无损分解的算法</a:t>
            </a:r>
            <a:r>
              <a:rPr lang="zh-CN" altLang="en-US" dirty="0"/>
              <a:t>（续）</a:t>
            </a:r>
            <a:r>
              <a:rPr lang="zh-CN" altLang="zh-CN" dirty="0"/>
              <a:t> </a:t>
            </a:r>
            <a:endParaRPr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509561" y="987430"/>
                <a:ext cx="11418581" cy="3314285"/>
              </a:xfrm>
            </p:spPr>
            <p:txBody>
              <a:bodyPr/>
              <a:lstStyle/>
              <a:p>
                <a:pPr marL="0" indent="0">
                  <a:lnSpc>
                    <a:spcPts val="3280"/>
                  </a:lnSpc>
                  <a:buNone/>
                </a:pPr>
                <a:r>
                  <a:rPr lang="en-US" altLang="zh-CN" sz="2400" b="1" dirty="0">
                    <a:latin typeface="微软雅黑" panose="020B0503020204020204" pitchFamily="82" charset="2"/>
                    <a:ea typeface="微软雅黑" panose="020B0503020204020204" pitchFamily="82" charset="2"/>
                  </a:rPr>
                  <a:t>【</a:t>
                </a:r>
                <a:r>
                  <a:rPr lang="zh-CN" altLang="en-US" sz="2400" b="1" dirty="0">
                    <a:latin typeface="微软雅黑" panose="020B0503020204020204" pitchFamily="82" charset="2"/>
                    <a:ea typeface="微软雅黑" panose="020B0503020204020204" pitchFamily="82" charset="2"/>
                  </a:rPr>
                  <a:t>解</a:t>
                </a:r>
                <a:r>
                  <a:rPr lang="en-US" altLang="zh-CN" sz="2400" b="1" dirty="0">
                    <a:latin typeface="微软雅黑" panose="020B0503020204020204" pitchFamily="82" charset="2"/>
                    <a:ea typeface="微软雅黑" panose="020B0503020204020204" pitchFamily="82" charset="2"/>
                  </a:rPr>
                  <a:t>-</a:t>
                </a:r>
                <a:r>
                  <a:rPr lang="zh-CN" altLang="en-US" sz="2400" b="1" dirty="0">
                    <a:latin typeface="微软雅黑" panose="020B0503020204020204" pitchFamily="82" charset="2"/>
                    <a:ea typeface="微软雅黑" panose="020B0503020204020204" pitchFamily="82" charset="2"/>
                  </a:rPr>
                  <a:t>续</a:t>
                </a:r>
                <a:r>
                  <a:rPr lang="en-US" altLang="zh-CN" sz="2400" b="1" dirty="0">
                    <a:latin typeface="微软雅黑" panose="020B0503020204020204" pitchFamily="82" charset="2"/>
                    <a:ea typeface="微软雅黑" panose="020B0503020204020204" pitchFamily="82" charset="2"/>
                  </a:rPr>
                  <a:t>】</a:t>
                </a:r>
              </a:p>
              <a:p>
                <a:pPr marL="0" indent="0">
                  <a:lnSpc>
                    <a:spcPts val="3280"/>
                  </a:lnSpc>
                  <a:buNone/>
                </a:pPr>
                <a:r>
                  <a:rPr lang="zh-CN" altLang="zh-CN" dirty="0">
                    <a:latin typeface="微软雅黑" panose="020B0503020204020204" pitchFamily="82" charset="2"/>
                    <a:ea typeface="微软雅黑" panose="020B0503020204020204" pitchFamily="82" charset="2"/>
                  </a:rPr>
                  <a:t>算法步骤（</a:t>
                </a:r>
                <a:r>
                  <a:rPr lang="en-US" altLang="zh-CN" dirty="0">
                    <a:latin typeface="微软雅黑" panose="020B0503020204020204" pitchFamily="82" charset="2"/>
                    <a:ea typeface="微软雅黑" panose="020B0503020204020204" pitchFamily="82" charset="2"/>
                  </a:rPr>
                  <a:t>3</a:t>
                </a:r>
                <a:r>
                  <a:rPr lang="zh-CN" altLang="zh-CN" dirty="0">
                    <a:latin typeface="微软雅黑" panose="020B0503020204020204" pitchFamily="82" charset="2"/>
                    <a:ea typeface="微软雅黑" panose="020B0503020204020204" pitchFamily="82" charset="2"/>
                  </a:rPr>
                  <a:t>）：依次检查</a:t>
                </a:r>
                <a14:m>
                  <m:oMath xmlns:m="http://schemas.openxmlformats.org/officeDocument/2006/math">
                    <m:r>
                      <a:rPr lang="en-US" altLang="zh-CN" i="1">
                        <a:latin typeface="Cambria Math" panose="02040503050406030204" pitchFamily="18" charset="0"/>
                      </a:rPr>
                      <m:t>𝐹</m:t>
                    </m:r>
                  </m:oMath>
                </a14:m>
                <a:r>
                  <a:rPr lang="zh-CN" altLang="zh-CN" dirty="0">
                    <a:latin typeface="微软雅黑" panose="020B0503020204020204" pitchFamily="82" charset="2"/>
                    <a:ea typeface="微软雅黑" panose="020B0503020204020204" pitchFamily="82" charset="2"/>
                  </a:rPr>
                  <a:t>中的每一个函数依赖，并修改表中的元素。</a:t>
                </a:r>
                <a:endParaRPr lang="en-US" altLang="zh-CN" dirty="0">
                  <a:latin typeface="微软雅黑" panose="020B0503020204020204" pitchFamily="82" charset="2"/>
                  <a:ea typeface="微软雅黑" panose="020B0503020204020204" pitchFamily="82" charset="2"/>
                </a:endParaRPr>
              </a:p>
              <a:p>
                <a:pPr>
                  <a:lnSpc>
                    <a:spcPts val="3280"/>
                  </a:lnSpc>
                  <a:buFont typeface="Arial" panose="020B0604020202020204" pitchFamily="34" charset="0"/>
                  <a:buChar char="•"/>
                </a:pPr>
                <a:r>
                  <a:rPr lang="zh-CN" altLang="zh-CN" b="1" dirty="0">
                    <a:latin typeface="微软雅黑" panose="020B0503020204020204" pitchFamily="82" charset="2"/>
                    <a:ea typeface="微软雅黑" panose="020B0503020204020204" pitchFamily="82" charset="2"/>
                  </a:rPr>
                  <a:t>检查</a:t>
                </a:r>
                <a14:m>
                  <m:oMath xmlns:m="http://schemas.openxmlformats.org/officeDocument/2006/math">
                    <m:r>
                      <a:rPr lang="en-US" altLang="zh-CN" b="1" i="1">
                        <a:latin typeface="Cambria Math" panose="02040503050406030204" pitchFamily="18" charset="0"/>
                      </a:rPr>
                      <m:t>𝐒𝐧𝐨</m:t>
                    </m:r>
                    <m:r>
                      <a:rPr lang="en-US" altLang="zh-CN" b="1">
                        <a:latin typeface="Cambria Math" panose="02040503050406030204" pitchFamily="18" charset="0"/>
                      </a:rPr>
                      <m:t>→</m:t>
                    </m:r>
                    <m:r>
                      <a:rPr lang="en-US" altLang="zh-CN" b="1" i="1">
                        <a:latin typeface="Cambria Math" panose="02040503050406030204" pitchFamily="18" charset="0"/>
                      </a:rPr>
                      <m:t>𝐒𝐝𝐞𝐩𝐭</m:t>
                    </m:r>
                  </m:oMath>
                </a14:m>
                <a:r>
                  <a:rPr lang="zh-CN" altLang="zh-CN" b="1" dirty="0">
                    <a:latin typeface="微软雅黑" panose="020B0503020204020204" pitchFamily="82" charset="2"/>
                    <a:ea typeface="微软雅黑" panose="020B0503020204020204" pitchFamily="82" charset="2"/>
                  </a:rPr>
                  <a:t>，由于</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𝟏</m:t>
                        </m:r>
                      </m:sub>
                    </m:sSub>
                  </m:oMath>
                </a14:m>
                <a:r>
                  <a:rPr lang="zh-CN" altLang="zh-CN" b="1" dirty="0">
                    <a:latin typeface="微软雅黑" panose="020B0503020204020204" pitchFamily="82" charset="2"/>
                    <a:ea typeface="微软雅黑" panose="020B0503020204020204" pitchFamily="82" charset="2"/>
                  </a:rPr>
                  <a:t>、</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𝑹</m:t>
                        </m:r>
                      </m:e>
                      <m:sub>
                        <m:r>
                          <a:rPr lang="en-US" altLang="zh-CN" b="1" i="1">
                            <a:latin typeface="Cambria Math" panose="02040503050406030204" pitchFamily="18" charset="0"/>
                          </a:rPr>
                          <m:t>𝟐</m:t>
                        </m:r>
                      </m:sub>
                    </m:sSub>
                  </m:oMath>
                </a14:m>
                <a:r>
                  <a:rPr lang="zh-CN" altLang="zh-CN" b="1" dirty="0">
                    <a:latin typeface="微软雅黑" panose="020B0503020204020204" pitchFamily="82" charset="2"/>
                    <a:ea typeface="微软雅黑" panose="020B0503020204020204" pitchFamily="82" charset="2"/>
                  </a:rPr>
                  <a:t>的</a:t>
                </a:r>
                <a14:m>
                  <m:oMath xmlns:m="http://schemas.openxmlformats.org/officeDocument/2006/math">
                    <m:r>
                      <a:rPr lang="en-US" altLang="zh-CN" b="1" i="1">
                        <a:latin typeface="Cambria Math" panose="02040503050406030204" pitchFamily="18" charset="0"/>
                      </a:rPr>
                      <m:t>𝑺𝒏𝒐</m:t>
                    </m:r>
                  </m:oMath>
                </a14:m>
                <a:r>
                  <a:rPr lang="zh-CN" altLang="zh-CN" b="1" dirty="0">
                    <a:latin typeface="微软雅黑" panose="020B0503020204020204" pitchFamily="82" charset="2"/>
                    <a:ea typeface="微软雅黑" panose="020B0503020204020204" pitchFamily="82" charset="2"/>
                  </a:rPr>
                  <a:t>列的值不相同，因此不对表中元素修改</a:t>
                </a:r>
                <a:r>
                  <a:rPr lang="zh-CN" altLang="zh-CN" dirty="0">
                    <a:latin typeface="微软雅黑" panose="020B0503020204020204" pitchFamily="82" charset="2"/>
                    <a:ea typeface="微软雅黑" panose="020B0503020204020204" pitchFamily="82" charset="2"/>
                  </a:rPr>
                  <a:t>（</a:t>
                </a:r>
                <a:r>
                  <a:rPr lang="zh-CN" altLang="en-US" dirty="0">
                    <a:latin typeface="微软雅黑" panose="020B0503020204020204" pitchFamily="82" charset="2"/>
                    <a:ea typeface="微软雅黑" panose="020B0503020204020204" pitchFamily="82" charset="2"/>
                  </a:rPr>
                  <a:t>下</a:t>
                </a:r>
                <a:r>
                  <a:rPr lang="zh-CN" altLang="zh-CN" dirty="0">
                    <a:latin typeface="微软雅黑" panose="020B0503020204020204" pitchFamily="82" charset="2"/>
                    <a:ea typeface="微软雅黑" panose="020B0503020204020204" pitchFamily="82" charset="2"/>
                  </a:rPr>
                  <a:t>图</a:t>
                </a:r>
                <a:r>
                  <a:rPr lang="zh-CN" altLang="en-US" dirty="0">
                    <a:latin typeface="微软雅黑" panose="020B0503020204020204" pitchFamily="82" charset="2"/>
                    <a:ea typeface="微软雅黑" panose="020B0503020204020204" pitchFamily="82" charset="2"/>
                  </a:rPr>
                  <a:t>（</a:t>
                </a:r>
                <a:r>
                  <a:rPr lang="en-US" altLang="zh-CN" dirty="0">
                    <a:latin typeface="微软雅黑" panose="020B0503020204020204" pitchFamily="82" charset="2"/>
                    <a:ea typeface="微软雅黑" panose="020B0503020204020204" pitchFamily="82" charset="2"/>
                  </a:rPr>
                  <a:t>b</a:t>
                </a:r>
                <a:r>
                  <a:rPr lang="zh-CN" altLang="en-US" dirty="0">
                    <a:latin typeface="微软雅黑" panose="020B0503020204020204" pitchFamily="82" charset="2"/>
                    <a:ea typeface="微软雅黑" panose="020B0503020204020204" pitchFamily="82" charset="2"/>
                  </a:rPr>
                  <a:t>）</a:t>
                </a:r>
                <a:r>
                  <a:rPr lang="zh-CN" altLang="zh-CN" dirty="0">
                    <a:latin typeface="微软雅黑" panose="020B0503020204020204" pitchFamily="82" charset="2"/>
                    <a:ea typeface="微软雅黑" panose="020B0503020204020204" pitchFamily="82" charset="2"/>
                  </a:rPr>
                  <a:t>）。</a:t>
                </a:r>
                <a:endParaRPr lang="en-US" altLang="zh-CN" dirty="0">
                  <a:latin typeface="微软雅黑" panose="020B0503020204020204" pitchFamily="82" charset="2"/>
                  <a:ea typeface="微软雅黑" panose="020B0503020204020204" pitchFamily="82" charset="2"/>
                </a:endParaRPr>
              </a:p>
              <a:p>
                <a:pPr>
                  <a:lnSpc>
                    <a:spcPts val="3280"/>
                  </a:lnSpc>
                  <a:buFont typeface="Arial" panose="020B0604020202020204" pitchFamily="34" charset="0"/>
                  <a:buChar char="•"/>
                </a:pPr>
                <a:r>
                  <a:rPr lang="zh-CN" altLang="zh-CN" dirty="0">
                    <a:latin typeface="微软雅黑" panose="020B0503020204020204" pitchFamily="82" charset="2"/>
                    <a:ea typeface="微软雅黑" panose="020B0503020204020204" pitchFamily="82" charset="2"/>
                  </a:rPr>
                  <a:t>检查</a:t>
                </a:r>
                <a14:m>
                  <m:oMath xmlns:m="http://schemas.openxmlformats.org/officeDocument/2006/math">
                    <m:r>
                      <m:rPr>
                        <m:sty m:val="p"/>
                      </m:rPr>
                      <a:rPr lang="en-US" altLang="zh-CN">
                        <a:latin typeface="Cambria Math" panose="02040503050406030204" pitchFamily="18" charset="0"/>
                      </a:rPr>
                      <m:t>Sno</m:t>
                    </m:r>
                    <m:r>
                      <a:rPr lang="en-US" altLang="zh-CN">
                        <a:latin typeface="Cambria Math" panose="02040503050406030204" pitchFamily="18" charset="0"/>
                      </a:rPr>
                      <m:t>→</m:t>
                    </m:r>
                    <m:r>
                      <m:rPr>
                        <m:sty m:val="p"/>
                      </m:rPr>
                      <a:rPr lang="en-US" altLang="zh-CN">
                        <a:latin typeface="Cambria Math" panose="02040503050406030204" pitchFamily="18" charset="0"/>
                      </a:rPr>
                      <m:t>Sloc</m:t>
                    </m:r>
                  </m:oMath>
                </a14:m>
                <a:r>
                  <a:rPr lang="zh-CN" altLang="zh-CN" dirty="0">
                    <a:latin typeface="微软雅黑" panose="020B0503020204020204" pitchFamily="82" charset="2"/>
                    <a:ea typeface="微软雅黑" panose="020B0503020204020204" pitchFamily="82" charset="2"/>
                  </a:rPr>
                  <a:t>，同理也找不到相同值，因此不对表中元素修改（</a:t>
                </a:r>
                <a:r>
                  <a:rPr lang="zh-CN" altLang="en-US" dirty="0">
                    <a:latin typeface="微软雅黑" panose="020B0503020204020204" pitchFamily="82" charset="2"/>
                    <a:ea typeface="微软雅黑" panose="020B0503020204020204" pitchFamily="82" charset="2"/>
                  </a:rPr>
                  <a:t>下</a:t>
                </a:r>
                <a:r>
                  <a:rPr lang="zh-CN" altLang="zh-CN" dirty="0">
                    <a:latin typeface="微软雅黑" panose="020B0503020204020204" pitchFamily="82" charset="2"/>
                    <a:ea typeface="微软雅黑" panose="020B0503020204020204" pitchFamily="82" charset="2"/>
                  </a:rPr>
                  <a:t>图（</a:t>
                </a:r>
                <a:r>
                  <a:rPr lang="en-US" altLang="zh-CN" dirty="0">
                    <a:latin typeface="微软雅黑" panose="020B0503020204020204" pitchFamily="82" charset="2"/>
                    <a:ea typeface="微软雅黑" panose="020B0503020204020204" pitchFamily="82" charset="2"/>
                  </a:rPr>
                  <a:t>c</a:t>
                </a:r>
                <a:r>
                  <a:rPr lang="zh-CN" altLang="zh-CN" dirty="0">
                    <a:latin typeface="微软雅黑" panose="020B0503020204020204" pitchFamily="82" charset="2"/>
                    <a:ea typeface="微软雅黑" panose="020B0503020204020204" pitchFamily="82" charset="2"/>
                  </a:rPr>
                  <a:t>））。</a:t>
                </a:r>
              </a:p>
              <a:p>
                <a:pPr marL="0" indent="0">
                  <a:lnSpc>
                    <a:spcPts val="3280"/>
                  </a:lnSpc>
                  <a:buNone/>
                </a:pPr>
                <a:r>
                  <a:rPr lang="zh-CN" altLang="zh-CN" dirty="0">
                    <a:latin typeface="微软雅黑" panose="020B0503020204020204" pitchFamily="82" charset="2"/>
                    <a:ea typeface="微软雅黑" panose="020B0503020204020204" pitchFamily="82" charset="2"/>
                  </a:rPr>
                  <a:t>算法步骤（</a:t>
                </a:r>
                <a:r>
                  <a:rPr lang="en-US" altLang="zh-CN" dirty="0">
                    <a:latin typeface="微软雅黑" panose="020B0503020204020204" pitchFamily="82" charset="2"/>
                    <a:ea typeface="微软雅黑" panose="020B0503020204020204" pitchFamily="82" charset="2"/>
                  </a:rPr>
                  <a:t>4</a:t>
                </a:r>
                <a:r>
                  <a:rPr lang="zh-CN" altLang="zh-CN" dirty="0">
                    <a:latin typeface="微软雅黑" panose="020B0503020204020204" pitchFamily="82" charset="2"/>
                    <a:ea typeface="微软雅黑" panose="020B0503020204020204" pitchFamily="82" charset="2"/>
                  </a:rPr>
                  <a:t>）：没有找到任何值为</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i="1" kern="100" baseline="-250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i="1" kern="100" baseline="-250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b="0" i="1" kern="100" baseline="-25000" smtClean="0">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dirty="0">
                    <a:latin typeface="微软雅黑" panose="020B0503020204020204" pitchFamily="82" charset="2"/>
                    <a:ea typeface="微软雅黑" panose="020B0503020204020204" pitchFamily="82" charset="2"/>
                  </a:rPr>
                  <a:t>的行。</a:t>
                </a:r>
              </a:p>
              <a:p>
                <a:pPr marL="0" indent="0">
                  <a:lnSpc>
                    <a:spcPts val="3280"/>
                  </a:lnSpc>
                  <a:buNone/>
                </a:pPr>
                <a:r>
                  <a:rPr lang="zh-CN" altLang="zh-CN" dirty="0">
                    <a:latin typeface="微软雅黑" panose="020B0503020204020204" pitchFamily="82" charset="2"/>
                    <a:ea typeface="微软雅黑" panose="020B0503020204020204" pitchFamily="82" charset="2"/>
                  </a:rPr>
                  <a:t>算法步骤（</a:t>
                </a:r>
                <a:r>
                  <a:rPr lang="en-US" altLang="zh-CN" dirty="0">
                    <a:latin typeface="微软雅黑" panose="020B0503020204020204" pitchFamily="82" charset="2"/>
                    <a:ea typeface="微软雅黑" panose="020B0503020204020204" pitchFamily="82" charset="2"/>
                  </a:rPr>
                  <a:t>5</a:t>
                </a:r>
                <a:r>
                  <a:rPr lang="zh-CN" altLang="zh-CN" dirty="0">
                    <a:latin typeface="微软雅黑" panose="020B0503020204020204" pitchFamily="82" charset="2"/>
                    <a:ea typeface="微软雅黑" panose="020B0503020204020204" pitchFamily="82" charset="2"/>
                  </a:rPr>
                  <a:t>）：已经遍历了所有函数依赖，并且都不能再修改表的元素值，且找到任何值为</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i="1" kern="100" baseline="-25000">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i="1" kern="100" baseline="-25000">
                        <a:latin typeface="Cambria Math" panose="02040503050406030204" pitchFamily="18" charset="0"/>
                        <a:ea typeface="宋体" panose="02010600030101010101" pitchFamily="2" charset="-122"/>
                        <a:cs typeface="Times New Roman" panose="02020603050405020304" pitchFamily="18" charset="0"/>
                      </a:rPr>
                      <m:t>2</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𝑎</m:t>
                    </m:r>
                    <m:r>
                      <a:rPr lang="en-US" altLang="zh-CN" i="1" kern="100" baseline="-25000">
                        <a:latin typeface="Cambria Math" panose="02040503050406030204" pitchFamily="18" charset="0"/>
                        <a:ea typeface="宋体" panose="02010600030101010101" pitchFamily="2" charset="-122"/>
                        <a:cs typeface="Times New Roman" panose="02020603050405020304" pitchFamily="18" charset="0"/>
                      </a:rPr>
                      <m:t>3</m:t>
                    </m:r>
                  </m:oMath>
                </a14:m>
                <a:r>
                  <a:rPr lang="zh-CN" altLang="zh-CN" dirty="0">
                    <a:latin typeface="微软雅黑" panose="020B0503020204020204" pitchFamily="82" charset="2"/>
                    <a:ea typeface="微软雅黑" panose="020B0503020204020204" pitchFamily="82" charset="2"/>
                  </a:rPr>
                  <a:t>的行，</a:t>
                </a:r>
                <a:r>
                  <a:rPr lang="zh-CN" altLang="zh-CN" b="1" dirty="0">
                    <a:solidFill>
                      <a:srgbClr val="743481"/>
                    </a:solidFill>
                    <a:latin typeface="微软雅黑" panose="020B0503020204020204" pitchFamily="82" charset="2"/>
                    <a:ea typeface="微软雅黑" panose="020B0503020204020204" pitchFamily="82" charset="2"/>
                  </a:rPr>
                  <a:t>可以判断</a:t>
                </a:r>
                <a14:m>
                  <m:oMath xmlns:m="http://schemas.openxmlformats.org/officeDocument/2006/math">
                    <m:sSub>
                      <m:sSubPr>
                        <m:ctrlPr>
                          <a:rPr lang="zh-CN" altLang="zh-CN" b="1" i="1">
                            <a:solidFill>
                              <a:srgbClr val="743481"/>
                            </a:solidFill>
                            <a:latin typeface="Cambria Math" panose="02040503050406030204" pitchFamily="18" charset="0"/>
                          </a:rPr>
                        </m:ctrlPr>
                      </m:sSubPr>
                      <m:e>
                        <m:r>
                          <a:rPr lang="en-US" altLang="zh-CN" b="1" i="1">
                            <a:solidFill>
                              <a:srgbClr val="743481"/>
                            </a:solidFill>
                            <a:latin typeface="Cambria Math" panose="02040503050406030204" pitchFamily="18" charset="0"/>
                          </a:rPr>
                          <m:t>𝝆</m:t>
                        </m:r>
                      </m:e>
                      <m:sub>
                        <m:r>
                          <a:rPr lang="en-US" altLang="zh-CN" b="1" i="1">
                            <a:solidFill>
                              <a:srgbClr val="743481"/>
                            </a:solidFill>
                            <a:latin typeface="Cambria Math" panose="02040503050406030204" pitchFamily="18" charset="0"/>
                          </a:rPr>
                          <m:t>𝟐</m:t>
                        </m:r>
                      </m:sub>
                    </m:sSub>
                  </m:oMath>
                </a14:m>
                <a:r>
                  <a:rPr lang="zh-CN" altLang="zh-CN" b="1" dirty="0">
                    <a:solidFill>
                      <a:srgbClr val="743481"/>
                    </a:solidFill>
                    <a:latin typeface="微软雅黑" panose="020B0503020204020204" pitchFamily="82" charset="2"/>
                    <a:ea typeface="微软雅黑" panose="020B0503020204020204" pitchFamily="82" charset="2"/>
                  </a:rPr>
                  <a:t>不是无损分解。算法结束。</a:t>
                </a:r>
              </a:p>
              <a:p>
                <a:pPr marL="0" indent="0">
                  <a:lnSpc>
                    <a:spcPts val="3280"/>
                  </a:lnSpc>
                  <a:buNone/>
                </a:pPr>
                <a:endParaRPr lang="zh-CN" altLang="zh-CN" sz="2400" dirty="0">
                  <a:latin typeface="微软雅黑" panose="020B0503020204020204" pitchFamily="82" charset="2"/>
                  <a:ea typeface="微软雅黑" panose="020B0503020204020204" pitchFamily="82" charset="2"/>
                </a:endParaRPr>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509561" y="987430"/>
                <a:ext cx="11418581" cy="3314285"/>
              </a:xfrm>
              <a:blipFill>
                <a:blip r:embed="rId3"/>
                <a:stretch>
                  <a:fillRect l="-854" t="-735" b="-2390"/>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4"/>
          <a:srcRect l="26506" r="24428" b="51977"/>
          <a:stretch>
            <a:fillRect/>
          </a:stretch>
        </p:blipFill>
        <p:spPr>
          <a:xfrm>
            <a:off x="245269" y="4646635"/>
            <a:ext cx="3665947" cy="1893866"/>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456705" y="6337142"/>
                <a:ext cx="6172200" cy="566630"/>
              </a:xfrm>
              <a:prstGeom prst="rect">
                <a:avLst/>
              </a:prstGeom>
              <a:noFill/>
            </p:spPr>
            <p:txBody>
              <a:bodyPr wrap="square">
                <a:spAutoFit/>
              </a:bodyPr>
              <a:lstStyle/>
              <a:p>
                <a:pPr indent="269875" algn="ctr">
                  <a:lnSpc>
                    <a:spcPct val="150000"/>
                  </a:lnSpc>
                </a:pPr>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检验</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𝜌</m:t>
                        </m:r>
                      </m:e>
                      <m:sub>
                        <m:r>
                          <a:rPr lang="en-US" altLang="zh-CN" sz="1800" i="1" kern="100">
                            <a:effectLst/>
                            <a:latin typeface="Cambria Math" panose="02040503050406030204" pitchFamily="18" charset="0"/>
                            <a:ea typeface="黑体" panose="02010609060101010101" pitchFamily="49"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黑体" panose="02010609060101010101" pitchFamily="49" charset="-122"/>
                    <a:cs typeface="Times New Roman" panose="02020603050405020304" pitchFamily="18" charset="0"/>
                  </a:rPr>
                  <a:t>的无损连接性</a:t>
                </a:r>
              </a:p>
            </p:txBody>
          </p:sp>
        </mc:Choice>
        <mc:Fallback xmlns="">
          <p:sp>
            <p:nvSpPr>
              <p:cNvPr id="10" name="文本框 9"/>
              <p:cNvSpPr txBox="1">
                <a:spLocks noRot="1" noChangeAspect="1" noMove="1" noResize="1" noEditPoints="1" noAdjustHandles="1" noChangeArrowheads="1" noChangeShapeType="1" noTextEdit="1"/>
              </p:cNvSpPr>
              <p:nvPr/>
            </p:nvSpPr>
            <p:spPr>
              <a:xfrm>
                <a:off x="456705" y="6337142"/>
                <a:ext cx="6172200" cy="566630"/>
              </a:xfrm>
              <a:prstGeom prst="rect">
                <a:avLst/>
              </a:prstGeom>
              <a:blipFill rotWithShape="1">
                <a:blip r:embed="rId5"/>
                <a:stretch>
                  <a:fillRect l="-2" t="-84" r="2" b="-4810"/>
                </a:stretch>
              </a:blipFill>
            </p:spPr>
            <p:txBody>
              <a:bodyPr/>
              <a:lstStyle/>
              <a:p>
                <a:r>
                  <a:rPr lang="zh-CN" altLang="en-US">
                    <a:noFill/>
                  </a:rPr>
                  <a:t> </a:t>
                </a:r>
              </a:p>
            </p:txBody>
          </p:sp>
        </mc:Fallback>
      </mc:AlternateContent>
      <p:sp>
        <p:nvSpPr>
          <p:cNvPr id="7"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123</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123</a:t>
            </a:fld>
            <a:endParaRPr kumimoji="1" lang="zh-CN" altLang="en-US"/>
          </a:p>
        </p:txBody>
      </p:sp>
      <p:pic>
        <p:nvPicPr>
          <p:cNvPr id="19" name="图片 18"/>
          <p:cNvPicPr>
            <a:picLocks noChangeAspect="1"/>
          </p:cNvPicPr>
          <p:nvPr/>
        </p:nvPicPr>
        <p:blipFill rotWithShape="1">
          <a:blip r:embed="rId4"/>
          <a:srcRect t="47591" r="52060"/>
          <a:stretch>
            <a:fillRect/>
          </a:stretch>
        </p:blipFill>
        <p:spPr>
          <a:xfrm>
            <a:off x="4314073" y="4468913"/>
            <a:ext cx="3607398" cy="2081616"/>
          </a:xfrm>
          <a:prstGeom prst="rect">
            <a:avLst/>
          </a:prstGeom>
        </p:spPr>
      </p:pic>
      <p:pic>
        <p:nvPicPr>
          <p:cNvPr id="20" name="图片 19"/>
          <p:cNvPicPr>
            <a:picLocks noChangeAspect="1"/>
          </p:cNvPicPr>
          <p:nvPr/>
        </p:nvPicPr>
        <p:blipFill rotWithShape="1">
          <a:blip r:embed="rId4"/>
          <a:srcRect l="51355" t="51133"/>
          <a:stretch>
            <a:fillRect/>
          </a:stretch>
        </p:blipFill>
        <p:spPr>
          <a:xfrm>
            <a:off x="8216371" y="4606182"/>
            <a:ext cx="3660443" cy="194093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87BBDC00-B9E2-4EFD-9306-2934E87247C6}" type="slidenum">
              <a:rPr lang="zh-CN" altLang="en-US" smtClean="0"/>
              <a:t>124</a:t>
            </a:fld>
            <a:endParaRPr lang="zh-CN" altLang="en-US"/>
          </a:p>
        </p:txBody>
      </p:sp>
      <p:sp>
        <p:nvSpPr>
          <p:cNvPr id="3" name="标题 2"/>
          <p:cNvSpPr>
            <a:spLocks noGrp="1"/>
          </p:cNvSpPr>
          <p:nvPr>
            <p:ph type="title"/>
          </p:nvPr>
        </p:nvSpPr>
        <p:spPr/>
        <p:txBody>
          <a:bodyPr/>
          <a:lstStyle/>
          <a:p>
            <a:r>
              <a:rPr kumimoji="1" lang="zh-CN" altLang="en-US" dirty="0"/>
              <a:t>保持分解无损依赖的定理</a:t>
            </a:r>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56953" y="1165552"/>
                <a:ext cx="12078091" cy="5005387"/>
              </a:xfrm>
            </p:spPr>
            <p:txBody>
              <a:bodyPr/>
              <a:lstStyle/>
              <a:p>
                <a:pPr>
                  <a:lnSpc>
                    <a:spcPct val="120000"/>
                  </a:lnSpc>
                </a:pPr>
                <a:r>
                  <a:rPr lang="zh-CN" altLang="en-US" sz="2400" dirty="0">
                    <a:solidFill>
                      <a:srgbClr val="333333"/>
                    </a:solidFill>
                    <a:latin typeface="微软雅黑" panose="020B0503020204020204" pitchFamily="34" charset="-122"/>
                    <a:ea typeface="微软雅黑" panose="020B0503020204020204" pitchFamily="34" charset="-122"/>
                  </a:rPr>
                  <a:t>定理：</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设</a:t>
                </a:r>
                <a:r>
                  <a:rPr lang="el-GR" altLang="zh-CN" sz="2400" b="0" i="1" u="none" strike="noStrike" dirty="0">
                    <a:solidFill>
                      <a:srgbClr val="333333"/>
                    </a:solidFill>
                    <a:effectLst/>
                    <a:latin typeface="+mn-lt"/>
                    <a:ea typeface="微软雅黑" panose="020B0503020204020204" pitchFamily="34" charset="-122"/>
                  </a:rPr>
                  <a:t>ρ={</a:t>
                </a:r>
                <a:r>
                  <a:rPr lang="en-GB" altLang="zh-CN" sz="2400" b="0" i="1" u="none" strike="noStrike" dirty="0">
                    <a:solidFill>
                      <a:srgbClr val="333333"/>
                    </a:solidFill>
                    <a:effectLst/>
                    <a:latin typeface="+mn-lt"/>
                    <a:ea typeface="微软雅黑" panose="020B0503020204020204" pitchFamily="34" charset="-122"/>
                  </a:rPr>
                  <a:t>R</a:t>
                </a:r>
                <a:r>
                  <a:rPr lang="en-GB" altLang="zh-CN" sz="2400" b="0" i="1" u="none" strike="noStrike" baseline="-25000" dirty="0">
                    <a:solidFill>
                      <a:srgbClr val="333333"/>
                    </a:solidFill>
                    <a:effectLst/>
                    <a:latin typeface="+mn-lt"/>
                    <a:ea typeface="微软雅黑" panose="020B0503020204020204" pitchFamily="34" charset="-122"/>
                  </a:rPr>
                  <a:t>1</a:t>
                </a:r>
                <a:r>
                  <a:rPr lang="en-GB" altLang="zh-CN" sz="2400" b="0" i="1" u="none" strike="noStrike" dirty="0">
                    <a:solidFill>
                      <a:srgbClr val="333333"/>
                    </a:solidFill>
                    <a:effectLst/>
                    <a:latin typeface="+mn-lt"/>
                    <a:ea typeface="微软雅黑" panose="020B0503020204020204" pitchFamily="34" charset="-122"/>
                  </a:rPr>
                  <a:t>, R</a:t>
                </a:r>
                <a:r>
                  <a:rPr lang="en-GB" altLang="zh-CN" sz="2400" b="0" i="1" u="none" strike="noStrike" baseline="-25000" dirty="0">
                    <a:solidFill>
                      <a:srgbClr val="333333"/>
                    </a:solidFill>
                    <a:effectLst/>
                    <a:latin typeface="+mn-lt"/>
                    <a:ea typeface="微软雅黑" panose="020B0503020204020204" pitchFamily="34" charset="-122"/>
                  </a:rPr>
                  <a:t>2</a:t>
                </a:r>
                <a:r>
                  <a:rPr lang="en-GB" altLang="zh-CN" sz="2400" b="0" i="1" u="none" strike="noStrike" dirty="0">
                    <a:solidFill>
                      <a:srgbClr val="333333"/>
                    </a:solidFill>
                    <a:effectLst/>
                    <a:latin typeface="+mn-lt"/>
                    <a:ea typeface="微软雅黑" panose="020B0503020204020204" pitchFamily="34" charset="-122"/>
                  </a:rPr>
                  <a:t>}</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是关系模式</a:t>
                </a:r>
                <a:r>
                  <a:rPr lang="en-GB" altLang="zh-CN" sz="2400" b="0" i="1" u="none" strike="noStrike" dirty="0">
                    <a:solidFill>
                      <a:srgbClr val="333333"/>
                    </a:solidFill>
                    <a:effectLst/>
                    <a:latin typeface="+mn-lt"/>
                    <a:ea typeface="微软雅黑" panose="020B0503020204020204" pitchFamily="34" charset="-122"/>
                  </a:rPr>
                  <a:t>R</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的一个分解，</a:t>
                </a:r>
                <a:r>
                  <a:rPr lang="en-GB" altLang="zh-CN" sz="2400" b="0" i="1" u="none" strike="noStrike" dirty="0">
                    <a:solidFill>
                      <a:srgbClr val="333333"/>
                    </a:solidFill>
                    <a:effectLst/>
                    <a:latin typeface="+mn-lt"/>
                    <a:ea typeface="微软雅黑" panose="020B0503020204020204" pitchFamily="34" charset="-122"/>
                  </a:rPr>
                  <a:t>F</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是</a:t>
                </a:r>
                <a:r>
                  <a:rPr lang="en-GB" altLang="zh-CN" sz="2400" b="0" i="1" u="none" strike="noStrike" dirty="0">
                    <a:solidFill>
                      <a:srgbClr val="333333"/>
                    </a:solidFill>
                    <a:effectLst/>
                    <a:latin typeface="+mn-lt"/>
                    <a:ea typeface="微软雅黑" panose="020B0503020204020204" pitchFamily="34" charset="-122"/>
                  </a:rPr>
                  <a:t>R</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的函数依赖集，那么</a:t>
                </a:r>
                <a:r>
                  <a:rPr lang="el-GR" altLang="zh-CN" sz="2400" b="0" i="1" u="none" strike="noStrike" dirty="0">
                    <a:solidFill>
                      <a:srgbClr val="333333"/>
                    </a:solidFill>
                    <a:effectLst/>
                    <a:latin typeface="+mn-lt"/>
                    <a:ea typeface="微软雅黑" panose="020B0503020204020204" pitchFamily="34" charset="-122"/>
                  </a:rPr>
                  <a:t>ρ</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是</a:t>
                </a:r>
                <a:r>
                  <a:rPr lang="en-GB" altLang="zh-CN" sz="2400" b="0" i="1" u="none" strike="noStrike" dirty="0">
                    <a:solidFill>
                      <a:srgbClr val="333333"/>
                    </a:solidFill>
                    <a:effectLst/>
                    <a:latin typeface="+mn-lt"/>
                    <a:ea typeface="微软雅黑" panose="020B0503020204020204" pitchFamily="34" charset="-122"/>
                  </a:rPr>
                  <a:t>R</a:t>
                </a:r>
                <a:r>
                  <a:rPr lang="zh-CN" altLang="en-GB" sz="2400" b="0" i="0" u="none" strike="noStrike" dirty="0">
                    <a:solidFill>
                      <a:srgbClr val="333333"/>
                    </a:solidFill>
                    <a:effectLst/>
                    <a:latin typeface="微软雅黑" panose="020B0503020204020204" pitchFamily="34" charset="-122"/>
                    <a:ea typeface="微软雅黑" panose="020B0503020204020204" pitchFamily="34" charset="-122"/>
                  </a:rPr>
                  <a:t>（</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关于</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F</a:t>
                </a:r>
                <a:r>
                  <a:rPr lang="zh-CN" altLang="en-GB" sz="2400" b="0" i="0" u="none" strike="noStrike" dirty="0">
                    <a:solidFill>
                      <a:srgbClr val="333333"/>
                    </a:solidFill>
                    <a:effectLst/>
                    <a:latin typeface="微软雅黑" panose="020B0503020204020204" pitchFamily="34" charset="-122"/>
                    <a:ea typeface="微软雅黑" panose="020B0503020204020204" pitchFamily="34" charset="-122"/>
                  </a:rPr>
                  <a:t>）</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的无损分解的充分必要条件是：</a:t>
                </a:r>
                <a:br>
                  <a:rPr lang="zh-CN" altLang="en-US" sz="2400" dirty="0">
                    <a:latin typeface="微软雅黑" panose="020B0503020204020204" pitchFamily="34" charset="-122"/>
                    <a:ea typeface="微软雅黑" panose="020B0503020204020204" pitchFamily="34" charset="-122"/>
                  </a:rPr>
                </a:br>
                <a:r>
                  <a:rPr lang="zh-CN" altLang="en-US" sz="2400" b="0" i="1" u="none" strike="noStrike" dirty="0">
                    <a:solidFill>
                      <a:srgbClr val="333333"/>
                    </a:solidFill>
                    <a:effectLst/>
                    <a:latin typeface="+mn-lt"/>
                    <a:ea typeface="微软雅黑" panose="020B0503020204020204" pitchFamily="34" charset="-122"/>
                  </a:rPr>
                  <a:t>         </a:t>
                </a:r>
                <a:r>
                  <a:rPr lang="en-US" altLang="zh-CN" sz="2400" b="0" i="1" u="none" strike="noStrike" dirty="0">
                    <a:solidFill>
                      <a:srgbClr val="333333"/>
                    </a:solidFill>
                    <a:effectLst/>
                    <a:latin typeface="+mn-lt"/>
                    <a:ea typeface="微软雅黑" panose="020B0503020204020204" pitchFamily="34" charset="-122"/>
                  </a:rPr>
                  <a:t>(</a:t>
                </a:r>
                <a:r>
                  <a:rPr lang="en-GB" altLang="zh-CN" sz="2400" b="0" i="1" u="none" strike="noStrike" dirty="0">
                    <a:solidFill>
                      <a:srgbClr val="333333"/>
                    </a:solidFill>
                    <a:effectLst/>
                    <a:latin typeface="+mn-lt"/>
                    <a:ea typeface="微软雅黑" panose="020B0503020204020204" pitchFamily="34" charset="-122"/>
                  </a:rPr>
                  <a:t>R</a:t>
                </a:r>
                <a:r>
                  <a:rPr lang="en-GB" altLang="zh-CN" sz="2400" b="0" i="1" u="none" strike="noStrike" baseline="-25000" dirty="0">
                    <a:solidFill>
                      <a:srgbClr val="333333"/>
                    </a:solidFill>
                    <a:effectLst/>
                    <a:latin typeface="+mn-lt"/>
                    <a:ea typeface="微软雅黑" panose="020B0503020204020204" pitchFamily="34" charset="-122"/>
                  </a:rPr>
                  <a:t>1</a:t>
                </a:r>
                <a:r>
                  <a:rPr lang="en-GB" altLang="zh-CN" sz="2400" b="0" i="1" u="none" strike="noStrike" dirty="0">
                    <a:solidFill>
                      <a:srgbClr val="333333"/>
                    </a:solidFill>
                    <a:effectLst/>
                    <a:latin typeface="+mn-lt"/>
                    <a:ea typeface="微软雅黑" panose="020B0503020204020204" pitchFamily="34" charset="-122"/>
                  </a:rPr>
                  <a:t>∩R</a:t>
                </a:r>
                <a:r>
                  <a:rPr lang="en-GB" altLang="zh-CN" sz="2400" b="0" i="1" u="none" strike="noStrike" baseline="-25000" dirty="0">
                    <a:solidFill>
                      <a:srgbClr val="333333"/>
                    </a:solidFill>
                    <a:effectLst/>
                    <a:latin typeface="+mn-lt"/>
                    <a:ea typeface="微软雅黑" panose="020B0503020204020204" pitchFamily="34" charset="-122"/>
                  </a:rPr>
                  <a:t>2</a:t>
                </a:r>
                <a:r>
                  <a:rPr lang="en-GB" altLang="zh-CN" sz="2400" b="0" i="1" u="none" strike="noStrike" dirty="0">
                    <a:solidFill>
                      <a:srgbClr val="333333"/>
                    </a:solidFill>
                    <a:effectLst/>
                    <a:latin typeface="+mn-lt"/>
                    <a:ea typeface="微软雅黑" panose="020B0503020204020204" pitchFamily="34" charset="-122"/>
                  </a:rPr>
                  <a:t>)→R</a:t>
                </a:r>
                <a:r>
                  <a:rPr lang="en-GB" altLang="zh-CN" sz="2400" b="0" i="1" u="none" strike="noStrike" baseline="-25000" dirty="0">
                    <a:solidFill>
                      <a:srgbClr val="333333"/>
                    </a:solidFill>
                    <a:effectLst/>
                    <a:latin typeface="+mn-lt"/>
                    <a:ea typeface="微软雅黑" panose="020B0503020204020204" pitchFamily="34" charset="-122"/>
                  </a:rPr>
                  <a:t>1</a:t>
                </a:r>
                <a:r>
                  <a:rPr lang="en-GB" altLang="zh-CN" sz="2400" b="0" i="1" u="none" strike="noStrike" dirty="0">
                    <a:solidFill>
                      <a:srgbClr val="333333"/>
                    </a:solidFill>
                    <a:effectLst/>
                    <a:latin typeface="+mn-lt"/>
                    <a:ea typeface="微软雅黑" panose="020B0503020204020204" pitchFamily="34" charset="-122"/>
                  </a:rPr>
                  <a:t>-R</a:t>
                </a:r>
                <a:r>
                  <a:rPr lang="en-GB" altLang="zh-CN" sz="2400" b="0" i="1" u="none" strike="noStrike" baseline="-25000" dirty="0">
                    <a:solidFill>
                      <a:srgbClr val="333333"/>
                    </a:solidFill>
                    <a:effectLst/>
                    <a:latin typeface="+mn-lt"/>
                    <a:ea typeface="微软雅黑" panose="020B0503020204020204" pitchFamily="34" charset="-122"/>
                  </a:rPr>
                  <a:t>2</a:t>
                </a:r>
                <a:r>
                  <a:rPr lang="en-GB" altLang="zh-CN" sz="2400" b="0" i="1" u="none" strike="noStrike" dirty="0">
                    <a:solidFill>
                      <a:srgbClr val="333333"/>
                    </a:solidFill>
                    <a:effectLst/>
                    <a:latin typeface="+mn-lt"/>
                    <a:ea typeface="微软雅黑" panose="020B0503020204020204" pitchFamily="34" charset="-122"/>
                  </a:rPr>
                  <a:t>∈F</a:t>
                </a:r>
                <a:r>
                  <a:rPr lang="en-GB" altLang="zh-CN" sz="2400" b="0" i="1" u="none" strike="noStrike" baseline="30000" dirty="0">
                    <a:solidFill>
                      <a:srgbClr val="333333"/>
                    </a:solidFill>
                    <a:effectLst/>
                    <a:latin typeface="+mn-lt"/>
                    <a:ea typeface="微软雅黑" panose="020B0503020204020204" pitchFamily="34" charset="-122"/>
                  </a:rPr>
                  <a:t>+</a:t>
                </a:r>
                <a:r>
                  <a:rPr lang="en-GB" altLang="zh-CN" sz="2400" b="0" i="1" u="none" strike="noStrike" dirty="0">
                    <a:solidFill>
                      <a:srgbClr val="333333"/>
                    </a:solidFill>
                    <a:effectLst/>
                    <a:latin typeface="+mn-lt"/>
                    <a:ea typeface="微软雅黑" panose="020B0503020204020204" pitchFamily="34" charset="-122"/>
                  </a:rPr>
                  <a:t> </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或 </a:t>
                </a:r>
                <a:r>
                  <a:rPr lang="en-US" altLang="zh-CN" sz="2400" b="0" i="1" u="none" strike="noStrike" dirty="0">
                    <a:solidFill>
                      <a:srgbClr val="333333"/>
                    </a:solidFill>
                    <a:effectLst/>
                    <a:latin typeface="+mn-lt"/>
                    <a:ea typeface="微软雅黑" panose="020B0503020204020204" pitchFamily="34" charset="-122"/>
                  </a:rPr>
                  <a:t>(</a:t>
                </a:r>
                <a:r>
                  <a:rPr lang="en-GB" altLang="zh-CN" sz="2400" b="0" i="1" u="none" strike="noStrike" dirty="0">
                    <a:solidFill>
                      <a:srgbClr val="333333"/>
                    </a:solidFill>
                    <a:effectLst/>
                    <a:latin typeface="+mn-lt"/>
                    <a:ea typeface="微软雅黑" panose="020B0503020204020204" pitchFamily="34" charset="-122"/>
                  </a:rPr>
                  <a:t>R</a:t>
                </a:r>
                <a:r>
                  <a:rPr lang="en-GB" altLang="zh-CN" sz="2400" b="0" i="1" u="none" strike="noStrike" baseline="-25000" dirty="0">
                    <a:solidFill>
                      <a:srgbClr val="333333"/>
                    </a:solidFill>
                    <a:effectLst/>
                    <a:latin typeface="+mn-lt"/>
                    <a:ea typeface="微软雅黑" panose="020B0503020204020204" pitchFamily="34" charset="-122"/>
                  </a:rPr>
                  <a:t>1</a:t>
                </a:r>
                <a:r>
                  <a:rPr lang="en-GB" altLang="zh-CN" sz="2400" b="0" i="1" u="none" strike="noStrike" dirty="0">
                    <a:solidFill>
                      <a:srgbClr val="333333"/>
                    </a:solidFill>
                    <a:effectLst/>
                    <a:latin typeface="+mn-lt"/>
                    <a:ea typeface="微软雅黑" panose="020B0503020204020204" pitchFamily="34" charset="-122"/>
                  </a:rPr>
                  <a:t>∩R</a:t>
                </a:r>
                <a:r>
                  <a:rPr lang="en-GB" altLang="zh-CN" sz="2400" b="0" i="1" u="none" strike="noStrike" baseline="-25000" dirty="0">
                    <a:solidFill>
                      <a:srgbClr val="333333"/>
                    </a:solidFill>
                    <a:effectLst/>
                    <a:latin typeface="+mn-lt"/>
                    <a:ea typeface="微软雅黑" panose="020B0503020204020204" pitchFamily="34" charset="-122"/>
                  </a:rPr>
                  <a:t>2</a:t>
                </a:r>
                <a:r>
                  <a:rPr lang="en-GB" altLang="zh-CN" sz="2400" b="0" i="1" u="none" strike="noStrike" dirty="0">
                    <a:solidFill>
                      <a:srgbClr val="333333"/>
                    </a:solidFill>
                    <a:effectLst/>
                    <a:latin typeface="+mn-lt"/>
                    <a:ea typeface="微软雅黑" panose="020B0503020204020204" pitchFamily="34" charset="-122"/>
                  </a:rPr>
                  <a:t>)→R</a:t>
                </a:r>
                <a:r>
                  <a:rPr lang="en-GB" altLang="zh-CN" sz="2400" b="0" i="1" u="none" strike="noStrike" baseline="-25000" dirty="0">
                    <a:solidFill>
                      <a:srgbClr val="333333"/>
                    </a:solidFill>
                    <a:effectLst/>
                    <a:latin typeface="+mn-lt"/>
                    <a:ea typeface="微软雅黑" panose="020B0503020204020204" pitchFamily="34" charset="-122"/>
                  </a:rPr>
                  <a:t>2</a:t>
                </a:r>
                <a:r>
                  <a:rPr lang="en-GB" altLang="zh-CN" sz="2400" b="0" i="1" u="none" strike="noStrike" dirty="0">
                    <a:solidFill>
                      <a:srgbClr val="333333"/>
                    </a:solidFill>
                    <a:effectLst/>
                    <a:latin typeface="+mn-lt"/>
                    <a:ea typeface="微软雅黑" panose="020B0503020204020204" pitchFamily="34" charset="-122"/>
                  </a:rPr>
                  <a:t>-R</a:t>
                </a:r>
                <a:r>
                  <a:rPr lang="en-GB" altLang="zh-CN" sz="2400" b="0" i="1" u="none" strike="noStrike" baseline="-25000" dirty="0">
                    <a:solidFill>
                      <a:srgbClr val="333333"/>
                    </a:solidFill>
                    <a:effectLst/>
                    <a:latin typeface="+mn-lt"/>
                    <a:ea typeface="微软雅黑" panose="020B0503020204020204" pitchFamily="34" charset="-122"/>
                  </a:rPr>
                  <a:t>1</a:t>
                </a:r>
                <a:r>
                  <a:rPr lang="en-GB" altLang="zh-CN" sz="2400" b="0" i="1" u="none" strike="noStrike" dirty="0">
                    <a:solidFill>
                      <a:srgbClr val="333333"/>
                    </a:solidFill>
                    <a:effectLst/>
                    <a:latin typeface="+mn-lt"/>
                    <a:ea typeface="微软雅黑" panose="020B0503020204020204" pitchFamily="34" charset="-122"/>
                  </a:rPr>
                  <a:t>∈F</a:t>
                </a:r>
                <a:r>
                  <a:rPr lang="en-GB" altLang="zh-CN" sz="2400" b="0" i="1" u="none" strike="noStrike" baseline="30000" dirty="0">
                    <a:solidFill>
                      <a:srgbClr val="333333"/>
                    </a:solidFill>
                    <a:effectLst/>
                    <a:latin typeface="+mn-lt"/>
                    <a:ea typeface="微软雅黑" panose="020B0503020204020204" pitchFamily="34" charset="-122"/>
                  </a:rPr>
                  <a:t>+</a:t>
                </a:r>
              </a:p>
              <a:p>
                <a:pPr marL="0" indent="0">
                  <a:lnSpc>
                    <a:spcPct val="120000"/>
                  </a:lnSpc>
                  <a:buNone/>
                </a:pPr>
                <a:endParaRPr lang="en-GB" altLang="zh-CN" sz="2400" baseline="30000" dirty="0">
                  <a:solidFill>
                    <a:srgbClr val="333333"/>
                  </a:solidFill>
                  <a:latin typeface="微软雅黑" panose="020B0503020204020204" pitchFamily="34" charset="-122"/>
                  <a:ea typeface="微软雅黑" panose="020B0503020204020204" pitchFamily="34" charset="-122"/>
                </a:endParaRPr>
              </a:p>
              <a:p>
                <a:pPr>
                  <a:lnSpc>
                    <a:spcPct val="120000"/>
                  </a:lnSpc>
                </a:pPr>
                <a:r>
                  <a:rPr lang="zh-CN" altLang="en-GB" sz="2400" dirty="0">
                    <a:solidFill>
                      <a:srgbClr val="333333"/>
                    </a:solidFill>
                    <a:latin typeface="微软雅黑" panose="020B0503020204020204" pitchFamily="34" charset="-122"/>
                    <a:ea typeface="微软雅黑" panose="020B0503020204020204" pitchFamily="34" charset="-122"/>
                  </a:rPr>
                  <a:t>定理</a:t>
                </a:r>
                <a:r>
                  <a:rPr lang="zh-CN" altLang="en-US" sz="2400" dirty="0">
                    <a:solidFill>
                      <a:srgbClr val="333333"/>
                    </a:solidFill>
                    <a:latin typeface="微软雅黑" panose="020B0503020204020204" pitchFamily="34" charset="-122"/>
                    <a:ea typeface="微软雅黑" panose="020B0503020204020204" pitchFamily="34" charset="-122"/>
                  </a:rPr>
                  <a:t>：</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设</a:t>
                </a:r>
                <a:r>
                  <a:rPr lang="en-GB" altLang="zh-CN" sz="2400" b="0" i="0" u="none" strike="noStrike" dirty="0">
                    <a:solidFill>
                      <a:srgbClr val="333333"/>
                    </a:solidFill>
                    <a:effectLst/>
                    <a:latin typeface="微软雅黑" panose="020B0503020204020204" pitchFamily="34" charset="-122"/>
                    <a:ea typeface="微软雅黑" panose="020B0503020204020204" pitchFamily="34" charset="-122"/>
                  </a:rPr>
                  <a:t>F</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是关系模式</a:t>
                </a:r>
                <a:r>
                  <a:rPr lang="en-GB" altLang="zh-CN" sz="2400" b="0" i="0" u="none" strike="noStrike" dirty="0">
                    <a:solidFill>
                      <a:srgbClr val="333333"/>
                    </a:solidFill>
                    <a:effectLst/>
                    <a:latin typeface="微软雅黑" panose="020B0503020204020204" pitchFamily="34" charset="-122"/>
                    <a:ea typeface="微软雅黑" panose="020B0503020204020204" pitchFamily="34" charset="-122"/>
                  </a:rPr>
                  <a:t>R</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的函数依赖集，</a:t>
                </a:r>
                <a:r>
                  <a:rPr lang="el-GR"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ρ={</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0" i="1" u="none" strike="noStrike" baseline="-2500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0" i="1" u="none" strike="noStrike" baseline="-2500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400" b="0" i="1" u="none" strike="noStrike" dirty="0" err="1">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0" i="1" u="none" strike="noStrike" baseline="-25000" dirty="0" err="1">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k</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是</a:t>
                </a:r>
                <a:r>
                  <a:rPr lang="en-GB" altLang="zh-CN" sz="2400" b="0" i="1" u="none" strike="noStrike" dirty="0">
                    <a:solidFill>
                      <a:srgbClr val="333333"/>
                    </a:solidFill>
                    <a:effectLst/>
                    <a:latin typeface="+mn-lt"/>
                    <a:ea typeface="微软雅黑" panose="020B0503020204020204" pitchFamily="34" charset="-122"/>
                  </a:rPr>
                  <a:t>R</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关于</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的一个无损联接分解。</a:t>
                </a:r>
                <a:br>
                  <a:rPr lang="zh-CN" altLang="en-US" sz="2400" dirty="0">
                    <a:latin typeface="微软雅黑" panose="020B0503020204020204" pitchFamily="34" charset="-122"/>
                    <a:ea typeface="微软雅黑" panose="020B0503020204020204" pitchFamily="34" charset="-122"/>
                  </a:rPr>
                </a:b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 若</a:t>
                </a:r>
                <a:r>
                  <a:rPr lang="el-GR"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σ={</a:t>
                </a:r>
                <a:r>
                  <a:rPr lang="en-GB" altLang="zh-CN" sz="2400" b="1" i="1" u="none" strike="noStrike"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GB" altLang="zh-CN" sz="2400" b="1" i="1" u="none" strike="noStrike" baseline="-25000"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GB" altLang="zh-CN" sz="2400" b="1" i="1" u="none" strike="noStrike"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GB" altLang="zh-CN" sz="2400" b="1" i="1" u="none" strike="noStrike" baseline="-25000"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GB" altLang="zh-CN" sz="2400" b="1" i="1" u="none" strike="noStrike"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400" b="1" i="1" u="none" strike="noStrike" dirty="0" err="1">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GB" altLang="zh-CN" sz="2400" b="1" i="1" u="none" strike="noStrike" baseline="-25000" dirty="0" err="1">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m</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是</a:t>
                </a:r>
                <a:r>
                  <a:rPr lang="en-GB" altLang="zh-CN" sz="2400" b="1" i="1" u="none" strike="noStrike" dirty="0">
                    <a:solidFill>
                      <a:srgbClr val="3B20FF"/>
                    </a:solidFill>
                    <a:effectLst/>
                    <a:latin typeface="+mn-lt"/>
                    <a:ea typeface="微软雅黑" panose="020B0503020204020204" pitchFamily="34" charset="-122"/>
                  </a:rPr>
                  <a:t>R</a:t>
                </a:r>
                <a:r>
                  <a:rPr lang="en-GB" altLang="zh-CN" sz="2400" b="1" i="1" u="none" strike="noStrike" baseline="-25000" dirty="0">
                    <a:solidFill>
                      <a:srgbClr val="3B20FF"/>
                    </a:solidFill>
                    <a:effectLst/>
                    <a:latin typeface="+mn-lt"/>
                    <a:ea typeface="微软雅黑" panose="020B0503020204020204" pitchFamily="34" charset="-122"/>
                  </a:rPr>
                  <a:t>i</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关于</a:t>
                </a:r>
                <a:r>
                  <a:rPr lang="en-GB" altLang="zh-CN" sz="2400" b="0" i="1" u="none" strike="noStrike" dirty="0">
                    <a:solidFill>
                      <a:srgbClr val="333333"/>
                    </a:solidFill>
                    <a:effectLst/>
                    <a:latin typeface="+mn-lt"/>
                    <a:ea typeface="微软雅黑" panose="020B0503020204020204" pitchFamily="34" charset="-122"/>
                  </a:rPr>
                  <a:t>F</a:t>
                </a:r>
                <a:r>
                  <a:rPr lang="en-GB" altLang="zh-CN" sz="2400" b="0" i="1" u="none" strike="noStrike" baseline="-25000" dirty="0">
                    <a:solidFill>
                      <a:srgbClr val="333333"/>
                    </a:solidFill>
                    <a:effectLst/>
                    <a:latin typeface="+mn-lt"/>
                    <a:ea typeface="微软雅黑" panose="020B0503020204020204" pitchFamily="34" charset="-122"/>
                  </a:rPr>
                  <a:t>i</a:t>
                </a:r>
                <a:r>
                  <a:rPr lang="en-GB" altLang="zh-CN" sz="2400" b="0" i="1" u="none" strike="noStrike" dirty="0">
                    <a:solidFill>
                      <a:srgbClr val="333333"/>
                    </a:solidFill>
                    <a:effectLst/>
                    <a:latin typeface="+mn-lt"/>
                    <a:ea typeface="微软雅黑" panose="020B0503020204020204" pitchFamily="34" charset="-122"/>
                  </a:rPr>
                  <a:t>=</a:t>
                </a:r>
                <a:r>
                  <a:rPr lang="el-GR" altLang="zh-CN" sz="2400" b="0" i="1" u="none" strike="noStrike" dirty="0">
                    <a:solidFill>
                      <a:srgbClr val="333333"/>
                    </a:solidFill>
                    <a:effectLst/>
                    <a:latin typeface="+mn-lt"/>
                    <a:ea typeface="微软雅黑" panose="020B0503020204020204" pitchFamily="34" charset="-122"/>
                  </a:rPr>
                  <a:t>π</a:t>
                </a:r>
                <a:r>
                  <a:rPr lang="en-GB" altLang="zh-CN" sz="2400" b="0" i="1" u="none" strike="noStrike" baseline="-25000" dirty="0">
                    <a:solidFill>
                      <a:srgbClr val="333333"/>
                    </a:solidFill>
                    <a:effectLst/>
                    <a:latin typeface="+mn-lt"/>
                    <a:ea typeface="微软雅黑" panose="020B0503020204020204" pitchFamily="34" charset="-122"/>
                  </a:rPr>
                  <a:t>Ri</a:t>
                </a:r>
                <a:r>
                  <a:rPr lang="en-GB" altLang="zh-CN" sz="2400" b="0" i="1" u="none" strike="noStrike" dirty="0">
                    <a:solidFill>
                      <a:srgbClr val="333333"/>
                    </a:solidFill>
                    <a:effectLst/>
                    <a:latin typeface="+mn-lt"/>
                    <a:ea typeface="微软雅黑" panose="020B0503020204020204" pitchFamily="34" charset="-122"/>
                  </a:rPr>
                  <a:t>(F) </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一个无损联接分解，</a:t>
                </a:r>
                <a:br>
                  <a:rPr lang="en-US" altLang="zh-CN" sz="2400" b="0" i="0" u="none" strike="noStrike" dirty="0">
                    <a:solidFill>
                      <a:srgbClr val="333333"/>
                    </a:solidFill>
                    <a:effectLst/>
                    <a:latin typeface="微软雅黑" panose="020B0503020204020204" pitchFamily="34" charset="-122"/>
                    <a:ea typeface="微软雅黑" panose="020B0503020204020204" pitchFamily="34" charset="-122"/>
                  </a:rPr>
                </a:b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则</a:t>
                </a:r>
                <a:r>
                  <a:rPr lang="el-GR" altLang="zh-CN" sz="2400" i="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ρ</a:t>
                </a:r>
                <a14:m>
                  <m:oMath xmlns:m="http://schemas.openxmlformats.org/officeDocument/2006/math">
                    <m:r>
                      <a:rPr lang="en-US" altLang="zh-CN" sz="2400" b="0" i="1" baseline="30000" dirty="0" smtClean="0">
                        <a:solidFill>
                          <a:srgbClr val="333333"/>
                        </a:solidFill>
                        <a:latin typeface="Cambria Math" panose="02040503050406030204" pitchFamily="18" charset="0"/>
                        <a:ea typeface="微软雅黑" panose="020B0503020204020204" pitchFamily="34" charset="-122"/>
                      </a:rPr>
                      <m:t>′</m:t>
                    </m:r>
                    <m:r>
                      <a:rPr lang="en-US" altLang="zh-CN" sz="2400" i="1" baseline="30000" dirty="0">
                        <a:solidFill>
                          <a:srgbClr val="333333"/>
                        </a:solidFill>
                        <a:latin typeface="Cambria Math" panose="02040503050406030204" pitchFamily="18" charset="0"/>
                        <a:ea typeface="微软雅黑" panose="020B0503020204020204" pitchFamily="34" charset="-122"/>
                      </a:rPr>
                      <m:t> </m:t>
                    </m:r>
                  </m:oMath>
                </a14:m>
                <a:r>
                  <a:rPr lang="el-GR" altLang="zh-CN" sz="2400" i="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0" i="1" u="none" strike="noStrike" baseline="-2500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0" i="1" u="none" strike="noStrike" baseline="-2500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i-1</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400" b="1" i="1" strike="noStrike"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GB" altLang="zh-CN" sz="2400" b="1" i="1" strike="noStrike" baseline="-25000"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GB" altLang="zh-CN" sz="2400" b="1" i="1" strike="noStrike"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GB" altLang="zh-CN" sz="2400" b="1" i="1" strike="noStrike" baseline="-25000"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GB" altLang="zh-CN" sz="2400" b="1" i="1" strike="noStrike"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en-GB" altLang="zh-CN" sz="2400" b="1" i="1" strike="noStrike" baseline="-25000" dirty="0">
                    <a:solidFill>
                      <a:srgbClr val="3B20FF"/>
                    </a:solidFill>
                    <a:effectLst/>
                    <a:latin typeface="Times New Roman" panose="02020603050405020304" pitchFamily="18" charset="0"/>
                    <a:ea typeface="微软雅黑" panose="020B0503020204020204" pitchFamily="34" charset="-122"/>
                    <a:cs typeface="Times New Roman" panose="02020603050405020304" pitchFamily="18" charset="0"/>
                  </a:rPr>
                  <a:t>m</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0" i="1" u="none" strike="noStrike" baseline="-2500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i+1</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400" b="0" i="1" u="none" strike="noStrike" dirty="0" err="1">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0" i="1" u="none" strike="noStrike" baseline="-25000" dirty="0" err="1">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k</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是</a:t>
                </a:r>
                <a:r>
                  <a:rPr lang="en-GB" altLang="zh-CN" sz="2400" b="0" i="1" u="none" strike="noStrike" dirty="0">
                    <a:solidFill>
                      <a:srgbClr val="333333"/>
                    </a:solidFill>
                    <a:effectLst/>
                    <a:latin typeface="+mn-lt"/>
                    <a:ea typeface="微软雅黑" panose="020B0503020204020204" pitchFamily="34" charset="-122"/>
                  </a:rPr>
                  <a:t>R</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关于</a:t>
                </a:r>
                <a:r>
                  <a:rPr lang="en-GB" altLang="zh-CN" sz="2400" b="0" i="0" u="none" strike="noStrike" dirty="0">
                    <a:solidFill>
                      <a:srgbClr val="333333"/>
                    </a:solidFill>
                    <a:effectLst/>
                    <a:latin typeface="+mn-lt"/>
                    <a:ea typeface="微软雅黑" panose="020B0503020204020204" pitchFamily="34" charset="-122"/>
                  </a:rPr>
                  <a:t>F</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的无损联接分解。</a:t>
                </a:r>
                <a:endParaRPr lang="en-US" altLang="zh-CN" sz="2400" b="0" i="0" u="none" strike="noStrike" dirty="0">
                  <a:solidFill>
                    <a:srgbClr val="333333"/>
                  </a:solidFill>
                  <a:effectLst/>
                  <a:latin typeface="微软雅黑" panose="020B0503020204020204" pitchFamily="34" charset="-122"/>
                  <a:ea typeface="微软雅黑" panose="020B0503020204020204" pitchFamily="34" charset="-122"/>
                </a:endParaRPr>
              </a:p>
              <a:p>
                <a:pPr>
                  <a:lnSpc>
                    <a:spcPct val="120000"/>
                  </a:lnSpc>
                </a:pPr>
                <a:endParaRPr lang="en-US" altLang="zh-CN" sz="2400" dirty="0">
                  <a:solidFill>
                    <a:srgbClr val="333333"/>
                  </a:solidFill>
                  <a:latin typeface="微软雅黑" panose="020B0503020204020204" pitchFamily="34" charset="-122"/>
                  <a:ea typeface="微软雅黑" panose="020B0503020204020204" pitchFamily="34" charset="-122"/>
                </a:endParaRPr>
              </a:p>
              <a:p>
                <a:pPr>
                  <a:lnSpc>
                    <a:spcPct val="120000"/>
                  </a:lnSpc>
                </a:pPr>
                <a:r>
                  <a:rPr lang="zh-CN" altLang="en-GB" sz="2400" dirty="0">
                    <a:solidFill>
                      <a:srgbClr val="333333"/>
                    </a:solidFill>
                    <a:latin typeface="微软雅黑" panose="020B0503020204020204" pitchFamily="34" charset="-122"/>
                    <a:ea typeface="微软雅黑" panose="020B0503020204020204" pitchFamily="34" charset="-122"/>
                  </a:rPr>
                  <a:t>定理</a:t>
                </a:r>
                <a:r>
                  <a:rPr lang="zh-CN" altLang="en-US" sz="2400" dirty="0">
                    <a:solidFill>
                      <a:srgbClr val="333333"/>
                    </a:solidFill>
                    <a:latin typeface="微软雅黑" panose="020B0503020204020204" pitchFamily="34" charset="-122"/>
                    <a:ea typeface="微软雅黑" panose="020B0503020204020204" pitchFamily="34" charset="-122"/>
                  </a:rPr>
                  <a:t>：设</a:t>
                </a:r>
                <a:r>
                  <a:rPr lang="en-GB" altLang="zh-CN" sz="2400" i="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400" dirty="0">
                    <a:solidFill>
                      <a:srgbClr val="333333"/>
                    </a:solidFill>
                    <a:latin typeface="微软雅黑" panose="020B0503020204020204" pitchFamily="34" charset="-122"/>
                    <a:ea typeface="微软雅黑" panose="020B0503020204020204" pitchFamily="34" charset="-122"/>
                  </a:rPr>
                  <a:t>是关系模式</a:t>
                </a:r>
                <a:r>
                  <a:rPr lang="en-GB" altLang="zh-CN" sz="2400" i="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400" dirty="0">
                    <a:solidFill>
                      <a:srgbClr val="333333"/>
                    </a:solidFill>
                    <a:latin typeface="微软雅黑" panose="020B0503020204020204" pitchFamily="34" charset="-122"/>
                    <a:ea typeface="微软雅黑" panose="020B0503020204020204" pitchFamily="34" charset="-122"/>
                  </a:rPr>
                  <a:t>的函数依赖集，</a:t>
                </a:r>
                <a:r>
                  <a:rPr lang="el-GR" altLang="zh-CN" sz="2400" i="1" dirty="0">
                    <a:solidFill>
                      <a:srgbClr val="333333"/>
                    </a:solidFill>
                    <a:latin typeface="+mn-lt"/>
                    <a:ea typeface="微软雅黑" panose="020B0503020204020204" pitchFamily="34" charset="-122"/>
                  </a:rPr>
                  <a:t>ρ={</a:t>
                </a:r>
                <a:r>
                  <a:rPr lang="en-GB" altLang="zh-CN" sz="2400" i="1" dirty="0">
                    <a:solidFill>
                      <a:srgbClr val="333333"/>
                    </a:solidFill>
                    <a:latin typeface="+mn-lt"/>
                    <a:ea typeface="微软雅黑" panose="020B0503020204020204" pitchFamily="34" charset="-122"/>
                  </a:rPr>
                  <a:t>R</a:t>
                </a:r>
                <a:r>
                  <a:rPr lang="en-GB" altLang="zh-CN" sz="2400" i="1" baseline="-25000" dirty="0">
                    <a:solidFill>
                      <a:srgbClr val="333333"/>
                    </a:solidFill>
                    <a:latin typeface="+mn-lt"/>
                    <a:ea typeface="微软雅黑" panose="020B0503020204020204" pitchFamily="34" charset="-122"/>
                  </a:rPr>
                  <a:t>1</a:t>
                </a:r>
                <a:r>
                  <a:rPr lang="en-GB" altLang="zh-CN" sz="2400" i="1" dirty="0">
                    <a:solidFill>
                      <a:srgbClr val="333333"/>
                    </a:solidFill>
                    <a:latin typeface="+mn-lt"/>
                    <a:ea typeface="微软雅黑" panose="020B0503020204020204" pitchFamily="34" charset="-122"/>
                  </a:rPr>
                  <a:t>,R</a:t>
                </a:r>
                <a:r>
                  <a:rPr lang="en-GB" altLang="zh-CN" sz="2400" i="1" baseline="-25000" dirty="0">
                    <a:solidFill>
                      <a:srgbClr val="333333"/>
                    </a:solidFill>
                    <a:latin typeface="+mn-lt"/>
                    <a:ea typeface="微软雅黑" panose="020B0503020204020204" pitchFamily="34" charset="-122"/>
                  </a:rPr>
                  <a:t>2</a:t>
                </a:r>
                <a:r>
                  <a:rPr lang="en-GB" altLang="zh-CN" sz="2400" i="1" dirty="0">
                    <a:solidFill>
                      <a:srgbClr val="333333"/>
                    </a:solidFill>
                    <a:latin typeface="+mn-lt"/>
                    <a:ea typeface="微软雅黑" panose="020B0503020204020204" pitchFamily="34" charset="-122"/>
                  </a:rPr>
                  <a:t>,…,</a:t>
                </a:r>
                <a:r>
                  <a:rPr lang="en-GB" altLang="zh-CN" sz="2400" i="1" dirty="0" err="1">
                    <a:solidFill>
                      <a:srgbClr val="333333"/>
                    </a:solidFill>
                    <a:latin typeface="+mn-lt"/>
                    <a:ea typeface="微软雅黑" panose="020B0503020204020204" pitchFamily="34" charset="-122"/>
                  </a:rPr>
                  <a:t>R</a:t>
                </a:r>
                <a:r>
                  <a:rPr lang="en-GB" altLang="zh-CN" sz="2400" i="1" baseline="-25000" dirty="0" err="1">
                    <a:solidFill>
                      <a:srgbClr val="333333"/>
                    </a:solidFill>
                    <a:latin typeface="+mn-lt"/>
                    <a:ea typeface="微软雅黑" panose="020B0503020204020204" pitchFamily="34" charset="-122"/>
                  </a:rPr>
                  <a:t>k</a:t>
                </a:r>
                <a:r>
                  <a:rPr lang="en-GB" altLang="zh-CN" sz="2400" i="1" dirty="0">
                    <a:solidFill>
                      <a:srgbClr val="333333"/>
                    </a:solidFill>
                    <a:latin typeface="+mn-lt"/>
                    <a:ea typeface="微软雅黑" panose="020B0503020204020204" pitchFamily="34" charset="-122"/>
                  </a:rPr>
                  <a:t>}</a:t>
                </a:r>
                <a:r>
                  <a:rPr lang="zh-CN" altLang="en-US" sz="2400" dirty="0">
                    <a:solidFill>
                      <a:srgbClr val="333333"/>
                    </a:solidFill>
                    <a:latin typeface="微软雅黑" panose="020B0503020204020204" pitchFamily="34" charset="-122"/>
                    <a:ea typeface="微软雅黑" panose="020B0503020204020204" pitchFamily="34" charset="-122"/>
                  </a:rPr>
                  <a:t>是</a:t>
                </a:r>
                <a:r>
                  <a:rPr lang="en-GB" altLang="zh-CN" sz="2400" i="1" dirty="0">
                    <a:solidFill>
                      <a:srgbClr val="333333"/>
                    </a:solidFill>
                    <a:latin typeface="+mn-lt"/>
                    <a:ea typeface="微软雅黑" panose="020B0503020204020204" pitchFamily="34" charset="-122"/>
                  </a:rPr>
                  <a:t>R</a:t>
                </a:r>
                <a:r>
                  <a:rPr lang="zh-CN" altLang="en-US" sz="2400" dirty="0">
                    <a:solidFill>
                      <a:srgbClr val="333333"/>
                    </a:solidFill>
                    <a:latin typeface="微软雅黑" panose="020B0503020204020204" pitchFamily="34" charset="-122"/>
                    <a:ea typeface="微软雅黑" panose="020B0503020204020204" pitchFamily="34" charset="-122"/>
                  </a:rPr>
                  <a:t>关于</a:t>
                </a:r>
                <a:r>
                  <a:rPr lang="en-GB" altLang="zh-CN" sz="2400" i="1" dirty="0">
                    <a:solidFill>
                      <a:srgbClr val="333333"/>
                    </a:solidFill>
                    <a:latin typeface="+mn-lt"/>
                    <a:ea typeface="微软雅黑" panose="020B0503020204020204" pitchFamily="34" charset="-122"/>
                  </a:rPr>
                  <a:t>F</a:t>
                </a:r>
                <a:r>
                  <a:rPr lang="zh-CN" altLang="en-US" sz="2400" i="1" dirty="0">
                    <a:solidFill>
                      <a:srgbClr val="333333"/>
                    </a:solidFill>
                    <a:latin typeface="+mn-lt"/>
                    <a:ea typeface="微软雅黑" panose="020B0503020204020204" pitchFamily="34" charset="-122"/>
                  </a:rPr>
                  <a:t> </a:t>
                </a:r>
                <a:r>
                  <a:rPr lang="zh-CN" altLang="en-US" sz="2400" dirty="0">
                    <a:solidFill>
                      <a:srgbClr val="333333"/>
                    </a:solidFill>
                    <a:latin typeface="微软雅黑" panose="020B0503020204020204" pitchFamily="34" charset="-122"/>
                    <a:ea typeface="微软雅黑" panose="020B0503020204020204" pitchFamily="34" charset="-122"/>
                  </a:rPr>
                  <a:t>的一个无损联接分解。</a:t>
                </a:r>
                <a:br>
                  <a:rPr lang="en-GB" altLang="zh-CN" sz="2400" dirty="0">
                    <a:latin typeface="微软雅黑" panose="020B0503020204020204" pitchFamily="34" charset="-122"/>
                    <a:ea typeface="微软雅黑" panose="020B0503020204020204" pitchFamily="34" charset="-122"/>
                  </a:rPr>
                </a:br>
                <a:r>
                  <a:rPr lang="en-GB" altLang="zh-CN" sz="2400" b="0" i="0" u="none" strike="noStrike" dirty="0">
                    <a:solidFill>
                      <a:srgbClr val="333333"/>
                    </a:solidFill>
                    <a:effectLst/>
                    <a:latin typeface="微软雅黑" panose="020B0503020204020204" pitchFamily="34" charset="-122"/>
                    <a:ea typeface="微软雅黑" panose="020B0503020204020204" pitchFamily="34" charset="-122"/>
                  </a:rPr>
                  <a:t> </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设</a:t>
                </a:r>
                <a14:m>
                  <m:oMath xmlns:m="http://schemas.openxmlformats.org/officeDocument/2006/math">
                    <m:r>
                      <m:rPr>
                        <m:nor/>
                      </m:rPr>
                      <a:rPr lang="el-GR" altLang="zh-CN" sz="2400" i="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m:t>ρ</m:t>
                    </m:r>
                    <m:r>
                      <m:rPr>
                        <m:nor/>
                      </m:rPr>
                      <a:rPr lang="en-US" altLang="zh-CN" sz="2400" b="0" i="1" baseline="30000" dirty="0" smtClean="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m:t>+</m:t>
                    </m:r>
                  </m:oMath>
                </a14:m>
                <a:r>
                  <a:rPr lang="el-GR"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0" i="1" u="none" strike="noStrike" baseline="-2500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0" i="1" u="none" strike="noStrike" baseline="-25000"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k</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GB" altLang="zh-CN" sz="2400" b="1" i="1" u="none" strike="noStrike" dirty="0">
                    <a:solidFill>
                      <a:srgbClr val="7030A0"/>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en-GB" altLang="zh-CN" sz="2400" b="1" i="1" u="none" strike="noStrike" baseline="-25000" dirty="0">
                    <a:solidFill>
                      <a:srgbClr val="7030A0"/>
                    </a:solidFill>
                    <a:effectLst/>
                    <a:latin typeface="Times New Roman" panose="02020603050405020304" pitchFamily="18" charset="0"/>
                    <a:ea typeface="微软雅黑" panose="020B0503020204020204" pitchFamily="34" charset="-122"/>
                    <a:cs typeface="Times New Roman" panose="02020603050405020304" pitchFamily="18" charset="0"/>
                  </a:rPr>
                  <a:t>k+1</a:t>
                </a:r>
                <a:r>
                  <a:rPr lang="en-GB" altLang="zh-CN" sz="2400" b="0" i="1" u="none" strike="noStrike" dirty="0">
                    <a:solidFill>
                      <a:srgbClr val="333333"/>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i="1" dirty="0">
                    <a:solidFill>
                      <a:srgbClr val="333333"/>
                    </a:solidFill>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l-GR" altLang="zh-CN" sz="2400" i="1" dirty="0">
                        <a:solidFill>
                          <a:srgbClr val="333333"/>
                        </a:solidFill>
                        <a:latin typeface="Cambria Math" panose="02040503050406030204" pitchFamily="18" charset="0"/>
                        <a:ea typeface="Cambria Math" panose="02040503050406030204" pitchFamily="18" charset="0"/>
                      </a:rPr>
                      <m:t>⊇</m:t>
                    </m:r>
                  </m:oMath>
                </a14:m>
                <a:r>
                  <a:rPr lang="el-GR" altLang="zh-CN" sz="2400" i="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ρ</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是</a:t>
                </a:r>
                <a:r>
                  <a:rPr lang="en-GB" altLang="zh-CN" sz="2400" b="0" i="0" u="none" strike="noStrike" dirty="0">
                    <a:solidFill>
                      <a:srgbClr val="333333"/>
                    </a:solidFill>
                    <a:effectLst/>
                    <a:latin typeface="微软雅黑" panose="020B0503020204020204" pitchFamily="34" charset="-122"/>
                    <a:ea typeface="微软雅黑" panose="020B0503020204020204" pitchFamily="34" charset="-122"/>
                  </a:rPr>
                  <a:t>R</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的一个分解，</a:t>
                </a:r>
                <a14:m>
                  <m:oMath xmlns:m="http://schemas.openxmlformats.org/officeDocument/2006/math">
                    <m:r>
                      <m:rPr>
                        <m:nor/>
                      </m:rPr>
                      <a:rPr lang="el-GR" altLang="zh-CN" sz="2400" i="1"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m:t>ρ</m:t>
                    </m:r>
                    <m:r>
                      <m:rPr>
                        <m:nor/>
                      </m:rPr>
                      <a:rPr lang="en-US" altLang="zh-CN" sz="2400" i="1" baseline="300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也是</a:t>
                </a:r>
                <a:r>
                  <a:rPr lang="en-GB" altLang="zh-CN" sz="2400" b="0" i="1" u="none" strike="noStrike" dirty="0">
                    <a:solidFill>
                      <a:srgbClr val="333333"/>
                    </a:solidFill>
                    <a:effectLst/>
                    <a:latin typeface="+mn-lt"/>
                    <a:ea typeface="微软雅黑" panose="020B0503020204020204" pitchFamily="34" charset="-122"/>
                  </a:rPr>
                  <a:t>R</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关于</a:t>
                </a:r>
                <a:r>
                  <a:rPr lang="en-GB" altLang="zh-CN" sz="2400" b="0" i="1" u="none" strike="noStrike" dirty="0">
                    <a:solidFill>
                      <a:srgbClr val="333333"/>
                    </a:solidFill>
                    <a:effectLst/>
                    <a:latin typeface="+mn-lt"/>
                    <a:ea typeface="微软雅黑" panose="020B0503020204020204" pitchFamily="34" charset="-122"/>
                  </a:rPr>
                  <a:t>F</a:t>
                </a:r>
                <a:r>
                  <a:rPr lang="zh-CN" altLang="en-US" sz="2400" b="0" i="0" u="none" strike="noStrike" dirty="0">
                    <a:solidFill>
                      <a:srgbClr val="333333"/>
                    </a:solidFill>
                    <a:effectLst/>
                    <a:latin typeface="微软雅黑" panose="020B0503020204020204" pitchFamily="34" charset="-122"/>
                    <a:ea typeface="微软雅黑" panose="020B0503020204020204" pitchFamily="34" charset="-122"/>
                  </a:rPr>
                  <a:t>的无损联接分解。</a:t>
                </a:r>
                <a:endParaRPr lang="zh-CN" altLang="en-US" sz="2400" dirty="0">
                  <a:solidFill>
                    <a:srgbClr val="333333"/>
                  </a:solidFill>
                  <a:latin typeface="微软雅黑" panose="020B0503020204020204" pitchFamily="34" charset="-122"/>
                  <a:ea typeface="微软雅黑" panose="020B0503020204020204" pitchFamily="34" charset="-122"/>
                </a:endParaRPr>
              </a:p>
            </p:txBody>
          </p:sp>
        </mc:Choice>
        <mc:Fallback xmlns="">
          <p:sp>
            <p:nvSpPr>
              <p:cNvPr id="4" name="内容占位符 3"/>
              <p:cNvSpPr>
                <a:spLocks noRot="1" noChangeAspect="1" noMove="1" noResize="1" noEditPoints="1" noAdjustHandles="1" noChangeArrowheads="1" noChangeShapeType="1" noTextEdit="1"/>
              </p:cNvSpPr>
              <p:nvPr>
                <p:ph idx="1"/>
              </p:nvPr>
            </p:nvSpPr>
            <p:spPr>
              <a:xfrm>
                <a:off x="56953" y="1165552"/>
                <a:ext cx="12078091" cy="5005387"/>
              </a:xfrm>
              <a:blipFill rotWithShape="1">
                <a:blip r:embed="rId2"/>
                <a:stretch>
                  <a:fillRect l="-4" t="-7" r="2"/>
                </a:stretch>
              </a:blipFill>
            </p:spPr>
            <p:txBody>
              <a:bodyPr/>
              <a:lstStyle/>
              <a:p>
                <a:r>
                  <a:rPr lang="zh-CN" altLang="en-US">
                    <a:noFill/>
                  </a:rPr>
                  <a:t> </a:t>
                </a:r>
              </a:p>
            </p:txBody>
          </p:sp>
        </mc:Fallback>
      </mc:AlternateContent>
      <p:sp>
        <p:nvSpPr>
          <p:cNvPr id="5" name="页脚占位符 4"/>
          <p:cNvSpPr>
            <a:spLocks noGrp="1"/>
          </p:cNvSpPr>
          <p:nvPr>
            <p:ph type="ftr" sz="quarter" idx="3"/>
          </p:nvPr>
        </p:nvSpPr>
        <p:spPr/>
        <p:txBody>
          <a:bodyPr/>
          <a:lstStyle/>
          <a:p>
            <a:pPr>
              <a:defRPr/>
            </a:pPr>
            <a:r>
              <a:rPr lang="zh-CN" altLang="en-US"/>
              <a:t>数据库系统</a:t>
            </a:r>
            <a:r>
              <a:rPr lang="en-US" altLang="zh-CN"/>
              <a:t>—</a:t>
            </a:r>
            <a:r>
              <a:rPr lang="zh-CN" altLang="en-US"/>
              <a:t>数据库设计</a:t>
            </a:r>
            <a:endParaRPr lang="en-US" altLang="zh-CN" sz="12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关系模式的分解</a:t>
            </a:r>
            <a:endParaRPr kumimoji="1" lang="zh-CN" altLang="en-US" dirty="0"/>
          </a:p>
        </p:txBody>
      </p:sp>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125</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125</a:t>
            </a:fld>
            <a:endParaRPr kumimoji="1" lang="zh-CN" altLang="en-US"/>
          </a:p>
        </p:txBody>
      </p:sp>
      <p:sp>
        <p:nvSpPr>
          <p:cNvPr id="9" name="Shape18"/>
          <p:cNvSpPr/>
          <p:nvPr/>
        </p:nvSpPr>
        <p:spPr>
          <a:xfrm>
            <a:off x="2344524" y="1346131"/>
            <a:ext cx="7003757" cy="4159723"/>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10" name="内容占位符 4"/>
          <p:cNvSpPr>
            <a:spLocks noGrp="1"/>
          </p:cNvSpPr>
          <p:nvPr>
            <p:ph idx="1"/>
          </p:nvPr>
        </p:nvSpPr>
        <p:spPr>
          <a:xfrm>
            <a:off x="2632924" y="1539838"/>
            <a:ext cx="5937144" cy="1687209"/>
          </a:xfrm>
        </p:spPr>
        <p:txBody>
          <a:bodyPr/>
          <a:lstStyle/>
          <a:p>
            <a:pPr marL="0" indent="0">
              <a:lnSpc>
                <a:spcPct val="150000"/>
              </a:lnSpc>
              <a:buNone/>
            </a:pPr>
            <a:r>
              <a:rPr lang="en-US" altLang="zh-CN" sz="2800" b="1" dirty="0">
                <a:solidFill>
                  <a:srgbClr val="7030A0"/>
                </a:solidFill>
                <a:latin typeface="微软雅黑" panose="020B0503020204020204" pitchFamily="34" charset="-122"/>
                <a:ea typeface="微软雅黑" panose="020B0503020204020204" pitchFamily="34" charset="-122"/>
              </a:rPr>
              <a:t>5</a:t>
            </a:r>
            <a:r>
              <a:rPr lang="zh-CN" altLang="en-US" sz="2800" b="1" dirty="0">
                <a:solidFill>
                  <a:srgbClr val="7030A0"/>
                </a:solidFill>
                <a:latin typeface="微软雅黑" panose="020B0503020204020204" pitchFamily="34" charset="-122"/>
                <a:ea typeface="微软雅黑" panose="020B0503020204020204" pitchFamily="34" charset="-122"/>
              </a:rPr>
              <a:t>、数据库规范化设计实现</a:t>
            </a:r>
            <a:endParaRPr lang="en-US" altLang="zh-CN" sz="2800" b="1" dirty="0">
              <a:solidFill>
                <a:srgbClr val="7030A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800" dirty="0">
                <a:latin typeface="微软雅黑" panose="020B0503020204020204" pitchFamily="34" charset="-122"/>
                <a:ea typeface="微软雅黑" panose="020B0503020204020204" pitchFamily="34" charset="-122"/>
              </a:rPr>
              <a:t>	5.1</a:t>
            </a:r>
            <a:r>
              <a:rPr lang="zh-CN" altLang="en-US" sz="2800" dirty="0">
                <a:latin typeface="微软雅黑" panose="020B0503020204020204" pitchFamily="34" charset="-122"/>
                <a:ea typeface="微软雅黑" panose="020B0503020204020204" pitchFamily="34" charset="-122"/>
              </a:rPr>
              <a:t> 关系模式分解的定义</a:t>
            </a:r>
            <a:endParaRPr lang="en-US" altLang="zh-CN" sz="28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dirty="0">
                <a:latin typeface="微软雅黑" panose="020B0503020204020204" pitchFamily="34" charset="-122"/>
                <a:ea typeface="微软雅黑" panose="020B0503020204020204" pitchFamily="34" charset="-122"/>
              </a:rPr>
              <a:t>	5.2</a:t>
            </a:r>
            <a:r>
              <a:rPr lang="zh-CN" altLang="en-US" sz="2800" dirty="0">
                <a:latin typeface="微软雅黑" panose="020B0503020204020204" pitchFamily="34" charset="-122"/>
                <a:ea typeface="微软雅黑" panose="020B0503020204020204" pitchFamily="34" charset="-122"/>
              </a:rPr>
              <a:t> 分解的无损连接性</a:t>
            </a:r>
            <a:endParaRPr lang="en-US" altLang="zh-CN" sz="28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800" b="1" dirty="0">
                <a:solidFill>
                  <a:srgbClr val="7030A0"/>
                </a:solidFill>
                <a:latin typeface="微软雅黑" panose="020B0503020204020204" pitchFamily="34" charset="-122"/>
                <a:ea typeface="微软雅黑" panose="020B0503020204020204" pitchFamily="34" charset="-122"/>
              </a:rPr>
              <a:t>	5.3</a:t>
            </a:r>
            <a:r>
              <a:rPr lang="zh-CN" altLang="en-US" sz="2800" b="1" dirty="0">
                <a:solidFill>
                  <a:srgbClr val="7030A0"/>
                </a:solidFill>
                <a:latin typeface="微软雅黑" panose="020B0503020204020204" pitchFamily="34" charset="-122"/>
                <a:ea typeface="微软雅黑" panose="020B0503020204020204" pitchFamily="34" charset="-122"/>
              </a:rPr>
              <a:t> 分解的保持依赖性</a:t>
            </a:r>
            <a:endParaRPr lang="en-US" altLang="zh-CN" sz="2800" b="1" dirty="0">
              <a:solidFill>
                <a:srgbClr val="7030A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800" dirty="0">
                <a:latin typeface="微软雅黑" panose="020B0503020204020204" pitchFamily="34" charset="-122"/>
                <a:ea typeface="微软雅黑" panose="020B0503020204020204" pitchFamily="34" charset="-122"/>
              </a:rPr>
              <a:t>	5.4</a:t>
            </a:r>
            <a:r>
              <a:rPr lang="zh-CN" altLang="en-US" sz="2800" dirty="0">
                <a:latin typeface="微软雅黑" panose="020B0503020204020204" pitchFamily="34" charset="-122"/>
                <a:ea typeface="微软雅黑" panose="020B0503020204020204" pitchFamily="34" charset="-122"/>
              </a:rPr>
              <a:t> 模式分解算法</a:t>
            </a:r>
            <a:endParaRPr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151585" y="1396739"/>
            <a:ext cx="11782507" cy="4916138"/>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分解的函数依赖保持</a:t>
            </a:r>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359500" y="1458570"/>
                <a:ext cx="11680915" cy="3314285"/>
              </a:xfrm>
            </p:spPr>
            <p:txBody>
              <a:bodyPr/>
              <a:lstStyle/>
              <a:p>
                <a:pPr marL="0" indent="0">
                  <a:buNone/>
                </a:pPr>
                <a:r>
                  <a:rPr lang="en-US" altLang="zh-CN"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定义</a:t>
                </a:r>
                <a:r>
                  <a:rPr lang="en-US" altLang="zh-CN" sz="2400" dirty="0">
                    <a:latin typeface="微软雅黑" panose="020B0503020204020204" pitchFamily="82" charset="2"/>
                    <a:ea typeface="微软雅黑" panose="020B0503020204020204" pitchFamily="82" charset="2"/>
                  </a:rPr>
                  <a:t>3.9】</a:t>
                </a:r>
                <a:r>
                  <a:rPr lang="zh-CN" altLang="zh-CN" sz="2400" dirty="0">
                    <a:latin typeface="微软雅黑" panose="020B0503020204020204" pitchFamily="82" charset="2"/>
                    <a:ea typeface="微软雅黑" panose="020B0503020204020204" pitchFamily="82" charset="2"/>
                  </a:rPr>
                  <a:t>保持函数依赖的模式分解：如果</a:t>
                </a:r>
                <a14:m>
                  <m:oMath xmlns:m="http://schemas.openxmlformats.org/officeDocument/2006/math">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𝑭</m:t>
                        </m:r>
                      </m:e>
                      <m:sup>
                        <m:r>
                          <a:rPr lang="en-US" altLang="zh-CN" sz="2400" b="1" i="1">
                            <a:latin typeface="Cambria Math" panose="02040503050406030204" pitchFamily="18" charset="0"/>
                          </a:rPr>
                          <m:t>+</m:t>
                        </m:r>
                      </m:sup>
                    </m:sSup>
                    <m:r>
                      <a:rPr lang="en-US" altLang="zh-CN" sz="2400" b="1" i="1">
                        <a:latin typeface="Cambria Math" panose="02040503050406030204" pitchFamily="18" charset="0"/>
                      </a:rPr>
                      <m:t>=</m:t>
                    </m:r>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m:t>
                        </m:r>
                        <m:nary>
                          <m:naryPr>
                            <m:chr m:val="⋃"/>
                            <m:limLoc m:val="undOvr"/>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up>
                            <m:r>
                              <a:rPr lang="en-US" altLang="zh-CN" sz="2400" b="1" i="1" smtClean="0">
                                <a:latin typeface="Cambria Math" panose="02040503050406030204" pitchFamily="18" charset="0"/>
                              </a:rPr>
                              <m:t>𝒏</m:t>
                            </m:r>
                          </m:sup>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𝑭</m:t>
                                </m:r>
                              </m:e>
                              <m:sub>
                                <m:r>
                                  <a:rPr lang="en-US" altLang="zh-CN" sz="2400" b="1" i="1">
                                    <a:latin typeface="Cambria Math" panose="02040503050406030204" pitchFamily="18" charset="0"/>
                                  </a:rPr>
                                  <m:t>𝒊</m:t>
                                </m:r>
                              </m:sub>
                            </m:sSub>
                          </m:e>
                        </m:nary>
                        <m:r>
                          <a:rPr lang="en-US" altLang="zh-CN" sz="2400" b="1" i="1">
                            <a:latin typeface="Cambria Math" panose="02040503050406030204" pitchFamily="18" charset="0"/>
                          </a:rPr>
                          <m:t>)</m:t>
                        </m:r>
                      </m:e>
                      <m:sup>
                        <m:r>
                          <a:rPr lang="en-US" altLang="zh-CN" sz="2400" b="1" i="1">
                            <a:latin typeface="Cambria Math" panose="02040503050406030204" pitchFamily="18" charset="0"/>
                          </a:rPr>
                          <m:t>+</m:t>
                        </m:r>
                      </m:sup>
                    </m:sSup>
                  </m:oMath>
                </a14:m>
                <a:r>
                  <a:rPr lang="zh-CN" altLang="zh-CN" sz="2400" dirty="0">
                    <a:latin typeface="微软雅黑" panose="020B0503020204020204" pitchFamily="82" charset="2"/>
                    <a:ea typeface="微软雅黑" panose="020B0503020204020204" pitchFamily="82" charset="2"/>
                  </a:rPr>
                  <a:t>，则关系模式</a:t>
                </a:r>
                <a14:m>
                  <m:oMath xmlns:m="http://schemas.openxmlformats.org/officeDocument/2006/math">
                    <m:r>
                      <a:rPr lang="en-US" altLang="zh-CN" sz="2400" b="0" i="1">
                        <a:latin typeface="Cambria Math" panose="02040503050406030204" pitchFamily="18" charset="0"/>
                      </a:rPr>
                      <m:t>𝑅</m:t>
                    </m:r>
                    <m:r>
                      <a:rPr lang="en-US" altLang="zh-CN" sz="2400" b="0">
                        <a:latin typeface="Cambria Math" panose="02040503050406030204" pitchFamily="18" charset="0"/>
                      </a:rPr>
                      <m:t>&lt;</m:t>
                    </m:r>
                    <m:r>
                      <a:rPr lang="en-US" altLang="zh-CN" sz="2400" b="0" i="1">
                        <a:latin typeface="Cambria Math" panose="02040503050406030204" pitchFamily="18" charset="0"/>
                      </a:rPr>
                      <m:t>𝑈</m:t>
                    </m:r>
                    <m:r>
                      <a:rPr lang="en-US" altLang="zh-CN" sz="2400" b="0">
                        <a:latin typeface="Cambria Math" panose="02040503050406030204" pitchFamily="18" charset="0"/>
                      </a:rPr>
                      <m:t>, </m:t>
                    </m:r>
                    <m:r>
                      <a:rPr lang="en-US" altLang="zh-CN" sz="2400" b="0" i="1">
                        <a:latin typeface="Cambria Math" panose="02040503050406030204" pitchFamily="18" charset="0"/>
                      </a:rPr>
                      <m:t>𝐹</m:t>
                    </m:r>
                    <m:r>
                      <a:rPr lang="en-US" altLang="zh-CN" sz="2400" b="0">
                        <a:latin typeface="Cambria Math" panose="02040503050406030204" pitchFamily="18" charset="0"/>
                      </a:rPr>
                      <m:t>&gt;</m:t>
                    </m:r>
                  </m:oMath>
                </a14:m>
                <a:r>
                  <a:rPr lang="zh-CN" altLang="zh-CN" sz="2400" dirty="0">
                    <a:latin typeface="微软雅黑" panose="020B0503020204020204" pitchFamily="82" charset="2"/>
                    <a:ea typeface="微软雅黑" panose="020B0503020204020204" pitchFamily="82" charset="2"/>
                  </a:rPr>
                  <a:t>的一个分解</a:t>
                </a:r>
                <a14:m>
                  <m:oMath xmlns:m="http://schemas.openxmlformats.org/officeDocument/2006/math">
                    <m:r>
                      <a:rPr lang="en-US" altLang="zh-CN" sz="2400" b="0" i="1">
                        <a:latin typeface="Cambria Math" panose="02040503050406030204" pitchFamily="18" charset="0"/>
                      </a:rPr>
                      <m:t>𝜌</m:t>
                    </m:r>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𝐹</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𝐹</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𝑛</m:t>
                        </m:r>
                      </m:sub>
                    </m:sSub>
                    <m:r>
                      <a:rPr lang="en-US" altLang="zh-CN" sz="2400" b="0">
                        <a:latin typeface="Cambria Math" panose="02040503050406030204" pitchFamily="18" charset="0"/>
                      </a:rPr>
                      <m:t>&lt;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𝑛</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𝐹</m:t>
                        </m:r>
                      </m:e>
                      <m:sub>
                        <m:r>
                          <a:rPr lang="en-US" altLang="zh-CN" sz="2400" b="0" i="1">
                            <a:latin typeface="Cambria Math" panose="02040503050406030204" pitchFamily="18" charset="0"/>
                          </a:rPr>
                          <m:t>𝑛</m:t>
                        </m:r>
                      </m:sub>
                    </m:sSub>
                    <m:r>
                      <a:rPr lang="en-US" altLang="zh-CN" sz="2400" b="0">
                        <a:latin typeface="Cambria Math" panose="02040503050406030204" pitchFamily="18" charset="0"/>
                      </a:rPr>
                      <m:t>&gt;}</m:t>
                    </m:r>
                  </m:oMath>
                </a14:m>
                <a:r>
                  <a:rPr lang="zh-CN" altLang="zh-CN" sz="2400" dirty="0">
                    <a:latin typeface="微软雅黑" panose="020B0503020204020204" pitchFamily="82" charset="2"/>
                    <a:ea typeface="微软雅黑" panose="020B0503020204020204" pitchFamily="82" charset="2"/>
                  </a:rPr>
                  <a:t>保持函数依赖。</a:t>
                </a:r>
                <a:endParaRPr lang="en-US" altLang="zh-CN" sz="2400" dirty="0">
                  <a:latin typeface="微软雅黑" panose="020B0503020204020204" pitchFamily="82" charset="2"/>
                  <a:ea typeface="微软雅黑" panose="020B0503020204020204" pitchFamily="82" charset="2"/>
                </a:endParaRPr>
              </a:p>
              <a:p>
                <a:pPr marL="0" indent="0">
                  <a:buNone/>
                </a:pPr>
                <a:endParaRPr lang="en-US" altLang="zh-CN" sz="2400" dirty="0">
                  <a:latin typeface="微软雅黑" panose="020B0503020204020204" pitchFamily="82" charset="2"/>
                  <a:ea typeface="微软雅黑" panose="020B0503020204020204" pitchFamily="82" charset="2"/>
                </a:endParaRPr>
              </a:p>
              <a:p>
                <a:r>
                  <a:rPr lang="zh-CN" altLang="en-US" sz="2400" dirty="0">
                    <a:latin typeface="微软雅黑" panose="020B0503020204020204" pitchFamily="82" charset="2"/>
                    <a:ea typeface="微软雅黑" panose="020B0503020204020204" pitchFamily="82" charset="2"/>
                  </a:rPr>
                  <a:t>满足的性质：</a:t>
                </a:r>
                <a:endParaRPr lang="en-US" altLang="zh-CN" sz="2400" dirty="0">
                  <a:latin typeface="微软雅黑" panose="020B0503020204020204" pitchFamily="82" charset="2"/>
                  <a:ea typeface="微软雅黑" panose="020B0503020204020204" pitchFamily="82" charset="2"/>
                </a:endParaRPr>
              </a:p>
              <a:p>
                <a:pPr lvl="1">
                  <a:lnSpc>
                    <a:spcPct val="150000"/>
                  </a:lnSpc>
                  <a:buFont typeface="Arial" panose="020B0604020202020204" pitchFamily="34" charset="0"/>
                  <a:buChar char="•"/>
                </a:pPr>
                <a:r>
                  <a:rPr lang="zh-CN" altLang="zh-CN" sz="2400" dirty="0">
                    <a:latin typeface="微软雅黑" panose="020B0503020204020204" pitchFamily="82" charset="2"/>
                    <a:ea typeface="微软雅黑" panose="020B0503020204020204" pitchFamily="82" charset="2"/>
                  </a:rPr>
                  <a:t>若一个分解具有无损连接性，则它能够保证不丢失信息；</a:t>
                </a:r>
                <a:endParaRPr lang="en-US" altLang="zh-CN" sz="2400" dirty="0">
                  <a:latin typeface="微软雅黑" panose="020B0503020204020204" pitchFamily="82" charset="2"/>
                  <a:ea typeface="微软雅黑" panose="020B0503020204020204" pitchFamily="82" charset="2"/>
                </a:endParaRPr>
              </a:p>
              <a:p>
                <a:pPr lvl="1">
                  <a:lnSpc>
                    <a:spcPct val="150000"/>
                  </a:lnSpc>
                  <a:buFont typeface="Arial" panose="020B0604020202020204" pitchFamily="34" charset="0"/>
                  <a:buChar char="•"/>
                </a:pPr>
                <a:r>
                  <a:rPr lang="zh-CN" altLang="zh-CN" sz="2400" dirty="0">
                    <a:latin typeface="微软雅黑" panose="020B0503020204020204" pitchFamily="82" charset="2"/>
                    <a:ea typeface="微软雅黑" panose="020B0503020204020204" pitchFamily="82" charset="2"/>
                  </a:rPr>
                  <a:t>若一个分解保持了函数依赖，则它可以减轻或者解决各种异常情况；</a:t>
                </a:r>
                <a:endParaRPr lang="en-US" altLang="zh-CN" sz="2400" dirty="0">
                  <a:latin typeface="微软雅黑" panose="020B0503020204020204" pitchFamily="82" charset="2"/>
                  <a:ea typeface="微软雅黑" panose="020B0503020204020204" pitchFamily="82" charset="2"/>
                </a:endParaRPr>
              </a:p>
              <a:p>
                <a:pPr lvl="1">
                  <a:lnSpc>
                    <a:spcPct val="150000"/>
                  </a:lnSpc>
                  <a:buFont typeface="Arial" panose="020B0604020202020204" pitchFamily="34" charset="0"/>
                  <a:buChar char="•"/>
                </a:pPr>
                <a:r>
                  <a:rPr lang="zh-CN" altLang="zh-CN" sz="2400" dirty="0">
                    <a:latin typeface="微软雅黑" panose="020B0503020204020204" pitchFamily="82" charset="2"/>
                    <a:ea typeface="微软雅黑" panose="020B0503020204020204" pitchFamily="82" charset="2"/>
                  </a:rPr>
                  <a:t>然而，无损分解和保持函数依赖的分解是两个相互独立的标准。</a:t>
                </a:r>
                <a:endParaRPr lang="en-US" altLang="zh-CN" sz="2400" dirty="0">
                  <a:latin typeface="微软雅黑" panose="020B0503020204020204" pitchFamily="82" charset="2"/>
                  <a:ea typeface="微软雅黑" panose="020B0503020204020204" pitchFamily="82" charset="2"/>
                </a:endParaRPr>
              </a:p>
              <a:p>
                <a:pPr lvl="2">
                  <a:lnSpc>
                    <a:spcPct val="150000"/>
                  </a:lnSpc>
                  <a:buFont typeface="Arial" panose="020B0604020202020204" pitchFamily="34" charset="0"/>
                  <a:buChar char="•"/>
                </a:pPr>
                <a:r>
                  <a:rPr lang="zh-CN" altLang="zh-CN" sz="2400" dirty="0">
                    <a:latin typeface="微软雅黑" panose="020B0503020204020204" pitchFamily="82" charset="2"/>
                    <a:ea typeface="微软雅黑" panose="020B0503020204020204" pitchFamily="82" charset="2"/>
                  </a:rPr>
                  <a:t>具有无损连接性的分解不一定能够保持函数依赖；</a:t>
                </a:r>
                <a:endParaRPr lang="en-US" altLang="zh-CN" sz="2400" dirty="0">
                  <a:latin typeface="微软雅黑" panose="020B0503020204020204" pitchFamily="82" charset="2"/>
                  <a:ea typeface="微软雅黑" panose="020B0503020204020204" pitchFamily="82" charset="2"/>
                </a:endParaRPr>
              </a:p>
              <a:p>
                <a:pPr lvl="2">
                  <a:lnSpc>
                    <a:spcPct val="150000"/>
                  </a:lnSpc>
                  <a:buFont typeface="Arial" panose="020B0604020202020204" pitchFamily="34" charset="0"/>
                  <a:buChar char="•"/>
                </a:pPr>
                <a:r>
                  <a:rPr lang="zh-CN" altLang="zh-CN" sz="2400" dirty="0">
                    <a:latin typeface="微软雅黑" panose="020B0503020204020204" pitchFamily="82" charset="2"/>
                    <a:ea typeface="微软雅黑" panose="020B0503020204020204" pitchFamily="82" charset="2"/>
                  </a:rPr>
                  <a:t>保持函数依赖的分解也不一定是无损分解。</a:t>
                </a:r>
              </a:p>
              <a:p>
                <a:pPr marL="0" indent="0">
                  <a:buNone/>
                </a:pPr>
                <a:endParaRPr lang="zh-CN" altLang="zh-CN" dirty="0">
                  <a:latin typeface="Times" pitchFamily="2" charset="0"/>
                </a:endParaRPr>
              </a:p>
            </p:txBody>
          </p:sp>
        </mc:Choice>
        <mc:Fallback xmlns="">
          <p:sp>
            <p:nvSpPr>
              <p:cNvPr id="18" name="内容占位符 4"/>
              <p:cNvSpPr>
                <a:spLocks noGrp="1" noRot="1" noChangeAspect="1" noMove="1" noResize="1" noEditPoints="1" noAdjustHandles="1" noChangeArrowheads="1" noChangeShapeType="1" noTextEdit="1"/>
              </p:cNvSpPr>
              <p:nvPr>
                <p:ph idx="1"/>
              </p:nvPr>
            </p:nvSpPr>
            <p:spPr>
              <a:xfrm>
                <a:off x="359500" y="1458570"/>
                <a:ext cx="11680915" cy="3314285"/>
              </a:xfrm>
              <a:blipFill>
                <a:blip r:embed="rId3"/>
                <a:stretch>
                  <a:fillRect l="-835" t="-12868" b="-47426"/>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126</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126</a:t>
            </a:fld>
            <a:endParaRPr kumimoji="1" lang="zh-CN" altLang="en-US"/>
          </a:p>
        </p:txBody>
      </p:sp>
      <p:sp>
        <p:nvSpPr>
          <p:cNvPr id="9" name="文本框 8">
            <a:extLst>
              <a:ext uri="{FF2B5EF4-FFF2-40B4-BE49-F238E27FC236}">
                <a16:creationId xmlns:a16="http://schemas.microsoft.com/office/drawing/2014/main" id="{6BA58F67-7A0E-4EF1-ACD4-8FACBAAA526A}"/>
              </a:ext>
            </a:extLst>
          </p:cNvPr>
          <p:cNvSpPr txBox="1"/>
          <p:nvPr/>
        </p:nvSpPr>
        <p:spPr>
          <a:xfrm>
            <a:off x="1726442" y="966463"/>
            <a:ext cx="9519314" cy="369332"/>
          </a:xfrm>
          <a:prstGeom prst="rect">
            <a:avLst/>
          </a:prstGeom>
          <a:noFill/>
        </p:spPr>
        <p:txBody>
          <a:bodyPr wrap="square">
            <a:spAutoFit/>
          </a:bodyPr>
          <a:lstStyle/>
          <a:p>
            <a:pPr marL="0" indent="0">
              <a:buNone/>
            </a:pPr>
            <a:r>
              <a:rPr lang="zh-CN" altLang="en-US" sz="1800" b="1" dirty="0">
                <a:solidFill>
                  <a:srgbClr val="0432FF"/>
                </a:solidFill>
                <a:latin typeface="微软雅黑" panose="020B0503020204020204" pitchFamily="82" charset="2"/>
                <a:ea typeface="微软雅黑" panose="020B0503020204020204" pitchFamily="82" charset="2"/>
              </a:rPr>
              <a:t>如果原关系的依赖的闭包和所有分解关系的依赖的闭包一致，则认定</a:t>
            </a:r>
            <a:r>
              <a:rPr lang="zh-CN" altLang="zh-CN" sz="1800" b="1" dirty="0">
                <a:solidFill>
                  <a:srgbClr val="0432FF"/>
                </a:solidFill>
                <a:latin typeface="微软雅黑" panose="020B0503020204020204" pitchFamily="82" charset="2"/>
                <a:ea typeface="微软雅黑" panose="020B0503020204020204" pitchFamily="82" charset="2"/>
              </a:rPr>
              <a:t>保持函数依赖</a:t>
            </a:r>
            <a:endParaRPr lang="en-US" altLang="zh-CN" sz="1800" b="1" dirty="0">
              <a:solidFill>
                <a:srgbClr val="0432FF"/>
              </a:solidFill>
              <a:latin typeface="微软雅黑" panose="020B0503020204020204" pitchFamily="82" charset="2"/>
              <a:ea typeface="微软雅黑" panose="020B0503020204020204" pitchFamily="82" charset="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p:cNvSpPr/>
          <p:nvPr/>
        </p:nvSpPr>
        <p:spPr>
          <a:xfrm>
            <a:off x="144373" y="1061545"/>
            <a:ext cx="11903253" cy="5297214"/>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分解的保持依赖性（续）</a:t>
            </a:r>
            <a:r>
              <a:rPr lang="zh-CN" altLang="zh-CN" dirty="0"/>
              <a:t> </a:t>
            </a:r>
            <a:endParaRPr lang="zh-CN" altLang="en-US" dirty="0"/>
          </a:p>
        </p:txBody>
      </p:sp>
      <mc:AlternateContent xmlns:mc="http://schemas.openxmlformats.org/markup-compatibility/2006">
        <mc:Choice xmlns:a14="http://schemas.microsoft.com/office/drawing/2010/main" Requires="a14">
          <p:sp>
            <p:nvSpPr>
              <p:cNvPr id="9" name="内容占位符 4"/>
              <p:cNvSpPr>
                <a:spLocks noGrp="1"/>
              </p:cNvSpPr>
              <p:nvPr>
                <p:ph idx="1"/>
              </p:nvPr>
            </p:nvSpPr>
            <p:spPr>
              <a:xfrm>
                <a:off x="392348" y="1298012"/>
                <a:ext cx="11944345" cy="4180088"/>
              </a:xfrm>
            </p:spPr>
            <p:txBody>
              <a:bodyPr/>
              <a:lstStyle/>
              <a:p>
                <a:pPr marL="0" indent="0">
                  <a:lnSpc>
                    <a:spcPct val="120000"/>
                  </a:lnSpc>
                  <a:buNone/>
                </a:pPr>
                <a:r>
                  <a:rPr lang="zh-CN" altLang="zh-CN" sz="2400" dirty="0">
                    <a:latin typeface="微软雅黑" panose="020B0503020204020204" pitchFamily="82" charset="2"/>
                    <a:ea typeface="微软雅黑" panose="020B0503020204020204" pitchFamily="82" charset="2"/>
                  </a:rPr>
                  <a:t>【例】有关系模式</a:t>
                </a:r>
                <a14:m>
                  <m:oMath xmlns:m="http://schemas.openxmlformats.org/officeDocument/2006/math">
                    <m:r>
                      <a:rPr lang="en-US" altLang="zh-CN" sz="2400" b="0" i="1">
                        <a:latin typeface="Cambria Math" panose="02040503050406030204" pitchFamily="18" charset="0"/>
                      </a:rPr>
                      <m:t>𝑅</m:t>
                    </m:r>
                    <m:r>
                      <a:rPr lang="en-US" altLang="zh-CN" sz="2400" b="0" i="1">
                        <a:latin typeface="Cambria Math" panose="02040503050406030204" pitchFamily="18" charset="0"/>
                      </a:rPr>
                      <m:t>&lt;</m:t>
                    </m:r>
                    <m:r>
                      <a:rPr lang="en-US" altLang="zh-CN" sz="2400" b="0" i="1">
                        <a:latin typeface="Cambria Math" panose="02040503050406030204" pitchFamily="18" charset="0"/>
                      </a:rPr>
                      <m:t>𝑈</m:t>
                    </m:r>
                    <m:r>
                      <a:rPr lang="en-US" altLang="zh-CN" sz="2400" b="0" i="1">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1</m:t>
                            </m:r>
                          </m:sub>
                        </m:sSub>
                        <m:r>
                          <a:rPr lang="en-US" altLang="zh-CN" sz="2400" b="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2</m:t>
                            </m:r>
                          </m:sub>
                        </m:sSub>
                        <m:r>
                          <a:rPr lang="en-US" altLang="zh-CN" sz="2400" b="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3</m:t>
                            </m:r>
                          </m:sub>
                        </m:sSub>
                        <m:r>
                          <a:rPr lang="en-US" altLang="zh-CN" sz="2400" b="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4</m:t>
                            </m:r>
                          </m:sub>
                        </m:sSub>
                        <m:r>
                          <a:rPr lang="en-US" altLang="zh-CN" sz="2400" b="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5</m:t>
                            </m:r>
                          </m:sub>
                        </m:sSub>
                      </m:e>
                    </m:d>
                    <m:r>
                      <a:rPr lang="en-US" altLang="zh-CN" sz="2400" b="0" i="1">
                        <a:latin typeface="Cambria Math" panose="02040503050406030204" pitchFamily="18" charset="0"/>
                      </a:rPr>
                      <m:t>,</m:t>
                    </m:r>
                    <m:r>
                      <a:rPr lang="en-US" altLang="zh-CN" sz="2400" b="0" i="1">
                        <a:latin typeface="Cambria Math" panose="02040503050406030204" pitchFamily="18" charset="0"/>
                      </a:rPr>
                      <m:t>𝐹</m:t>
                    </m:r>
                    <m:r>
                      <a:rPr lang="en-US" altLang="zh-CN" sz="2400" b="0" i="1">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1</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3</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2</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3</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3</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4</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4</m:t>
                            </m:r>
                          </m:sub>
                        </m:sSub>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5</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3</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3</m:t>
                            </m:r>
                          </m:sub>
                        </m:sSub>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5</m:t>
                            </m:r>
                          </m:sub>
                        </m:sSub>
                        <m:r>
                          <a:rPr lang="en-US" altLang="zh-CN" sz="2400" b="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1</m:t>
                            </m:r>
                          </m:sub>
                        </m:sSub>
                      </m:e>
                    </m:d>
                    <m:r>
                      <a:rPr lang="en-US" altLang="zh-CN" sz="2400" b="0" i="1">
                        <a:latin typeface="Cambria Math" panose="02040503050406030204" pitchFamily="18" charset="0"/>
                      </a:rPr>
                      <m:t>&gt;</m:t>
                    </m:r>
                  </m:oMath>
                </a14:m>
                <a:r>
                  <a:rPr lang="zh-CN" altLang="zh-CN" sz="2400" dirty="0">
                    <a:latin typeface="微软雅黑" panose="020B0503020204020204" pitchFamily="82" charset="2"/>
                    <a:ea typeface="微软雅黑" panose="020B0503020204020204" pitchFamily="82" charset="2"/>
                  </a:rPr>
                  <a:t>，有分解方式：</a:t>
                </a:r>
                <a14:m>
                  <m:oMath xmlns:m="http://schemas.openxmlformats.org/officeDocument/2006/math">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𝜌</m:t>
                        </m:r>
                      </m:e>
                      <m:sub>
                        <m:r>
                          <a:rPr lang="en-US" altLang="zh-CN" sz="2400" b="0" i="1">
                            <a:latin typeface="Cambria Math" panose="02040503050406030204" pitchFamily="18" charset="0"/>
                          </a:rPr>
                          <m:t>1</m:t>
                        </m:r>
                      </m:sub>
                    </m:sSub>
                    <m:r>
                      <a:rPr lang="en-US" altLang="zh-CN" sz="2400" b="0" i="1">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1</m:t>
                            </m:r>
                          </m:sub>
                        </m:sSub>
                        <m:r>
                          <a:rPr lang="en-US" altLang="zh-CN" sz="2400" b="0" i="1">
                            <a:latin typeface="Cambria Math" panose="02040503050406030204" pitchFamily="18" charset="0"/>
                          </a:rPr>
                          <m:t>=</m:t>
                        </m:r>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1</m:t>
                                </m:r>
                              </m:sub>
                            </m:sSub>
                            <m:r>
                              <a:rPr lang="en-US" altLang="zh-CN" sz="2400" b="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3</m:t>
                                </m:r>
                              </m:sub>
                            </m:sSub>
                          </m:sub>
                          <m:sup/>
                          <m:e>
                            <m:d>
                              <m:dPr>
                                <m:ctrlPr>
                                  <a:rPr lang="zh-CN" altLang="zh-CN" sz="2400" i="1">
                                    <a:latin typeface="Cambria Math" panose="02040503050406030204" pitchFamily="18" charset="0"/>
                                  </a:rPr>
                                </m:ctrlPr>
                              </m:dPr>
                              <m:e>
                                <m:r>
                                  <a:rPr lang="en-US" altLang="zh-CN" sz="2400" b="0" i="1">
                                    <a:latin typeface="Cambria Math" panose="02040503050406030204" pitchFamily="18" charset="0"/>
                                  </a:rPr>
                                  <m:t>𝑅</m:t>
                                </m:r>
                              </m:e>
                            </m:d>
                            <m:r>
                              <a:rPr lang="en-US" altLang="zh-CN" sz="2400" b="0" i="1">
                                <a:latin typeface="Cambria Math" panose="02040503050406030204" pitchFamily="18" charset="0"/>
                              </a:rPr>
                              <m:t>, </m:t>
                            </m:r>
                          </m:e>
                        </m:nary>
                        <m:r>
                          <a:rPr lang="en-US" altLang="zh-CN" sz="2400" b="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2</m:t>
                            </m:r>
                          </m:sub>
                        </m:sSub>
                        <m:r>
                          <a:rPr lang="en-US" altLang="zh-CN" sz="2400" b="0" i="1">
                            <a:latin typeface="Cambria Math" panose="02040503050406030204" pitchFamily="18" charset="0"/>
                          </a:rPr>
                          <m:t>=</m:t>
                        </m:r>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2</m:t>
                                </m:r>
                              </m:sub>
                            </m:sSub>
                            <m:r>
                              <a:rPr lang="en-US" altLang="zh-CN" sz="2400" b="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3</m:t>
                                </m:r>
                              </m:sub>
                            </m:sSub>
                          </m:sub>
                          <m:sup/>
                          <m:e>
                            <m:d>
                              <m:dPr>
                                <m:ctrlPr>
                                  <a:rPr lang="zh-CN" altLang="zh-CN" sz="2400" i="1">
                                    <a:latin typeface="Cambria Math" panose="02040503050406030204" pitchFamily="18" charset="0"/>
                                  </a:rPr>
                                </m:ctrlPr>
                              </m:dPr>
                              <m:e>
                                <m:r>
                                  <a:rPr lang="en-US" altLang="zh-CN" sz="2400" b="0" i="1">
                                    <a:latin typeface="Cambria Math" panose="02040503050406030204" pitchFamily="18" charset="0"/>
                                  </a:rPr>
                                  <m:t>𝑅</m:t>
                                </m:r>
                              </m:e>
                            </m:d>
                          </m:e>
                        </m:nary>
                        <m:r>
                          <a:rPr lang="en-US" altLang="zh-CN" sz="2400" b="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𝑅</m:t>
                            </m:r>
                          </m:e>
                          <m:sub>
                            <m:r>
                              <a:rPr lang="en-US" altLang="zh-CN" sz="2400" b="0" i="1">
                                <a:latin typeface="Cambria Math" panose="02040503050406030204" pitchFamily="18" charset="0"/>
                              </a:rPr>
                              <m:t>3</m:t>
                            </m:r>
                          </m:sub>
                        </m:sSub>
                        <m:r>
                          <a:rPr lang="en-US" altLang="zh-CN" sz="2400" b="0" i="1">
                            <a:latin typeface="Cambria Math" panose="02040503050406030204" pitchFamily="18" charset="0"/>
                          </a:rPr>
                          <m:t>=</m:t>
                        </m:r>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3</m:t>
                                </m:r>
                              </m:sub>
                            </m:sSub>
                            <m:r>
                              <a:rPr lang="en-US" altLang="zh-CN" sz="2400" b="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4</m:t>
                                </m:r>
                              </m:sub>
                            </m:sSub>
                            <m:r>
                              <a:rPr lang="en-US" altLang="zh-CN" sz="2400" b="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𝑈</m:t>
                                </m:r>
                              </m:e>
                              <m:sub>
                                <m:r>
                                  <a:rPr lang="en-US" altLang="zh-CN" sz="2400" b="0" i="1">
                                    <a:latin typeface="Cambria Math" panose="02040503050406030204" pitchFamily="18" charset="0"/>
                                  </a:rPr>
                                  <m:t>5</m:t>
                                </m:r>
                              </m:sub>
                            </m:sSub>
                          </m:sub>
                          <m:sup/>
                          <m:e>
                            <m:d>
                              <m:dPr>
                                <m:ctrlPr>
                                  <a:rPr lang="zh-CN" altLang="zh-CN" sz="2400" i="1">
                                    <a:latin typeface="Cambria Math" panose="02040503050406030204" pitchFamily="18" charset="0"/>
                                  </a:rPr>
                                </m:ctrlPr>
                              </m:dPr>
                              <m:e>
                                <m:r>
                                  <a:rPr lang="en-US" altLang="zh-CN" sz="2400" b="0" i="1">
                                    <a:latin typeface="Cambria Math" panose="02040503050406030204" pitchFamily="18" charset="0"/>
                                  </a:rPr>
                                  <m:t>𝑅</m:t>
                                </m:r>
                              </m:e>
                            </m:d>
                          </m:e>
                        </m:nary>
                      </m:e>
                    </m:d>
                  </m:oMath>
                </a14:m>
                <a:r>
                  <a:rPr lang="zh-CN" altLang="zh-CN" sz="2400" dirty="0">
                    <a:latin typeface="微软雅黑" panose="020B0503020204020204" pitchFamily="82" charset="2"/>
                    <a:ea typeface="微软雅黑" panose="020B0503020204020204" pitchFamily="82" charset="2"/>
                  </a:rPr>
                  <a:t>，判断</a:t>
                </a:r>
                <a14:m>
                  <m:oMath xmlns:m="http://schemas.openxmlformats.org/officeDocument/2006/math">
                    <m:sSub>
                      <m:sSubPr>
                        <m:ctrlPr>
                          <a:rPr lang="zh-CN" altLang="zh-CN" sz="2400" i="1">
                            <a:latin typeface="Cambria Math" panose="02040503050406030204" pitchFamily="18" charset="0"/>
                          </a:rPr>
                        </m:ctrlPr>
                      </m:sSubPr>
                      <m:e>
                        <m:r>
                          <a:rPr lang="en-US" altLang="zh-CN" sz="2400" b="0" i="1">
                            <a:latin typeface="Cambria Math" panose="02040503050406030204" pitchFamily="18" charset="0"/>
                          </a:rPr>
                          <m:t>𝜌</m:t>
                        </m:r>
                      </m:e>
                      <m:sub>
                        <m:r>
                          <a:rPr lang="en-US" altLang="zh-CN" sz="2400" b="0" i="1">
                            <a:latin typeface="Cambria Math" panose="02040503050406030204" pitchFamily="18" charset="0"/>
                          </a:rPr>
                          <m:t>1</m:t>
                        </m:r>
                      </m:sub>
                    </m:sSub>
                  </m:oMath>
                </a14:m>
                <a:r>
                  <a:rPr lang="zh-CN" altLang="zh-CN" sz="2400" dirty="0">
                    <a:latin typeface="微软雅黑" panose="020B0503020204020204" pitchFamily="82" charset="2"/>
                    <a:ea typeface="微软雅黑" panose="020B0503020204020204" pitchFamily="82" charset="2"/>
                  </a:rPr>
                  <a:t>是否保持函数依赖。</a:t>
                </a:r>
                <a:endParaRPr lang="en-US" altLang="zh-CN" sz="2400" dirty="0">
                  <a:latin typeface="微软雅黑" panose="020B0503020204020204" pitchFamily="82" charset="2"/>
                  <a:ea typeface="微软雅黑" panose="020B0503020204020204" pitchFamily="82" charset="2"/>
                </a:endParaRPr>
              </a:p>
              <a:p>
                <a:pPr marL="0" indent="0">
                  <a:lnSpc>
                    <a:spcPct val="120000"/>
                  </a:lnSpc>
                  <a:buNone/>
                </a:pPr>
                <a:r>
                  <a:rPr lang="en-US" altLang="zh-CN" sz="2400" b="1" dirty="0">
                    <a:latin typeface="微软雅黑" panose="020B0503020204020204" pitchFamily="82" charset="2"/>
                    <a:ea typeface="微软雅黑" panose="020B0503020204020204" pitchFamily="82" charset="2"/>
                  </a:rPr>
                  <a:t>【</a:t>
                </a:r>
                <a:r>
                  <a:rPr lang="zh-CN" altLang="zh-CN" sz="2400" b="1" dirty="0">
                    <a:latin typeface="微软雅黑" panose="020B0503020204020204" pitchFamily="82" charset="2"/>
                    <a:ea typeface="微软雅黑" panose="020B0503020204020204" pitchFamily="82" charset="2"/>
                  </a:rPr>
                  <a:t>解</a:t>
                </a:r>
                <a:r>
                  <a:rPr lang="en-US" altLang="zh-CN" sz="2400" b="1" dirty="0">
                    <a:latin typeface="微软雅黑" panose="020B0503020204020204" pitchFamily="82" charset="2"/>
                    <a:ea typeface="微软雅黑" panose="020B0503020204020204" pitchFamily="82" charset="2"/>
                  </a:rPr>
                  <a:t>】</a:t>
                </a:r>
                <a:endParaRPr lang="zh-CN" altLang="zh-CN" sz="2400" b="1" dirty="0">
                  <a:latin typeface="微软雅黑" panose="020B0503020204020204" pitchFamily="82" charset="2"/>
                  <a:ea typeface="微软雅黑" panose="020B0503020204020204" pitchFamily="82" charset="2"/>
                </a:endParaRPr>
              </a:p>
              <a:p>
                <a:pPr lvl="1">
                  <a:lnSpc>
                    <a:spcPct val="120000"/>
                  </a:lnSpc>
                </a:pPr>
                <a:r>
                  <a:rPr lang="en-US" altLang="zh-CN" sz="2000" dirty="0">
                    <a:latin typeface="微软雅黑" panose="020B0503020204020204" pitchFamily="82" charset="2"/>
                    <a:ea typeface="微软雅黑" panose="020B0503020204020204" pitchFamily="82" charset="2"/>
                  </a:rPr>
                  <a:t>1. </a:t>
                </a:r>
                <a:r>
                  <a:rPr lang="zh-CN" altLang="zh-CN" sz="2000" dirty="0">
                    <a:latin typeface="微软雅黑" panose="020B0503020204020204" pitchFamily="82" charset="2"/>
                    <a:ea typeface="微软雅黑" panose="020B0503020204020204" pitchFamily="82" charset="2"/>
                  </a:rPr>
                  <a:t>求关系模式</a:t>
                </a:r>
                <a14:m>
                  <m:oMath xmlns:m="http://schemas.openxmlformats.org/officeDocument/2006/math">
                    <m:r>
                      <a:rPr lang="en-US" altLang="zh-CN" sz="2000" i="1">
                        <a:latin typeface="Cambria Math" panose="02040503050406030204" pitchFamily="18" charset="0"/>
                      </a:rPr>
                      <m:t>𝑅</m:t>
                    </m:r>
                  </m:oMath>
                </a14:m>
                <a:r>
                  <a:rPr lang="zh-CN" altLang="zh-CN" sz="2000" dirty="0">
                    <a:latin typeface="微软雅黑" panose="020B0503020204020204" pitchFamily="82" charset="2"/>
                    <a:ea typeface="微软雅黑" panose="020B0503020204020204" pitchFamily="82" charset="2"/>
                  </a:rPr>
                  <a:t>的函数依赖集</a:t>
                </a:r>
                <a14:m>
                  <m:oMath xmlns:m="http://schemas.openxmlformats.org/officeDocument/2006/math">
                    <m:r>
                      <a:rPr lang="en-US" altLang="zh-CN" sz="2000" i="1">
                        <a:latin typeface="Cambria Math" panose="02040503050406030204" pitchFamily="18" charset="0"/>
                      </a:rPr>
                      <m:t>𝐹</m:t>
                    </m:r>
                  </m:oMath>
                </a14:m>
                <a:r>
                  <a:rPr lang="zh-CN" altLang="zh-CN" sz="2000" dirty="0">
                    <a:latin typeface="微软雅黑" panose="020B0503020204020204" pitchFamily="82" charset="2"/>
                    <a:ea typeface="微软雅黑" panose="020B0503020204020204" pitchFamily="82" charset="2"/>
                  </a:rPr>
                  <a:t>在各分解关系中的投影。</a:t>
                </a:r>
              </a:p>
              <a:p>
                <a:pPr lvl="2">
                  <a:lnSpc>
                    <a:spcPct val="120000"/>
                  </a:lnSpc>
                </a:pPr>
                <a14:m>
                  <m:oMath xmlns:m="http://schemas.openxmlformats.org/officeDocument/2006/math">
                    <m:nary>
                      <m:naryPr>
                        <m:chr m:val="∏"/>
                        <m:limLoc m:val="undOvr"/>
                        <m:supHide m:val="on"/>
                        <m:ctrlPr>
                          <a:rPr lang="zh-CN" altLang="zh-CN" sz="2000" i="1">
                            <a:latin typeface="Cambria Math" panose="02040503050406030204" pitchFamily="18" charset="0"/>
                          </a:rPr>
                        </m:ctrlPr>
                      </m:naryPr>
                      <m: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sub>
                      <m:sup/>
                      <m:e>
                        <m:d>
                          <m:dPr>
                            <m:ctrlPr>
                              <a:rPr lang="zh-CN" altLang="zh-CN" sz="2000" i="1">
                                <a:latin typeface="Cambria Math" panose="02040503050406030204" pitchFamily="18" charset="0"/>
                              </a:rPr>
                            </m:ctrlPr>
                          </m:dPr>
                          <m:e>
                            <m:r>
                              <a:rPr lang="en-US" altLang="zh-CN" sz="2000" i="1">
                                <a:latin typeface="Cambria Math" panose="02040503050406030204" pitchFamily="18" charset="0"/>
                              </a:rPr>
                              <m:t>𝐹</m:t>
                            </m:r>
                          </m:e>
                        </m:d>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 </m:t>
                        </m:r>
                      </m:e>
                    </m:nary>
                  </m:oMath>
                </a14:m>
                <a:endParaRPr lang="en-US" altLang="zh-CN" sz="2000" i="1" dirty="0">
                  <a:latin typeface="微软雅黑" panose="020B0503020204020204" pitchFamily="82" charset="2"/>
                  <a:ea typeface="微软雅黑" panose="020B0503020204020204" pitchFamily="82" charset="2"/>
                </a:endParaRPr>
              </a:p>
              <a:p>
                <a:pPr lvl="2">
                  <a:lnSpc>
                    <a:spcPct val="120000"/>
                  </a:lnSpc>
                </a:pPr>
                <a14:m>
                  <m:oMath xmlns:m="http://schemas.openxmlformats.org/officeDocument/2006/math">
                    <m:nary>
                      <m:naryPr>
                        <m:chr m:val="∏"/>
                        <m:limLoc m:val="undOvr"/>
                        <m:supHide m:val="on"/>
                        <m:ctrlPr>
                          <a:rPr lang="zh-CN" altLang="zh-CN" sz="2000" i="1">
                            <a:latin typeface="Cambria Math" panose="02040503050406030204" pitchFamily="18" charset="0"/>
                          </a:rPr>
                        </m:ctrlPr>
                      </m:naryPr>
                      <m: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sub>
                      <m:sup/>
                      <m:e>
                        <m:d>
                          <m:dPr>
                            <m:ctrlPr>
                              <a:rPr lang="zh-CN" altLang="zh-CN" sz="2000" i="1">
                                <a:latin typeface="Cambria Math" panose="02040503050406030204" pitchFamily="18" charset="0"/>
                              </a:rPr>
                            </m:ctrlPr>
                          </m:dPr>
                          <m:e>
                            <m:r>
                              <a:rPr lang="en-US" altLang="zh-CN" sz="2000" i="1">
                                <a:latin typeface="Cambria Math" panose="02040503050406030204" pitchFamily="18" charset="0"/>
                              </a:rPr>
                              <m:t>𝐹</m:t>
                            </m:r>
                          </m:e>
                        </m:d>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3</m:t>
                                </m:r>
                              </m:sub>
                            </m:sSub>
                          </m:e>
                        </m:d>
                        <m:r>
                          <a:rPr lang="en-US" altLang="zh-CN" sz="2000" i="1">
                            <a:latin typeface="Cambria Math" panose="02040503050406030204" pitchFamily="18" charset="0"/>
                          </a:rPr>
                          <m:t>,</m:t>
                        </m:r>
                        <m:r>
                          <a:rPr lang="zh-CN" altLang="en-US" sz="2000" b="0" i="1" smtClean="0">
                            <a:latin typeface="Cambria Math" panose="02040503050406030204" pitchFamily="18" charset="0"/>
                          </a:rPr>
                          <m:t> </m:t>
                        </m:r>
                      </m:e>
                    </m:nary>
                  </m:oMath>
                </a14:m>
                <a:endParaRPr lang="en-US" altLang="zh-CN" sz="2000" dirty="0">
                  <a:latin typeface="微软雅黑" panose="020B0503020204020204" pitchFamily="82" charset="2"/>
                </a:endParaRPr>
              </a:p>
              <a:p>
                <a:pPr lvl="2">
                  <a:lnSpc>
                    <a:spcPct val="120000"/>
                  </a:lnSpc>
                </a:pPr>
                <a14:m>
                  <m:oMath xmlns:m="http://schemas.openxmlformats.org/officeDocument/2006/math">
                    <m:nary>
                      <m:naryPr>
                        <m:chr m:val="∏"/>
                        <m:limLoc m:val="undOvr"/>
                        <m:supHide m:val="on"/>
                        <m:ctrlPr>
                          <a:rPr lang="zh-CN" altLang="zh-CN" sz="2000" i="1" smtClean="0">
                            <a:latin typeface="Cambria Math" panose="02040503050406030204" pitchFamily="18" charset="0"/>
                          </a:rPr>
                        </m:ctrlPr>
                      </m:naryPr>
                      <m: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3</m:t>
                            </m:r>
                          </m:sub>
                        </m:sSub>
                      </m:sub>
                      <m:sup/>
                      <m:e>
                        <m:d>
                          <m:dPr>
                            <m:ctrlPr>
                              <a:rPr lang="zh-CN" altLang="zh-CN" sz="2000" i="1">
                                <a:latin typeface="Cambria Math" panose="02040503050406030204" pitchFamily="18" charset="0"/>
                              </a:rPr>
                            </m:ctrlPr>
                          </m:dPr>
                          <m:e>
                            <m:r>
                              <a:rPr lang="en-US" altLang="zh-CN" sz="2000" i="1">
                                <a:latin typeface="Cambria Math" panose="02040503050406030204" pitchFamily="18" charset="0"/>
                              </a:rPr>
                              <m:t>𝐹</m:t>
                            </m:r>
                          </m:e>
                        </m:d>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4</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4</m:t>
                            </m:r>
                          </m:sub>
                        </m:s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5</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e>
                    </m:nary>
                  </m:oMath>
                </a14:m>
                <a:endParaRPr lang="zh-CN" altLang="zh-CN" sz="2000" dirty="0">
                  <a:latin typeface="微软雅黑" panose="020B0503020204020204" pitchFamily="82" charset="2"/>
                  <a:ea typeface="微软雅黑" panose="020B0503020204020204" pitchFamily="82" charset="2"/>
                </a:endParaRPr>
              </a:p>
              <a:p>
                <a:pPr lvl="1">
                  <a:lnSpc>
                    <a:spcPct val="120000"/>
                  </a:lnSpc>
                </a:pPr>
                <a:r>
                  <a:rPr lang="en-US" altLang="zh-CN" sz="2000" dirty="0">
                    <a:latin typeface="微软雅黑" panose="020B0503020204020204" pitchFamily="82" charset="2"/>
                    <a:ea typeface="微软雅黑" panose="020B0503020204020204" pitchFamily="82" charset="2"/>
                  </a:rPr>
                  <a:t>2. </a:t>
                </a:r>
                <a:r>
                  <a:rPr lang="zh-CN" altLang="zh-CN" sz="2000" dirty="0">
                    <a:latin typeface="微软雅黑" panose="020B0503020204020204" pitchFamily="82" charset="2"/>
                    <a:ea typeface="微软雅黑" panose="020B0503020204020204" pitchFamily="82" charset="2"/>
                  </a:rPr>
                  <a:t>求所有投影的并集</a:t>
                </a:r>
                <a14:m>
                  <m:oMath xmlns:m="http://schemas.openxmlformats.org/officeDocument/2006/math">
                    <m:r>
                      <a:rPr lang="en-US" altLang="zh-CN" sz="2000" i="1">
                        <a:latin typeface="Cambria Math" panose="02040503050406030204" pitchFamily="18" charset="0"/>
                      </a:rPr>
                      <m:t>𝐺</m:t>
                    </m:r>
                    <m:r>
                      <a:rPr lang="zh-CN" altLang="en-US" sz="2000" b="0" i="0" smtClean="0">
                        <a:latin typeface="Cambria Math" panose="02040503050406030204" pitchFamily="18" charset="0"/>
                      </a:rPr>
                      <m:t>：</m:t>
                    </m:r>
                    <m:r>
                      <a:rPr lang="en-US" altLang="zh-CN" sz="2000" i="1">
                        <a:latin typeface="Cambria Math" panose="02040503050406030204" pitchFamily="18" charset="0"/>
                      </a:rPr>
                      <m:t>𝐺</m:t>
                    </m:r>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3</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4</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4</m:t>
                            </m:r>
                          </m:sub>
                        </m:s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5</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𝑈</m:t>
                            </m:r>
                          </m:e>
                          <m:sub>
                            <m:r>
                              <a:rPr lang="en-US" altLang="zh-CN" sz="2000" i="1">
                                <a:latin typeface="Cambria Math" panose="02040503050406030204" pitchFamily="18" charset="0"/>
                              </a:rPr>
                              <m:t>3</m:t>
                            </m:r>
                          </m:sub>
                        </m:sSub>
                      </m:e>
                    </m:d>
                    <m:r>
                      <a:rPr lang="en-US" altLang="zh-CN" sz="2000" b="0" i="1" smtClean="0">
                        <a:latin typeface="Cambria Math" panose="02040503050406030204" pitchFamily="18" charset="0"/>
                      </a:rPr>
                      <m:t> </m:t>
                    </m:r>
                  </m:oMath>
                </a14:m>
                <a:endParaRPr lang="zh-CN" altLang="zh-CN" sz="2000" dirty="0">
                  <a:latin typeface="微软雅黑" panose="020B0503020204020204" pitchFamily="82" charset="2"/>
                  <a:ea typeface="微软雅黑" panose="020B0503020204020204" pitchFamily="82" charset="2"/>
                </a:endParaRPr>
              </a:p>
              <a:p>
                <a:pPr lvl="1">
                  <a:lnSpc>
                    <a:spcPct val="120000"/>
                  </a:lnSpc>
                </a:pPr>
                <a:r>
                  <a:rPr lang="en-US" altLang="zh-CN" sz="2000" dirty="0">
                    <a:latin typeface="微软雅黑" panose="020B0503020204020204" pitchFamily="82" charset="2"/>
                    <a:ea typeface="微软雅黑" panose="020B0503020204020204" pitchFamily="82" charset="2"/>
                  </a:rPr>
                  <a:t>3. </a:t>
                </a:r>
                <a14:m>
                  <m:oMath xmlns:m="http://schemas.openxmlformats.org/officeDocument/2006/math">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G</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𝐹</m:t>
                        </m:r>
                      </m:e>
                      <m:sup>
                        <m:r>
                          <a:rPr lang="en-US" altLang="zh-CN" sz="2000" i="1">
                            <a:latin typeface="Cambria Math" panose="02040503050406030204" pitchFamily="18" charset="0"/>
                          </a:rPr>
                          <m:t>+</m:t>
                        </m:r>
                      </m:sup>
                    </m:sSup>
                  </m:oMath>
                </a14:m>
                <a:r>
                  <a:rPr lang="en-US" altLang="zh-CN"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因此</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𝜌</m:t>
                        </m:r>
                      </m:e>
                      <m:sub>
                        <m:r>
                          <a:rPr lang="en-US" altLang="zh-CN" sz="2000" i="1">
                            <a:latin typeface="Cambria Math" panose="02040503050406030204" pitchFamily="18" charset="0"/>
                          </a:rPr>
                          <m:t>1</m:t>
                        </m:r>
                      </m:sub>
                    </m:sSub>
                  </m:oMath>
                </a14:m>
                <a:r>
                  <a:rPr lang="zh-CN" altLang="zh-CN" sz="2000" dirty="0">
                    <a:latin typeface="微软雅黑" panose="020B0503020204020204" pitchFamily="82" charset="2"/>
                    <a:ea typeface="微软雅黑" panose="020B0503020204020204" pitchFamily="82" charset="2"/>
                  </a:rPr>
                  <a:t>不保持函数依赖。</a:t>
                </a:r>
              </a:p>
              <a:p>
                <a:pPr marL="0" indent="0">
                  <a:lnSpc>
                    <a:spcPct val="120000"/>
                  </a:lnSpc>
                  <a:buNone/>
                </a:pPr>
                <a:r>
                  <a:rPr lang="en-US" altLang="zh-CN" dirty="0">
                    <a:latin typeface="微软雅黑" panose="020B0503020204020204" pitchFamily="82" charset="2"/>
                    <a:ea typeface="微软雅黑" panose="020B0503020204020204" pitchFamily="82" charset="2"/>
                  </a:rPr>
                  <a:t>	</a:t>
                </a:r>
                <a:endParaRPr lang="zh-CN" altLang="zh-CN" dirty="0">
                  <a:latin typeface="微软雅黑" panose="020B0503020204020204" pitchFamily="82" charset="2"/>
                  <a:ea typeface="微软雅黑" panose="020B0503020204020204" pitchFamily="82" charset="2"/>
                </a:endParaRPr>
              </a:p>
            </p:txBody>
          </p:sp>
        </mc:Choice>
        <mc:Fallback>
          <p:sp>
            <p:nvSpPr>
              <p:cNvPr id="9" name="内容占位符 4"/>
              <p:cNvSpPr>
                <a:spLocks noGrp="1" noRot="1" noChangeAspect="1" noMove="1" noResize="1" noEditPoints="1" noAdjustHandles="1" noChangeArrowheads="1" noChangeShapeType="1" noTextEdit="1"/>
              </p:cNvSpPr>
              <p:nvPr>
                <p:ph idx="1"/>
              </p:nvPr>
            </p:nvSpPr>
            <p:spPr>
              <a:xfrm>
                <a:off x="392348" y="1298012"/>
                <a:ext cx="11944345" cy="4180088"/>
              </a:xfrm>
              <a:blipFill>
                <a:blip r:embed="rId3"/>
                <a:stretch>
                  <a:fillRect l="-765" t="-13411" b="-16327"/>
                </a:stretch>
              </a:blipFill>
            </p:spPr>
            <p:txBody>
              <a:bodyPr/>
              <a:lstStyle/>
              <a:p>
                <a:r>
                  <a:rPr lang="zh-CN" altLang="en-US">
                    <a:noFill/>
                  </a:rPr>
                  <a:t> </a:t>
                </a:r>
              </a:p>
            </p:txBody>
          </p:sp>
        </mc:Fallback>
      </mc:AlternateContent>
      <p:sp>
        <p:nvSpPr>
          <p:cNvPr id="7"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127</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127</a:t>
            </a:fld>
            <a:endParaRPr kumimoji="1" lang="zh-CN" altLang="en-US"/>
          </a:p>
        </p:txBody>
      </p:sp>
      <p:sp>
        <p:nvSpPr>
          <p:cNvPr id="10" name="文本框 9">
            <a:extLst>
              <a:ext uri="{FF2B5EF4-FFF2-40B4-BE49-F238E27FC236}">
                <a16:creationId xmlns:a16="http://schemas.microsoft.com/office/drawing/2014/main" id="{46ABB0C3-2C6A-42A6-BAC7-4B4C2769BA9C}"/>
              </a:ext>
            </a:extLst>
          </p:cNvPr>
          <p:cNvSpPr txBox="1"/>
          <p:nvPr/>
        </p:nvSpPr>
        <p:spPr>
          <a:xfrm>
            <a:off x="1808329" y="646874"/>
            <a:ext cx="9519314" cy="369332"/>
          </a:xfrm>
          <a:prstGeom prst="rect">
            <a:avLst/>
          </a:prstGeom>
          <a:noFill/>
        </p:spPr>
        <p:txBody>
          <a:bodyPr wrap="square">
            <a:spAutoFit/>
          </a:bodyPr>
          <a:lstStyle/>
          <a:p>
            <a:pPr marL="0" indent="0">
              <a:buNone/>
            </a:pPr>
            <a:r>
              <a:rPr lang="zh-CN" altLang="en-US" sz="1800" b="1" dirty="0">
                <a:solidFill>
                  <a:srgbClr val="0432FF"/>
                </a:solidFill>
                <a:latin typeface="微软雅黑" panose="020B0503020204020204" pitchFamily="82" charset="2"/>
                <a:ea typeface="微软雅黑" panose="020B0503020204020204" pitchFamily="82" charset="2"/>
              </a:rPr>
              <a:t>如果原关系的依赖的闭包和所有分解关系的依赖的闭包一致，则认定</a:t>
            </a:r>
            <a:r>
              <a:rPr lang="zh-CN" altLang="zh-CN" sz="1800" b="1" dirty="0">
                <a:solidFill>
                  <a:srgbClr val="0432FF"/>
                </a:solidFill>
                <a:latin typeface="微软雅黑" panose="020B0503020204020204" pitchFamily="82" charset="2"/>
                <a:ea typeface="微软雅黑" panose="020B0503020204020204" pitchFamily="82" charset="2"/>
              </a:rPr>
              <a:t>保持函数依赖</a:t>
            </a:r>
            <a:endParaRPr lang="en-US" altLang="zh-CN" sz="1800" b="1" dirty="0">
              <a:solidFill>
                <a:srgbClr val="0432FF"/>
              </a:solidFill>
              <a:latin typeface="微软雅黑" panose="020B0503020204020204" pitchFamily="82" charset="2"/>
              <a:ea typeface="微软雅黑" panose="020B0503020204020204" pitchFamily="82" charset="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4" name="灯片编号占位符 1">
            <a:extLst>
              <a:ext uri="{FF2B5EF4-FFF2-40B4-BE49-F238E27FC236}">
                <a16:creationId xmlns:a16="http://schemas.microsoft.com/office/drawing/2014/main" id="{AC7D844B-D804-F713-CC91-CBD3CF855610}"/>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128</a:t>
            </a:fld>
            <a:endParaRPr lang="zh-CN" altLang="en-US" dirty="0"/>
          </a:p>
        </p:txBody>
      </p:sp>
      <p:sp>
        <p:nvSpPr>
          <p:cNvPr id="2" name="页脚占位符 1">
            <a:extLst>
              <a:ext uri="{FF2B5EF4-FFF2-40B4-BE49-F238E27FC236}">
                <a16:creationId xmlns:a16="http://schemas.microsoft.com/office/drawing/2014/main" id="{17A581E0-3666-9193-5079-B1D5F3BCDA9D}"/>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D253A83F-C980-99CC-8635-859CA4FCBBC0}"/>
              </a:ext>
            </a:extLst>
          </p:cNvPr>
          <p:cNvSpPr>
            <a:spLocks noGrp="1"/>
          </p:cNvSpPr>
          <p:nvPr>
            <p:ph type="sldNum" sz="quarter" idx="12"/>
          </p:nvPr>
        </p:nvSpPr>
        <p:spPr/>
        <p:txBody>
          <a:bodyPr/>
          <a:lstStyle/>
          <a:p>
            <a:fld id="{4B0D34C0-35A8-654C-9FBA-7B4E017BD630}" type="slidenum">
              <a:rPr lang="en-US" altLang="zh-CN" smtClean="0"/>
              <a:t>128</a:t>
            </a:fld>
            <a:endParaRPr kumimoji="1" lang="zh-CN" altLang="en-US"/>
          </a:p>
        </p:txBody>
      </p:sp>
      <p:sp>
        <p:nvSpPr>
          <p:cNvPr id="12" name="Shape18">
            <a:extLst>
              <a:ext uri="{FF2B5EF4-FFF2-40B4-BE49-F238E27FC236}">
                <a16:creationId xmlns:a16="http://schemas.microsoft.com/office/drawing/2014/main" id="{BE24D92B-2C1A-913A-7686-6D4343122EA9}"/>
              </a:ext>
            </a:extLst>
          </p:cNvPr>
          <p:cNvSpPr/>
          <p:nvPr/>
        </p:nvSpPr>
        <p:spPr>
          <a:xfrm>
            <a:off x="2001798" y="1523719"/>
            <a:ext cx="8239481" cy="4020869"/>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13" name="内容占位符 2">
            <a:extLst>
              <a:ext uri="{FF2B5EF4-FFF2-40B4-BE49-F238E27FC236}">
                <a16:creationId xmlns:a16="http://schemas.microsoft.com/office/drawing/2014/main" id="{CC0ADE7C-3D15-9558-EA10-95F0A4220E84}"/>
              </a:ext>
            </a:extLst>
          </p:cNvPr>
          <p:cNvSpPr>
            <a:spLocks noGrp="1"/>
          </p:cNvSpPr>
          <p:nvPr>
            <p:ph idx="1"/>
          </p:nvPr>
        </p:nvSpPr>
        <p:spPr>
          <a:xfrm>
            <a:off x="2072609" y="1968396"/>
            <a:ext cx="7888777" cy="2718305"/>
          </a:xfrm>
        </p:spPr>
        <p:txBody>
          <a:bodyPr/>
          <a:lstStyle/>
          <a:p>
            <a:pPr marL="0" indent="0">
              <a:buNone/>
            </a:pPr>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、数据库设计和数据模型</a:t>
            </a:r>
          </a:p>
          <a:p>
            <a:pPr marL="0" indent="0">
              <a:buNone/>
            </a:pPr>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、概念结构设计：</a:t>
            </a:r>
            <a:r>
              <a:rPr lang="en" altLang="zh-CN" sz="2800" dirty="0">
                <a:latin typeface="Microsoft YaHei" panose="020B0503020204020204" pitchFamily="34" charset="-122"/>
                <a:ea typeface="Microsoft YaHei" panose="020B0503020204020204" pitchFamily="34" charset="-122"/>
              </a:rPr>
              <a:t>E-R</a:t>
            </a:r>
            <a:r>
              <a:rPr lang="zh-CN" altLang="en-US" sz="2800" dirty="0">
                <a:latin typeface="Microsoft YaHei" panose="020B0503020204020204" pitchFamily="34" charset="-122"/>
                <a:ea typeface="Microsoft YaHei" panose="020B0503020204020204" pitchFamily="34" charset="-122"/>
              </a:rPr>
              <a:t>模型 </a:t>
            </a:r>
            <a:endParaRPr lang="en-US" altLang="zh-CN" sz="2800" dirty="0">
              <a:latin typeface="Microsoft YaHei" panose="020B0503020204020204" pitchFamily="34" charset="-122"/>
              <a:ea typeface="Microsoft YaHei" panose="020B0503020204020204" pitchFamily="34" charset="-122"/>
            </a:endParaRPr>
          </a:p>
          <a:p>
            <a:pPr marL="0" indent="0">
              <a:buNone/>
            </a:pPr>
            <a:r>
              <a:rPr lang="en-US" altLang="zh-CN" sz="2800" dirty="0">
                <a:latin typeface="Microsoft YaHei" panose="020B0503020204020204" pitchFamily="34" charset="-122"/>
                <a:ea typeface="Microsoft YaHei" panose="020B0503020204020204" pitchFamily="34" charset="-122"/>
              </a:rPr>
              <a:t>3</a:t>
            </a:r>
            <a:r>
              <a:rPr lang="zh-CN" altLang="en-US" sz="2800" dirty="0">
                <a:latin typeface="Microsoft YaHei" panose="020B0503020204020204" pitchFamily="34" charset="-122"/>
                <a:ea typeface="Microsoft YaHei" panose="020B0503020204020204" pitchFamily="34" charset="-122"/>
              </a:rPr>
              <a:t>、逻辑结构设计：从</a:t>
            </a:r>
            <a:r>
              <a:rPr lang="en-US" altLang="zh-CN" sz="2800" dirty="0">
                <a:latin typeface="Microsoft YaHei" panose="020B0503020204020204" pitchFamily="34" charset="-122"/>
                <a:ea typeface="Microsoft YaHei" panose="020B0503020204020204" pitchFamily="34" charset="-122"/>
              </a:rPr>
              <a:t>E-R</a:t>
            </a:r>
            <a:r>
              <a:rPr lang="zh-CN" altLang="en-US" sz="2800" dirty="0">
                <a:latin typeface="Microsoft YaHei" panose="020B0503020204020204" pitchFamily="34" charset="-122"/>
                <a:ea typeface="Microsoft YaHei" panose="020B0503020204020204" pitchFamily="34" charset="-122"/>
              </a:rPr>
              <a:t>图到关系设计</a:t>
            </a:r>
          </a:p>
          <a:p>
            <a:pPr marL="0" indent="0">
              <a:buNone/>
            </a:pPr>
            <a:r>
              <a:rPr lang="en-US" altLang="zh-CN" sz="2800" dirty="0">
                <a:latin typeface="Microsoft YaHei" panose="020B0503020204020204" pitchFamily="34" charset="-122"/>
                <a:ea typeface="Microsoft YaHei" panose="020B0503020204020204" pitchFamily="34" charset="-122"/>
              </a:rPr>
              <a:t>4</a:t>
            </a:r>
            <a:r>
              <a:rPr lang="zh-CN" altLang="en-US" sz="2800" dirty="0">
                <a:latin typeface="Microsoft YaHei" panose="020B0503020204020204" pitchFamily="34" charset="-122"/>
                <a:ea typeface="Microsoft YaHei" panose="020B0503020204020204" pitchFamily="34" charset="-122"/>
              </a:rPr>
              <a:t>、数据库规范化设计理论</a:t>
            </a:r>
          </a:p>
          <a:p>
            <a:pPr marL="0" indent="0">
              <a:buNone/>
            </a:pPr>
            <a:r>
              <a:rPr lang="en-US" altLang="zh-CN" sz="2800" dirty="0">
                <a:latin typeface="Microsoft YaHei" panose="020B0503020204020204" pitchFamily="34" charset="-122"/>
                <a:ea typeface="Microsoft YaHei" panose="020B0503020204020204" pitchFamily="34" charset="-122"/>
              </a:rPr>
              <a:t>5</a:t>
            </a:r>
            <a:r>
              <a:rPr lang="zh-CN" altLang="en-US" sz="2800" dirty="0">
                <a:latin typeface="Microsoft YaHei" panose="020B0503020204020204" pitchFamily="34" charset="-122"/>
                <a:ea typeface="Microsoft YaHei" panose="020B0503020204020204" pitchFamily="34" charset="-122"/>
              </a:rPr>
              <a:t>、数据库规范化设计实现（基于关系模式的分解）</a:t>
            </a:r>
            <a:endParaRPr lang="en-US" altLang="zh-CN" sz="2800" dirty="0">
              <a:latin typeface="Microsoft YaHei" panose="020B0503020204020204" pitchFamily="34" charset="-122"/>
              <a:ea typeface="Microsoft YaHei" panose="020B0503020204020204" pitchFamily="34" charset="-122"/>
            </a:endParaRPr>
          </a:p>
          <a:p>
            <a:pPr marL="0" indent="0">
              <a:buNone/>
            </a:pPr>
            <a:r>
              <a:rPr lang="en-US" altLang="zh-CN" sz="2800" b="1" dirty="0">
                <a:solidFill>
                  <a:srgbClr val="7E3094"/>
                </a:solidFill>
                <a:latin typeface="Microsoft YaHei" panose="020B0503020204020204" pitchFamily="34" charset="-122"/>
                <a:ea typeface="Microsoft YaHei" panose="020B0503020204020204" pitchFamily="34" charset="-122"/>
              </a:rPr>
              <a:t>6</a:t>
            </a:r>
            <a:r>
              <a:rPr lang="zh-CN" altLang="en-US" sz="2800" b="1" dirty="0">
                <a:solidFill>
                  <a:srgbClr val="7E3094"/>
                </a:solidFill>
                <a:latin typeface="Microsoft YaHei" panose="020B0503020204020204" pitchFamily="34" charset="-122"/>
                <a:ea typeface="Microsoft YaHei" panose="020B0503020204020204" pitchFamily="34" charset="-122"/>
              </a:rPr>
              <a:t>、本章小结</a:t>
            </a:r>
            <a:endParaRPr lang="en-US" altLang="zh-CN" sz="2800" b="1" dirty="0">
              <a:solidFill>
                <a:srgbClr val="7E3094"/>
              </a:solidFill>
              <a:latin typeface="Microsoft YaHei" panose="020B0503020204020204" pitchFamily="34" charset="-122"/>
              <a:ea typeface="Microsoft YaHei" panose="020B0503020204020204" pitchFamily="34" charset="-122"/>
            </a:endParaRPr>
          </a:p>
          <a:p>
            <a:pPr>
              <a:buFont typeface="Wingdings" panose="05000000000000000000" pitchFamily="2" charset="2"/>
              <a:buChar char="Ø"/>
            </a:pPr>
            <a:endParaRPr lang="zh-CN" altLang="en-US" sz="2800" dirty="0">
              <a:solidFill>
                <a:srgbClr val="7E309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366396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51585" y="1215957"/>
            <a:ext cx="11893557" cy="4985337"/>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本章小结</a:t>
            </a: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68790" y="1618779"/>
            <a:ext cx="11202298" cy="2965741"/>
          </a:xfrm>
        </p:spPr>
        <p:txBody>
          <a:bodyPr/>
          <a:lstStyle/>
          <a:p>
            <a:pPr>
              <a:buFont typeface="Wingdings" panose="05000000000000000000" pitchFamily="2" charset="2"/>
              <a:buChar char="Ø"/>
            </a:pPr>
            <a:r>
              <a:rPr lang="zh-CN" altLang="en-US" sz="2400" b="1" dirty="0"/>
              <a:t>数据库设计和数据模型</a:t>
            </a:r>
            <a:endParaRPr lang="en-US" altLang="zh-CN" sz="2400" b="1" dirty="0"/>
          </a:p>
          <a:p>
            <a:pPr lvl="1">
              <a:lnSpc>
                <a:spcPct val="150000"/>
              </a:lnSpc>
              <a:buFont typeface="Wingdings" panose="05000000000000000000" pitchFamily="2" charset="2"/>
              <a:buChar char="l"/>
            </a:pPr>
            <a:r>
              <a:rPr lang="zh-CN" altLang="en-US" sz="2400" dirty="0"/>
              <a:t>在数据库设计过程中，主要经历了</a:t>
            </a:r>
            <a:r>
              <a:rPr lang="zh-CN" altLang="en-US" sz="2400" b="1" dirty="0"/>
              <a:t>概念结构设计、逻辑结构设计和物理结构设计</a:t>
            </a:r>
            <a:r>
              <a:rPr lang="zh-CN" altLang="en-US" sz="2400" dirty="0"/>
              <a:t>三个阶段，这三个阶段使用的数据模型分别称为概念数据模型、逻辑数据模型和物理数据模型。</a:t>
            </a:r>
            <a:endParaRPr lang="en-US" altLang="zh-CN" sz="2400" dirty="0"/>
          </a:p>
          <a:p>
            <a:pPr lvl="1">
              <a:lnSpc>
                <a:spcPct val="150000"/>
              </a:lnSpc>
              <a:buFont typeface="Wingdings" panose="05000000000000000000" pitchFamily="2" charset="2"/>
              <a:buChar char="l"/>
            </a:pPr>
            <a:r>
              <a:rPr lang="zh-CN" altLang="en-US" sz="2400" dirty="0"/>
              <a:t>在关系数据库的设计中，通常是使用</a:t>
            </a:r>
            <a:r>
              <a:rPr lang="en" altLang="zh-CN" sz="2400" b="1" dirty="0"/>
              <a:t>E-R</a:t>
            </a:r>
            <a:r>
              <a:rPr lang="zh-CN" altLang="en-US" sz="2400" b="1" dirty="0"/>
              <a:t>模型</a:t>
            </a:r>
            <a:r>
              <a:rPr lang="zh-CN" altLang="en-US" sz="2400" dirty="0"/>
              <a:t>进行概念结构设计，使用</a:t>
            </a:r>
            <a:r>
              <a:rPr lang="zh-CN" altLang="en-US" sz="2400" b="1" dirty="0"/>
              <a:t>关系模型</a:t>
            </a:r>
            <a:r>
              <a:rPr lang="zh-CN" altLang="en-US" sz="2400" dirty="0"/>
              <a:t>进行逻辑结构设计。</a:t>
            </a:r>
            <a:endParaRPr lang="en-US" altLang="zh-CN" sz="2400" dirty="0"/>
          </a:p>
          <a:p>
            <a:pPr lvl="1">
              <a:lnSpc>
                <a:spcPct val="150000"/>
              </a:lnSpc>
              <a:buFont typeface="Wingdings" panose="05000000000000000000" pitchFamily="2" charset="2"/>
              <a:buChar char="l"/>
            </a:pPr>
            <a:r>
              <a:rPr lang="zh-CN" altLang="en-US" sz="2400" dirty="0"/>
              <a:t>因此，关系数据库设计的一个</a:t>
            </a:r>
            <a:r>
              <a:rPr lang="zh-CN" altLang="en-US" sz="2400" b="1" dirty="0"/>
              <a:t>核心步骤就是将</a:t>
            </a:r>
            <a:r>
              <a:rPr lang="en" altLang="zh-CN" sz="2400" b="1" dirty="0"/>
              <a:t>E-R</a:t>
            </a:r>
            <a:r>
              <a:rPr lang="zh-CN" altLang="en-US" sz="2400" b="1" dirty="0"/>
              <a:t>模型转换为关系模型</a:t>
            </a:r>
            <a:r>
              <a:rPr lang="zh-CN" altLang="en-US" sz="2400" dirty="0"/>
              <a:t>。</a:t>
            </a:r>
            <a:endParaRPr lang="en-US" altLang="zh-CN" sz="2400" dirty="0"/>
          </a:p>
        </p:txBody>
      </p:sp>
      <p:sp>
        <p:nvSpPr>
          <p:cNvPr id="4" name="灯片编号占位符 1">
            <a:extLst>
              <a:ext uri="{FF2B5EF4-FFF2-40B4-BE49-F238E27FC236}">
                <a16:creationId xmlns:a16="http://schemas.microsoft.com/office/drawing/2014/main" id="{963F6DCA-CA20-AF78-E570-FF99E8274A85}"/>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129</a:t>
            </a:fld>
            <a:endParaRPr lang="zh-CN" altLang="en-US" dirty="0"/>
          </a:p>
        </p:txBody>
      </p:sp>
      <p:sp>
        <p:nvSpPr>
          <p:cNvPr id="3" name="页脚占位符 2">
            <a:extLst>
              <a:ext uri="{FF2B5EF4-FFF2-40B4-BE49-F238E27FC236}">
                <a16:creationId xmlns:a16="http://schemas.microsoft.com/office/drawing/2014/main" id="{3D6C28A0-ECD5-A33A-A83F-580C3D760715}"/>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329F2CAC-F0CA-EC73-FB66-50596A9F9E7A}"/>
              </a:ext>
            </a:extLst>
          </p:cNvPr>
          <p:cNvSpPr>
            <a:spLocks noGrp="1"/>
          </p:cNvSpPr>
          <p:nvPr>
            <p:ph type="sldNum" sz="quarter" idx="12"/>
          </p:nvPr>
        </p:nvSpPr>
        <p:spPr/>
        <p:txBody>
          <a:bodyPr/>
          <a:lstStyle/>
          <a:p>
            <a:fld id="{4B0D34C0-35A8-654C-9FBA-7B4E017BD630}" type="slidenum">
              <a:rPr lang="en-US" altLang="zh-CN" smtClean="0"/>
              <a:t>129</a:t>
            </a:fld>
            <a:endParaRPr kumimoji="1" lang="zh-CN" altLang="en-US"/>
          </a:p>
        </p:txBody>
      </p:sp>
    </p:spTree>
    <p:extLst>
      <p:ext uri="{BB962C8B-B14F-4D97-AF65-F5344CB8AC3E}">
        <p14:creationId xmlns:p14="http://schemas.microsoft.com/office/powerpoint/2010/main" val="97371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a:extLst>
              <a:ext uri="{FF2B5EF4-FFF2-40B4-BE49-F238E27FC236}">
                <a16:creationId xmlns:a16="http://schemas.microsoft.com/office/drawing/2014/main" id="{CA02947C-86FA-43A0-AEA7-1533075A3978}"/>
              </a:ext>
            </a:extLst>
          </p:cNvPr>
          <p:cNvSpPr/>
          <p:nvPr/>
        </p:nvSpPr>
        <p:spPr>
          <a:xfrm>
            <a:off x="2801388" y="1582790"/>
            <a:ext cx="5702531" cy="3271843"/>
          </a:xfrm>
          <a:prstGeom prst="roundRect">
            <a:avLst>
              <a:gd name="adj" fmla="val 1527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1"/>
          </p:nvPr>
        </p:nvSpPr>
        <p:spPr>
          <a:xfrm>
            <a:off x="3009207" y="1764919"/>
            <a:ext cx="5419898" cy="2367430"/>
          </a:xfrm>
        </p:spPr>
        <p:txBody>
          <a:bodyPr/>
          <a:lstStyle/>
          <a:p>
            <a:pPr marL="0" indent="0">
              <a:buNone/>
            </a:pPr>
            <a:r>
              <a:rPr lang="en-US" altLang="zh-CN" sz="2400" b="1" dirty="0"/>
              <a:t>2</a:t>
            </a:r>
            <a:r>
              <a:rPr lang="zh-CN" altLang="en-US" sz="2400" b="1" dirty="0"/>
              <a:t> </a:t>
            </a:r>
            <a:r>
              <a:rPr lang="en-US" altLang="zh-CN" sz="2400" b="1" dirty="0"/>
              <a:t>E-R</a:t>
            </a:r>
            <a:r>
              <a:rPr lang="zh-CN" altLang="en-US" sz="2400" b="1" dirty="0"/>
              <a:t>模型</a:t>
            </a:r>
            <a:endParaRPr lang="en-US" altLang="zh-CN" sz="2400" b="1" dirty="0"/>
          </a:p>
          <a:p>
            <a:pPr marL="0" indent="0">
              <a:buNone/>
            </a:pPr>
            <a:r>
              <a:rPr lang="en-US" altLang="zh-CN" sz="2400" b="1" dirty="0"/>
              <a:t>	2.1</a:t>
            </a:r>
            <a:r>
              <a:rPr lang="zh-CN" altLang="en-US" sz="2400" b="1" dirty="0"/>
              <a:t> </a:t>
            </a:r>
            <a:r>
              <a:rPr lang="en-US" altLang="zh-CN" sz="2400" b="1" dirty="0"/>
              <a:t>E-R</a:t>
            </a:r>
            <a:r>
              <a:rPr lang="zh-CN" altLang="en-US" sz="2400" b="1" dirty="0"/>
              <a:t>模型的基本元素</a:t>
            </a:r>
            <a:endParaRPr lang="en-US" altLang="zh-CN" sz="2400" b="1" dirty="0"/>
          </a:p>
          <a:p>
            <a:pPr lvl="3">
              <a:buFont typeface="Wingdings" panose="05000000000000000000" pitchFamily="2" charset="2"/>
              <a:buChar char="l"/>
            </a:pPr>
            <a:r>
              <a:rPr lang="zh-CN" altLang="en-US" sz="2046" dirty="0"/>
              <a:t>实体和实体集</a:t>
            </a:r>
            <a:endParaRPr lang="en-US" altLang="zh-CN" sz="2046" dirty="0"/>
          </a:p>
          <a:p>
            <a:pPr lvl="3">
              <a:buFont typeface="Wingdings" panose="05000000000000000000" pitchFamily="2" charset="2"/>
              <a:buChar char="l"/>
            </a:pPr>
            <a:r>
              <a:rPr lang="zh-CN" altLang="en-US" sz="2046" dirty="0"/>
              <a:t>属性</a:t>
            </a:r>
            <a:endParaRPr lang="en-US" altLang="zh-CN" sz="2046" dirty="0"/>
          </a:p>
          <a:p>
            <a:pPr lvl="3">
              <a:buFont typeface="Wingdings" panose="05000000000000000000" pitchFamily="2" charset="2"/>
              <a:buChar char="l"/>
            </a:pPr>
            <a:r>
              <a:rPr lang="zh-CN" altLang="en-US" sz="2046" dirty="0"/>
              <a:t>联系</a:t>
            </a:r>
            <a:endParaRPr lang="en-US" altLang="zh-CN" sz="2046" dirty="0"/>
          </a:p>
          <a:p>
            <a:pPr marL="0" indent="0">
              <a:buNone/>
            </a:pPr>
            <a:r>
              <a:rPr lang="en-US" altLang="zh-CN" sz="2400" dirty="0"/>
              <a:t>	2.2</a:t>
            </a:r>
            <a:r>
              <a:rPr lang="zh-CN" altLang="en-US" sz="2400" dirty="0"/>
              <a:t> </a:t>
            </a:r>
            <a:r>
              <a:rPr lang="en-US" altLang="zh-CN" sz="2400" dirty="0"/>
              <a:t>E-R</a:t>
            </a:r>
            <a:r>
              <a:rPr lang="zh-CN" altLang="en-US" sz="2400" dirty="0"/>
              <a:t>图</a:t>
            </a:r>
            <a:endParaRPr lang="en-US" altLang="zh-CN" sz="2400" dirty="0"/>
          </a:p>
          <a:p>
            <a:pPr marL="0" indent="0">
              <a:buNone/>
            </a:pPr>
            <a:r>
              <a:rPr lang="en-US" altLang="zh-CN" sz="2400" dirty="0"/>
              <a:t>	2.3</a:t>
            </a:r>
            <a:r>
              <a:rPr lang="zh-CN" altLang="en-US" sz="2400" dirty="0"/>
              <a:t> </a:t>
            </a:r>
            <a:r>
              <a:rPr lang="en-US" altLang="zh-CN" sz="2400" dirty="0"/>
              <a:t>E-R</a:t>
            </a:r>
            <a:r>
              <a:rPr lang="zh-CN" altLang="en-US" sz="2400" dirty="0"/>
              <a:t>联系类型</a:t>
            </a: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en-US" altLang="zh-CN" dirty="0"/>
              <a:t>E-R</a:t>
            </a:r>
            <a:r>
              <a:rPr lang="zh-CN" altLang="en-US" dirty="0"/>
              <a:t>模型</a:t>
            </a:r>
          </a:p>
        </p:txBody>
      </p:sp>
      <p:sp>
        <p:nvSpPr>
          <p:cNvPr id="4" name="灯片编号占位符 1">
            <a:extLst>
              <a:ext uri="{FF2B5EF4-FFF2-40B4-BE49-F238E27FC236}">
                <a16:creationId xmlns:a16="http://schemas.microsoft.com/office/drawing/2014/main" id="{A48C7DDD-4AB5-4B28-A34F-0A8889E16894}"/>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13</a:t>
            </a:fld>
            <a:endParaRPr lang="zh-CN" altLang="en-US" dirty="0"/>
          </a:p>
        </p:txBody>
      </p:sp>
      <p:sp>
        <p:nvSpPr>
          <p:cNvPr id="2" name="页脚占位符 1">
            <a:extLst>
              <a:ext uri="{FF2B5EF4-FFF2-40B4-BE49-F238E27FC236}">
                <a16:creationId xmlns:a16="http://schemas.microsoft.com/office/drawing/2014/main" id="{C35A3BED-32FA-E137-3DF3-EE4AD083C853}"/>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A3978B95-D5B0-70E4-39C3-3A9A9A701118}"/>
              </a:ext>
            </a:extLst>
          </p:cNvPr>
          <p:cNvSpPr>
            <a:spLocks noGrp="1"/>
          </p:cNvSpPr>
          <p:nvPr>
            <p:ph type="sldNum" sz="quarter" idx="12"/>
          </p:nvPr>
        </p:nvSpPr>
        <p:spPr/>
        <p:txBody>
          <a:bodyPr/>
          <a:lstStyle/>
          <a:p>
            <a:fld id="{4B0D34C0-35A8-654C-9FBA-7B4E017BD630}" type="slidenum">
              <a:rPr lang="en-US" altLang="zh-CN" smtClean="0"/>
              <a:t>13</a:t>
            </a:fld>
            <a:endParaRPr kumimoji="1" lang="zh-CN" altLang="en-US"/>
          </a:p>
        </p:txBody>
      </p:sp>
    </p:spTree>
    <p:extLst>
      <p:ext uri="{BB962C8B-B14F-4D97-AF65-F5344CB8AC3E}">
        <p14:creationId xmlns:p14="http://schemas.microsoft.com/office/powerpoint/2010/main" val="3904752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51585" y="1006997"/>
            <a:ext cx="11951746" cy="5636871"/>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400"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本章小结（续）</a:t>
            </a: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45437" y="1006997"/>
            <a:ext cx="11564041" cy="4299532"/>
          </a:xfrm>
        </p:spPr>
        <p:txBody>
          <a:bodyPr/>
          <a:lstStyle/>
          <a:p>
            <a:pPr>
              <a:lnSpc>
                <a:spcPct val="120000"/>
              </a:lnSpc>
              <a:buFont typeface="Wingdings" panose="05000000000000000000" pitchFamily="2" charset="2"/>
              <a:buChar char="Ø"/>
            </a:pPr>
            <a:r>
              <a:rPr lang="en-US" altLang="zh-CN" sz="2800" b="1" dirty="0"/>
              <a:t>E-R</a:t>
            </a:r>
            <a:r>
              <a:rPr lang="zh-CN" altLang="en-US" sz="2800" b="1" dirty="0"/>
              <a:t>模型</a:t>
            </a:r>
            <a:endParaRPr lang="en-US" altLang="zh-CN" sz="2800" b="1" dirty="0"/>
          </a:p>
          <a:p>
            <a:pPr lvl="1">
              <a:lnSpc>
                <a:spcPct val="120000"/>
              </a:lnSpc>
              <a:buFont typeface="Wingdings" panose="05000000000000000000" pitchFamily="2" charset="2"/>
              <a:buChar char="l"/>
            </a:pPr>
            <a:r>
              <a:rPr lang="zh-CN" altLang="en-US" sz="2400" b="1" dirty="0"/>
              <a:t>实体</a:t>
            </a:r>
            <a:r>
              <a:rPr lang="zh-CN" altLang="en-US" sz="2400" dirty="0"/>
              <a:t>是用户对现实世界中事物数据概念的某种抽象。</a:t>
            </a:r>
            <a:endParaRPr lang="en-US" altLang="zh-CN" sz="2400" dirty="0"/>
          </a:p>
          <a:p>
            <a:pPr lvl="1">
              <a:lnSpc>
                <a:spcPct val="120000"/>
              </a:lnSpc>
              <a:buFont typeface="Wingdings" panose="05000000000000000000" pitchFamily="2" charset="2"/>
              <a:buChar char="l"/>
            </a:pPr>
            <a:r>
              <a:rPr lang="zh-CN" altLang="en-US" sz="2400" b="1" dirty="0"/>
              <a:t>关系</a:t>
            </a:r>
            <a:r>
              <a:rPr lang="zh-CN" altLang="en-US" sz="2400" dirty="0"/>
              <a:t>是具有一定属性特征的二维表，是用于抽象表示存储实体的数据结构。</a:t>
            </a:r>
            <a:endParaRPr lang="en-US" altLang="zh-CN" sz="2400" dirty="0"/>
          </a:p>
          <a:p>
            <a:pPr lvl="1">
              <a:lnSpc>
                <a:spcPct val="120000"/>
              </a:lnSpc>
              <a:buFont typeface="Wingdings" panose="05000000000000000000" pitchFamily="2" charset="2"/>
              <a:buChar char="l"/>
            </a:pPr>
            <a:r>
              <a:rPr lang="zh-CN" altLang="en-US" sz="2400" dirty="0"/>
              <a:t>在关系数据库中，表、关系、关系表和实体集是同义词。</a:t>
            </a:r>
            <a:endParaRPr lang="en-US" altLang="zh-CN" sz="2400" dirty="0"/>
          </a:p>
          <a:p>
            <a:pPr lvl="1">
              <a:lnSpc>
                <a:spcPct val="120000"/>
              </a:lnSpc>
              <a:buFont typeface="Wingdings" panose="05000000000000000000" pitchFamily="2" charset="2"/>
              <a:buChar char="l"/>
            </a:pPr>
            <a:r>
              <a:rPr lang="zh-CN" altLang="en-US" sz="2400" dirty="0"/>
              <a:t>实体集可以被一组数据特征来描述实体集的</a:t>
            </a:r>
            <a:r>
              <a:rPr lang="zh-CN" altLang="en-US" sz="2400" b="1" dirty="0"/>
              <a:t>属性</a:t>
            </a:r>
            <a:r>
              <a:rPr lang="zh-CN" altLang="en-US" sz="2400" dirty="0"/>
              <a:t>（也是关系的属性）。</a:t>
            </a:r>
          </a:p>
          <a:p>
            <a:pPr>
              <a:lnSpc>
                <a:spcPct val="120000"/>
              </a:lnSpc>
              <a:buFont typeface="Wingdings" panose="05000000000000000000" pitchFamily="2" charset="2"/>
              <a:buChar char="Ø"/>
            </a:pPr>
            <a:r>
              <a:rPr lang="en" altLang="zh-CN" sz="2800" b="1" dirty="0"/>
              <a:t>E-R</a:t>
            </a:r>
            <a:r>
              <a:rPr lang="zh-CN" altLang="en-US" sz="2800" b="1" dirty="0"/>
              <a:t>模型的基本元素包括实体集、属性和联系</a:t>
            </a:r>
            <a:endParaRPr lang="en-US" altLang="zh-CN" sz="2800" b="1" dirty="0"/>
          </a:p>
          <a:p>
            <a:pPr lvl="1">
              <a:lnSpc>
                <a:spcPct val="120000"/>
              </a:lnSpc>
              <a:buFont typeface="Wingdings" panose="05000000000000000000" pitchFamily="2" charset="2"/>
              <a:buChar char="l"/>
            </a:pPr>
            <a:r>
              <a:rPr lang="zh-CN" altLang="en-US" sz="2400" b="1" dirty="0"/>
              <a:t>联系</a:t>
            </a:r>
            <a:r>
              <a:rPr lang="zh-CN" altLang="en-US" sz="2400" dirty="0"/>
              <a:t>是指实体集之间的联系</a:t>
            </a:r>
            <a:endParaRPr lang="en-US" altLang="zh-CN" sz="2400" dirty="0"/>
          </a:p>
          <a:p>
            <a:pPr lvl="2">
              <a:lnSpc>
                <a:spcPct val="120000"/>
              </a:lnSpc>
              <a:buFont typeface="Wingdings" panose="05000000000000000000" pitchFamily="2" charset="2"/>
              <a:buChar char="l"/>
            </a:pPr>
            <a:r>
              <a:rPr lang="en" altLang="zh-CN" sz="2200" dirty="0"/>
              <a:t>E-R</a:t>
            </a:r>
            <a:r>
              <a:rPr lang="zh-CN" altLang="en-US" sz="2200" dirty="0"/>
              <a:t>模型中的联系有不同的类型，常见的有一元联系、二元联系和多元联系。</a:t>
            </a:r>
            <a:endParaRPr lang="en-US" altLang="zh-CN" sz="2200" dirty="0"/>
          </a:p>
          <a:p>
            <a:pPr lvl="2">
              <a:lnSpc>
                <a:spcPct val="120000"/>
              </a:lnSpc>
              <a:buFont typeface="Wingdings" panose="05000000000000000000" pitchFamily="2" charset="2"/>
              <a:buChar char="l"/>
            </a:pPr>
            <a:r>
              <a:rPr lang="zh-CN" altLang="en-US" sz="2200" dirty="0"/>
              <a:t>在实际应用中，二元联系是最常见的联系类型。</a:t>
            </a:r>
            <a:endParaRPr lang="en-US" altLang="zh-CN" sz="2200" dirty="0"/>
          </a:p>
          <a:p>
            <a:pPr lvl="2">
              <a:lnSpc>
                <a:spcPct val="120000"/>
              </a:lnSpc>
              <a:buFont typeface="Wingdings" panose="05000000000000000000" pitchFamily="2" charset="2"/>
              <a:buChar char="l"/>
            </a:pPr>
            <a:r>
              <a:rPr lang="zh-CN" altLang="en-US" sz="2200" dirty="0"/>
              <a:t>对于二元联系，细分成以下几种类型：一对一联系、一对多联系和多对多联系。</a:t>
            </a:r>
          </a:p>
          <a:p>
            <a:pPr>
              <a:lnSpc>
                <a:spcPct val="120000"/>
              </a:lnSpc>
              <a:buFont typeface="Wingdings" panose="05000000000000000000" pitchFamily="2" charset="2"/>
              <a:buChar char="Ø"/>
            </a:pPr>
            <a:endParaRPr lang="zh-CN" altLang="zh-CN" sz="2400" dirty="0">
              <a:latin typeface="Times" pitchFamily="2" charset="0"/>
            </a:endParaRPr>
          </a:p>
        </p:txBody>
      </p:sp>
      <p:sp>
        <p:nvSpPr>
          <p:cNvPr id="4" name="灯片编号占位符 1">
            <a:extLst>
              <a:ext uri="{FF2B5EF4-FFF2-40B4-BE49-F238E27FC236}">
                <a16:creationId xmlns:a16="http://schemas.microsoft.com/office/drawing/2014/main" id="{3EACF872-6836-E2D1-FDC3-A8E62AD71977}"/>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130</a:t>
            </a:fld>
            <a:endParaRPr lang="zh-CN" altLang="en-US" dirty="0"/>
          </a:p>
        </p:txBody>
      </p:sp>
      <p:sp>
        <p:nvSpPr>
          <p:cNvPr id="3" name="页脚占位符 2">
            <a:extLst>
              <a:ext uri="{FF2B5EF4-FFF2-40B4-BE49-F238E27FC236}">
                <a16:creationId xmlns:a16="http://schemas.microsoft.com/office/drawing/2014/main" id="{774779E3-3EDA-B6CC-8D87-7EC9CA78186C}"/>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B83A1C32-AF44-3B37-15E4-A03F7F5B1C26}"/>
              </a:ext>
            </a:extLst>
          </p:cNvPr>
          <p:cNvSpPr>
            <a:spLocks noGrp="1"/>
          </p:cNvSpPr>
          <p:nvPr>
            <p:ph type="sldNum" sz="quarter" idx="12"/>
          </p:nvPr>
        </p:nvSpPr>
        <p:spPr/>
        <p:txBody>
          <a:bodyPr/>
          <a:lstStyle/>
          <a:p>
            <a:fld id="{4B0D34C0-35A8-654C-9FBA-7B4E017BD630}" type="slidenum">
              <a:rPr lang="en-US" altLang="zh-CN" smtClean="0"/>
              <a:t>130</a:t>
            </a:fld>
            <a:endParaRPr kumimoji="1" lang="zh-CN" altLang="en-US"/>
          </a:p>
        </p:txBody>
      </p:sp>
    </p:spTree>
    <p:extLst>
      <p:ext uri="{BB962C8B-B14F-4D97-AF65-F5344CB8AC3E}">
        <p14:creationId xmlns:p14="http://schemas.microsoft.com/office/powerpoint/2010/main" val="22786225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87162" y="1187547"/>
            <a:ext cx="11777860" cy="4794964"/>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本章小结（续）</a:t>
            </a: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540209" y="1356221"/>
            <a:ext cx="9923721" cy="3314285"/>
          </a:xfrm>
        </p:spPr>
        <p:txBody>
          <a:bodyPr/>
          <a:lstStyle/>
          <a:p>
            <a:pPr>
              <a:lnSpc>
                <a:spcPct val="150000"/>
              </a:lnSpc>
              <a:buFont typeface="Wingdings" panose="05000000000000000000" pitchFamily="2" charset="2"/>
              <a:buChar char="Ø"/>
            </a:pPr>
            <a:r>
              <a:rPr lang="zh-CN" altLang="en-US" sz="2800" b="1" dirty="0"/>
              <a:t>从</a:t>
            </a:r>
            <a:r>
              <a:rPr lang="en-US" altLang="zh-CN" sz="2800" b="1" dirty="0"/>
              <a:t>E-R</a:t>
            </a:r>
            <a:r>
              <a:rPr lang="zh-CN" altLang="en-US" sz="2800" b="1" dirty="0"/>
              <a:t>图到关系设计</a:t>
            </a:r>
            <a:endParaRPr lang="en-US" altLang="zh-CN" sz="2800" b="1" dirty="0"/>
          </a:p>
          <a:p>
            <a:pPr lvl="1">
              <a:lnSpc>
                <a:spcPct val="150000"/>
              </a:lnSpc>
              <a:buFont typeface="Wingdings" panose="05000000000000000000" pitchFamily="2" charset="2"/>
              <a:buChar char="l"/>
            </a:pPr>
            <a:r>
              <a:rPr lang="zh-CN" altLang="en-US" sz="2400" dirty="0"/>
              <a:t>简要地说，将</a:t>
            </a:r>
            <a:r>
              <a:rPr lang="en" altLang="zh-CN" sz="2400" dirty="0"/>
              <a:t>E-R</a:t>
            </a:r>
            <a:r>
              <a:rPr lang="zh-CN" altLang="en-US" sz="2400" dirty="0"/>
              <a:t>模型转换为关系模型即是：</a:t>
            </a:r>
            <a:endParaRPr lang="en-US" altLang="zh-CN" sz="2400" dirty="0"/>
          </a:p>
          <a:p>
            <a:pPr lvl="2">
              <a:lnSpc>
                <a:spcPct val="150000"/>
              </a:lnSpc>
              <a:buFont typeface="Wingdings" panose="05000000000000000000" pitchFamily="2" charset="2"/>
              <a:buChar char="u"/>
            </a:pPr>
            <a:r>
              <a:rPr lang="zh-CN" altLang="en-US" sz="2400" dirty="0"/>
              <a:t>将每一个实体集转换成一个关系表</a:t>
            </a:r>
            <a:endParaRPr lang="en-US" altLang="zh-CN" sz="2400" dirty="0"/>
          </a:p>
          <a:p>
            <a:pPr lvl="2">
              <a:lnSpc>
                <a:spcPct val="150000"/>
              </a:lnSpc>
              <a:buFont typeface="Wingdings" panose="05000000000000000000" pitchFamily="2" charset="2"/>
              <a:buChar char="u"/>
            </a:pPr>
            <a:r>
              <a:rPr lang="zh-CN" altLang="en-US" sz="2400" dirty="0"/>
              <a:t>实体集的属性转换为关系表的列</a:t>
            </a:r>
            <a:endParaRPr lang="en-US" altLang="zh-CN" sz="2400" dirty="0"/>
          </a:p>
          <a:p>
            <a:pPr lvl="2">
              <a:lnSpc>
                <a:spcPct val="150000"/>
              </a:lnSpc>
              <a:buFont typeface="Wingdings" panose="05000000000000000000" pitchFamily="2" charset="2"/>
              <a:buChar char="u"/>
            </a:pPr>
            <a:r>
              <a:rPr lang="zh-CN" altLang="en-US" sz="2400" dirty="0"/>
              <a:t>实体集的标识符转换为关系表的键</a:t>
            </a:r>
            <a:endParaRPr lang="en-US" altLang="zh-CN" sz="2400" dirty="0"/>
          </a:p>
          <a:p>
            <a:pPr lvl="2">
              <a:lnSpc>
                <a:spcPct val="150000"/>
              </a:lnSpc>
              <a:buFont typeface="Wingdings" panose="05000000000000000000" pitchFamily="2" charset="2"/>
              <a:buChar char="u"/>
            </a:pPr>
            <a:r>
              <a:rPr lang="zh-CN" altLang="en-US" sz="2400" dirty="0"/>
              <a:t>并将</a:t>
            </a:r>
            <a:r>
              <a:rPr lang="zh-CN" altLang="en-US" sz="2400" b="1" dirty="0"/>
              <a:t>联系</a:t>
            </a:r>
            <a:r>
              <a:rPr lang="zh-CN" altLang="en-US" sz="2400" dirty="0"/>
              <a:t>转换为一个</a:t>
            </a:r>
            <a:r>
              <a:rPr lang="zh-CN" altLang="en-US" sz="2400" b="1" dirty="0"/>
              <a:t>关系模式</a:t>
            </a:r>
            <a:r>
              <a:rPr lang="zh-CN" altLang="en-US" sz="2400" dirty="0"/>
              <a:t>，该关系模式的属性就是该联系所关联的实体集的标识符的集合以及该联系自身的属性。</a:t>
            </a:r>
          </a:p>
          <a:p>
            <a:pPr>
              <a:lnSpc>
                <a:spcPct val="150000"/>
              </a:lnSpc>
              <a:buFont typeface="Wingdings" panose="05000000000000000000" pitchFamily="2" charset="2"/>
              <a:buChar char="Ø"/>
            </a:pPr>
            <a:endParaRPr lang="zh-CN" altLang="zh-CN" sz="2400" dirty="0">
              <a:latin typeface="Times" pitchFamily="2" charset="0"/>
            </a:endParaRPr>
          </a:p>
        </p:txBody>
      </p:sp>
      <p:sp>
        <p:nvSpPr>
          <p:cNvPr id="4" name="灯片编号占位符 1">
            <a:extLst>
              <a:ext uri="{FF2B5EF4-FFF2-40B4-BE49-F238E27FC236}">
                <a16:creationId xmlns:a16="http://schemas.microsoft.com/office/drawing/2014/main" id="{3EACF872-6836-E2D1-FDC3-A8E62AD71977}"/>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131</a:t>
            </a:fld>
            <a:endParaRPr lang="zh-CN" altLang="en-US" dirty="0"/>
          </a:p>
        </p:txBody>
      </p:sp>
      <p:sp>
        <p:nvSpPr>
          <p:cNvPr id="3" name="页脚占位符 2">
            <a:extLst>
              <a:ext uri="{FF2B5EF4-FFF2-40B4-BE49-F238E27FC236}">
                <a16:creationId xmlns:a16="http://schemas.microsoft.com/office/drawing/2014/main" id="{60CED29D-05FA-22C0-4A9D-1368DACE1F72}"/>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8C8CA247-6E1E-5C94-B67C-3D39416BD15F}"/>
              </a:ext>
            </a:extLst>
          </p:cNvPr>
          <p:cNvSpPr>
            <a:spLocks noGrp="1"/>
          </p:cNvSpPr>
          <p:nvPr>
            <p:ph type="sldNum" sz="quarter" idx="12"/>
          </p:nvPr>
        </p:nvSpPr>
        <p:spPr/>
        <p:txBody>
          <a:bodyPr/>
          <a:lstStyle/>
          <a:p>
            <a:fld id="{4B0D34C0-35A8-654C-9FBA-7B4E017BD630}" type="slidenum">
              <a:rPr lang="en-US" altLang="zh-CN" smtClean="0"/>
              <a:t>131</a:t>
            </a:fld>
            <a:endParaRPr kumimoji="1" lang="zh-CN" altLang="en-US"/>
          </a:p>
        </p:txBody>
      </p:sp>
    </p:spTree>
    <p:extLst>
      <p:ext uri="{BB962C8B-B14F-4D97-AF65-F5344CB8AC3E}">
        <p14:creationId xmlns:p14="http://schemas.microsoft.com/office/powerpoint/2010/main" val="19833143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a:extLst>
              <a:ext uri="{FF2B5EF4-FFF2-40B4-BE49-F238E27FC236}">
                <a16:creationId xmlns:a16="http://schemas.microsoft.com/office/drawing/2014/main" id="{CA02947C-86FA-43A0-AEA7-1533075A3978}"/>
              </a:ext>
            </a:extLst>
          </p:cNvPr>
          <p:cNvSpPr/>
          <p:nvPr/>
        </p:nvSpPr>
        <p:spPr>
          <a:xfrm>
            <a:off x="151586" y="1030777"/>
            <a:ext cx="11659414" cy="5486369"/>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本章小结（续）</a:t>
            </a: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449340" y="1124670"/>
            <a:ext cx="11361660" cy="3314285"/>
          </a:xfrm>
        </p:spPr>
        <p:txBody>
          <a:bodyPr/>
          <a:lstStyle/>
          <a:p>
            <a:pPr>
              <a:buFont typeface="Wingdings" panose="05000000000000000000" pitchFamily="2" charset="2"/>
              <a:buChar char="Ø"/>
            </a:pPr>
            <a:r>
              <a:rPr lang="zh-CN" altLang="en-US" sz="2800" b="1" dirty="0"/>
              <a:t>数据库规范化设计理论</a:t>
            </a:r>
            <a:endParaRPr lang="en-US" altLang="zh-CN" sz="2800" b="1" dirty="0"/>
          </a:p>
          <a:p>
            <a:pPr lvl="1">
              <a:lnSpc>
                <a:spcPct val="150000"/>
              </a:lnSpc>
              <a:buFont typeface="Wingdings" panose="05000000000000000000" pitchFamily="2" charset="2"/>
              <a:buChar char="l"/>
            </a:pPr>
            <a:r>
              <a:rPr lang="zh-CN" altLang="en-US" sz="2400" dirty="0"/>
              <a:t>关系表的规范化设计就是要尽可能地</a:t>
            </a:r>
            <a:r>
              <a:rPr lang="zh-CN" altLang="en-US" sz="2400" b="1" dirty="0"/>
              <a:t>减少</a:t>
            </a:r>
            <a:r>
              <a:rPr lang="zh-CN" altLang="en-US" sz="2400" dirty="0"/>
              <a:t>关系表中列或者列组之间的</a:t>
            </a:r>
            <a:r>
              <a:rPr lang="zh-CN" altLang="en-US" sz="2400" b="1" dirty="0"/>
              <a:t>依赖关系</a:t>
            </a:r>
            <a:r>
              <a:rPr lang="zh-CN" altLang="en-US" sz="2400" dirty="0"/>
              <a:t>，进而得到简洁独立的关系表，其实现方法就是</a:t>
            </a:r>
            <a:r>
              <a:rPr lang="zh-CN" altLang="en-US" sz="2400" b="1" dirty="0"/>
              <a:t>避免数据冗余</a:t>
            </a:r>
            <a:r>
              <a:rPr lang="zh-CN" altLang="en-US" sz="2400" dirty="0"/>
              <a:t>。</a:t>
            </a:r>
            <a:endParaRPr lang="en-US" altLang="zh-CN" sz="2400" dirty="0"/>
          </a:p>
          <a:p>
            <a:pPr lvl="1">
              <a:lnSpc>
                <a:spcPct val="150000"/>
              </a:lnSpc>
              <a:buFont typeface="Wingdings" panose="05000000000000000000" pitchFamily="2" charset="2"/>
              <a:buChar char="l"/>
            </a:pPr>
            <a:r>
              <a:rPr lang="zh-CN" altLang="en-US" sz="2400" b="1" dirty="0"/>
              <a:t>范式</a:t>
            </a:r>
            <a:r>
              <a:rPr lang="zh-CN" altLang="en-US" sz="2400" dirty="0"/>
              <a:t>是指关系表设计的规范化程度。</a:t>
            </a:r>
            <a:endParaRPr lang="en-US" altLang="zh-CN" sz="2400" dirty="0"/>
          </a:p>
          <a:p>
            <a:pPr lvl="2">
              <a:lnSpc>
                <a:spcPct val="150000"/>
              </a:lnSpc>
              <a:buFont typeface="Wingdings" panose="05000000000000000000" pitchFamily="2" charset="2"/>
              <a:buChar char="u"/>
            </a:pPr>
            <a:r>
              <a:rPr lang="zh-CN" altLang="en-US" sz="2000" dirty="0"/>
              <a:t>不同的范式要求可以设计出冗余程度不同的数据库。</a:t>
            </a:r>
            <a:endParaRPr lang="en-US" altLang="zh-CN" sz="2000" dirty="0"/>
          </a:p>
          <a:p>
            <a:pPr lvl="2">
              <a:lnSpc>
                <a:spcPct val="150000"/>
              </a:lnSpc>
              <a:buFont typeface="Wingdings" panose="05000000000000000000" pitchFamily="2" charset="2"/>
              <a:buChar char="u"/>
            </a:pPr>
            <a:r>
              <a:rPr lang="zh-CN" altLang="en-US" sz="2000" dirty="0"/>
              <a:t>目前关系数据库有六类范式：第一范式（</a:t>
            </a:r>
            <a:r>
              <a:rPr lang="en-US" altLang="zh-CN" sz="2000" dirty="0"/>
              <a:t>1</a:t>
            </a:r>
            <a:r>
              <a:rPr lang="en" altLang="zh-CN" sz="2000" dirty="0"/>
              <a:t>NF</a:t>
            </a:r>
            <a:r>
              <a:rPr lang="zh-CN" altLang="en" sz="2000" dirty="0"/>
              <a:t>）、</a:t>
            </a:r>
            <a:r>
              <a:rPr lang="zh-CN" altLang="en-US" sz="2000" dirty="0"/>
              <a:t>第二范式（</a:t>
            </a:r>
            <a:r>
              <a:rPr lang="en-US" altLang="zh-CN" sz="2000" dirty="0"/>
              <a:t>2</a:t>
            </a:r>
            <a:r>
              <a:rPr lang="en" altLang="zh-CN" sz="2000" dirty="0"/>
              <a:t>NF</a:t>
            </a:r>
            <a:r>
              <a:rPr lang="zh-CN" altLang="en" sz="2000" dirty="0"/>
              <a:t>）、</a:t>
            </a:r>
            <a:r>
              <a:rPr lang="zh-CN" altLang="en-US" sz="2000" dirty="0"/>
              <a:t>第三范式（</a:t>
            </a:r>
            <a:r>
              <a:rPr lang="en-US" altLang="zh-CN" sz="2000" dirty="0"/>
              <a:t>3</a:t>
            </a:r>
            <a:r>
              <a:rPr lang="en" altLang="zh-CN" sz="2000" dirty="0"/>
              <a:t>NF</a:t>
            </a:r>
            <a:r>
              <a:rPr lang="zh-CN" altLang="en" sz="2000" dirty="0"/>
              <a:t>）、</a:t>
            </a:r>
            <a:r>
              <a:rPr lang="zh-CN" altLang="en-US" sz="2000" dirty="0"/>
              <a:t>巴斯</a:t>
            </a:r>
            <a:r>
              <a:rPr lang="en-US" altLang="zh-CN" sz="2000" dirty="0"/>
              <a:t>-</a:t>
            </a:r>
            <a:r>
              <a:rPr lang="zh-CN" altLang="en-US" sz="2000" dirty="0"/>
              <a:t>科德范式（</a:t>
            </a:r>
            <a:r>
              <a:rPr lang="en" altLang="zh-CN" sz="2000" dirty="0"/>
              <a:t>BCNF</a:t>
            </a:r>
            <a:r>
              <a:rPr lang="zh-CN" altLang="en" sz="2000" dirty="0"/>
              <a:t>）、</a:t>
            </a:r>
            <a:r>
              <a:rPr lang="zh-CN" altLang="en-US" sz="2000" dirty="0"/>
              <a:t>第四范式（</a:t>
            </a:r>
            <a:r>
              <a:rPr lang="en-US" altLang="zh-CN" sz="2000" dirty="0"/>
              <a:t>4</a:t>
            </a:r>
            <a:r>
              <a:rPr lang="en" altLang="zh-CN" sz="2000" dirty="0"/>
              <a:t>NF</a:t>
            </a:r>
            <a:r>
              <a:rPr lang="zh-CN" altLang="en" sz="2000" dirty="0"/>
              <a:t>）</a:t>
            </a:r>
            <a:r>
              <a:rPr lang="zh-CN" altLang="en-US" sz="2000" dirty="0"/>
              <a:t>和第五范式（</a:t>
            </a:r>
            <a:r>
              <a:rPr lang="en-US" altLang="zh-CN" sz="2000" dirty="0"/>
              <a:t>5</a:t>
            </a:r>
            <a:r>
              <a:rPr lang="en" altLang="zh-CN" sz="2000" dirty="0"/>
              <a:t>NF</a:t>
            </a:r>
            <a:r>
              <a:rPr lang="zh-CN" altLang="en" sz="2000" dirty="0"/>
              <a:t>）。</a:t>
            </a:r>
            <a:endParaRPr lang="en-US" altLang="zh-CN" sz="2000" dirty="0"/>
          </a:p>
          <a:p>
            <a:pPr lvl="2">
              <a:lnSpc>
                <a:spcPct val="150000"/>
              </a:lnSpc>
              <a:buFont typeface="Wingdings" panose="05000000000000000000" pitchFamily="2" charset="2"/>
              <a:buChar char="u"/>
            </a:pPr>
            <a:r>
              <a:rPr lang="zh-CN" altLang="en-US" sz="2000" dirty="0"/>
              <a:t>各种范式呈递次规范，越高的范式数据库冗余程度越小，高级范式总是包含了低级范式的全部要求，满足最低要求的范式是第一范式（</a:t>
            </a:r>
            <a:r>
              <a:rPr lang="en-US" altLang="zh-CN" sz="2000" dirty="0"/>
              <a:t>1</a:t>
            </a:r>
            <a:r>
              <a:rPr lang="en" altLang="zh-CN" sz="2000" dirty="0"/>
              <a:t>NF</a:t>
            </a:r>
            <a:r>
              <a:rPr lang="zh-CN" altLang="en" sz="2000" dirty="0"/>
              <a:t>）。</a:t>
            </a:r>
            <a:endParaRPr lang="en-US" altLang="zh-CN" sz="2000" dirty="0"/>
          </a:p>
          <a:p>
            <a:pPr lvl="1">
              <a:lnSpc>
                <a:spcPct val="150000"/>
              </a:lnSpc>
              <a:buFont typeface="Wingdings" panose="05000000000000000000" pitchFamily="2" charset="2"/>
              <a:buChar char="l"/>
            </a:pPr>
            <a:r>
              <a:rPr lang="zh-CN" altLang="en-US" sz="2400" dirty="0"/>
              <a:t>一般来说，数据库只需满足</a:t>
            </a:r>
            <a:r>
              <a:rPr lang="zh-CN" altLang="en-US" sz="2400" b="1" dirty="0"/>
              <a:t>第三范式</a:t>
            </a:r>
            <a:r>
              <a:rPr lang="zh-CN" altLang="en-US" sz="2400" dirty="0"/>
              <a:t>（</a:t>
            </a:r>
            <a:r>
              <a:rPr lang="en-US" altLang="zh-CN" sz="2400" dirty="0"/>
              <a:t>3</a:t>
            </a:r>
            <a:r>
              <a:rPr lang="en" altLang="zh-CN" sz="2400" dirty="0"/>
              <a:t>NF</a:t>
            </a:r>
            <a:r>
              <a:rPr lang="zh-CN" altLang="en" sz="2400" dirty="0"/>
              <a:t>）</a:t>
            </a:r>
            <a:r>
              <a:rPr lang="zh-CN" altLang="en-US" sz="2400" dirty="0"/>
              <a:t>或</a:t>
            </a:r>
            <a:r>
              <a:rPr lang="zh-CN" altLang="en-US" sz="2400" b="1" dirty="0"/>
              <a:t>巴斯</a:t>
            </a:r>
            <a:r>
              <a:rPr lang="en-US" altLang="zh-CN" sz="2400" b="1" dirty="0"/>
              <a:t>-</a:t>
            </a:r>
            <a:r>
              <a:rPr lang="zh-CN" altLang="en-US" sz="2400" b="1" dirty="0"/>
              <a:t>科德范式</a:t>
            </a:r>
            <a:r>
              <a:rPr lang="zh-CN" altLang="en-US" sz="2400" dirty="0"/>
              <a:t>（</a:t>
            </a:r>
            <a:r>
              <a:rPr lang="en" altLang="zh-CN" sz="2400" dirty="0"/>
              <a:t>BCNF</a:t>
            </a:r>
            <a:r>
              <a:rPr lang="zh-CN" altLang="en" sz="2400" dirty="0"/>
              <a:t>）。</a:t>
            </a:r>
          </a:p>
          <a:p>
            <a:pPr>
              <a:buFont typeface="Wingdings" panose="05000000000000000000" pitchFamily="2" charset="2"/>
              <a:buChar char="Ø"/>
            </a:pPr>
            <a:endParaRPr lang="zh-CN" altLang="zh-CN" sz="2400" dirty="0">
              <a:latin typeface="Times" pitchFamily="2" charset="0"/>
            </a:endParaRPr>
          </a:p>
        </p:txBody>
      </p:sp>
      <p:sp>
        <p:nvSpPr>
          <p:cNvPr id="4" name="灯片编号占位符 1">
            <a:extLst>
              <a:ext uri="{FF2B5EF4-FFF2-40B4-BE49-F238E27FC236}">
                <a16:creationId xmlns:a16="http://schemas.microsoft.com/office/drawing/2014/main" id="{3EACF872-6836-E2D1-FDC3-A8E62AD71977}"/>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132</a:t>
            </a:fld>
            <a:endParaRPr lang="zh-CN" altLang="en-US" dirty="0"/>
          </a:p>
        </p:txBody>
      </p:sp>
      <p:sp>
        <p:nvSpPr>
          <p:cNvPr id="3" name="页脚占位符 2">
            <a:extLst>
              <a:ext uri="{FF2B5EF4-FFF2-40B4-BE49-F238E27FC236}">
                <a16:creationId xmlns:a16="http://schemas.microsoft.com/office/drawing/2014/main" id="{1C0F2A3A-59E1-163E-042D-D9D552A3649F}"/>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BE558295-EE49-C3EE-F969-1702E5C6A1A8}"/>
              </a:ext>
            </a:extLst>
          </p:cNvPr>
          <p:cNvSpPr>
            <a:spLocks noGrp="1"/>
          </p:cNvSpPr>
          <p:nvPr>
            <p:ph type="sldNum" sz="quarter" idx="12"/>
          </p:nvPr>
        </p:nvSpPr>
        <p:spPr/>
        <p:txBody>
          <a:bodyPr/>
          <a:lstStyle/>
          <a:p>
            <a:fld id="{4B0D34C0-35A8-654C-9FBA-7B4E017BD630}" type="slidenum">
              <a:rPr lang="en-US" altLang="zh-CN" smtClean="0"/>
              <a:t>132</a:t>
            </a:fld>
            <a:endParaRPr kumimoji="1" lang="zh-CN" altLang="en-US"/>
          </a:p>
        </p:txBody>
      </p:sp>
    </p:spTree>
    <p:extLst>
      <p:ext uri="{BB962C8B-B14F-4D97-AF65-F5344CB8AC3E}">
        <p14:creationId xmlns:p14="http://schemas.microsoft.com/office/powerpoint/2010/main" val="39933623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a:extLst>
              <a:ext uri="{FF2B5EF4-FFF2-40B4-BE49-F238E27FC236}">
                <a16:creationId xmlns:a16="http://schemas.microsoft.com/office/drawing/2014/main" id="{CA02947C-86FA-43A0-AEA7-1533075A3978}"/>
              </a:ext>
            </a:extLst>
          </p:cNvPr>
          <p:cNvSpPr/>
          <p:nvPr/>
        </p:nvSpPr>
        <p:spPr>
          <a:xfrm>
            <a:off x="392722" y="1060938"/>
            <a:ext cx="11635992" cy="5486180"/>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本章小结（续）</a:t>
            </a: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515681" y="1052738"/>
            <a:ext cx="11821012" cy="3314285"/>
          </a:xfrm>
        </p:spPr>
        <p:txBody>
          <a:bodyPr/>
          <a:lstStyle/>
          <a:p>
            <a:pPr>
              <a:lnSpc>
                <a:spcPct val="150000"/>
              </a:lnSpc>
              <a:buFont typeface="Wingdings" panose="05000000000000000000" pitchFamily="2" charset="2"/>
              <a:buChar char="Ø"/>
            </a:pPr>
            <a:r>
              <a:rPr lang="zh-CN" altLang="en-US" sz="2400" b="1" dirty="0"/>
              <a:t>关系模式的分解</a:t>
            </a:r>
            <a:endParaRPr lang="en-US" altLang="zh-CN" sz="2400" b="1" dirty="0"/>
          </a:p>
          <a:p>
            <a:pPr lvl="1">
              <a:lnSpc>
                <a:spcPct val="150000"/>
              </a:lnSpc>
              <a:buFont typeface="Wingdings" panose="05000000000000000000" pitchFamily="2" charset="2"/>
              <a:buChar char="l"/>
            </a:pPr>
            <a:r>
              <a:rPr lang="zh-CN" altLang="zh-CN" sz="2400" dirty="0"/>
              <a:t>一个关系模式的分解有多种方式，但分解后产生的模式都应该与原来模式</a:t>
            </a:r>
            <a:r>
              <a:rPr lang="zh-CN" altLang="zh-CN" sz="2400" b="1" dirty="0"/>
              <a:t>等价</a:t>
            </a:r>
            <a:endParaRPr lang="en-US" altLang="zh-CN" sz="2400" b="1" dirty="0"/>
          </a:p>
          <a:p>
            <a:pPr lvl="1">
              <a:lnSpc>
                <a:spcPct val="150000"/>
              </a:lnSpc>
              <a:buFont typeface="Wingdings" panose="05000000000000000000" pitchFamily="2" charset="2"/>
              <a:buChar char="l"/>
            </a:pPr>
            <a:r>
              <a:rPr lang="zh-CN" altLang="zh-CN" sz="2400" dirty="0"/>
              <a:t>等价可以从</a:t>
            </a:r>
            <a:r>
              <a:rPr lang="zh-CN" altLang="zh-CN" sz="2400" b="1" dirty="0"/>
              <a:t>三个角度</a:t>
            </a:r>
            <a:r>
              <a:rPr lang="zh-CN" altLang="zh-CN" sz="2400" dirty="0"/>
              <a:t>进行考虑：分解具有无损连接性、分解要保持函数依赖、分解既要保持函数依赖又要具有无损连接性。</a:t>
            </a:r>
            <a:endParaRPr lang="en-US" altLang="zh-CN" sz="2400" dirty="0"/>
          </a:p>
          <a:p>
            <a:pPr lvl="1">
              <a:lnSpc>
                <a:spcPct val="150000"/>
              </a:lnSpc>
              <a:buFont typeface="Wingdings" panose="05000000000000000000" pitchFamily="2" charset="2"/>
              <a:buChar char="l"/>
            </a:pPr>
            <a:r>
              <a:rPr lang="zh-CN" altLang="zh-CN" sz="2400" dirty="0"/>
              <a:t>分解算法将一个关系分解成满足</a:t>
            </a:r>
            <a:r>
              <a:rPr lang="en-US" altLang="zh-CN" sz="2400" dirty="0"/>
              <a:t>BCNF</a:t>
            </a:r>
            <a:r>
              <a:rPr lang="zh-CN" altLang="zh-CN" sz="2400" dirty="0"/>
              <a:t>或</a:t>
            </a:r>
            <a:r>
              <a:rPr lang="en-US" altLang="zh-CN" sz="2400" dirty="0"/>
              <a:t>3NF</a:t>
            </a:r>
            <a:r>
              <a:rPr lang="zh-CN" altLang="zh-CN" sz="2400" dirty="0"/>
              <a:t>、具有无损连接性和保持函数依赖。</a:t>
            </a:r>
          </a:p>
          <a:p>
            <a:pPr>
              <a:lnSpc>
                <a:spcPct val="150000"/>
              </a:lnSpc>
              <a:buFont typeface="Wingdings" panose="05000000000000000000" pitchFamily="2" charset="2"/>
              <a:buChar char="Ø"/>
            </a:pPr>
            <a:endParaRPr lang="zh-CN" altLang="zh-CN" sz="2400" dirty="0">
              <a:latin typeface="Times" pitchFamily="2" charset="0"/>
            </a:endParaRPr>
          </a:p>
        </p:txBody>
      </p:sp>
      <p:sp>
        <p:nvSpPr>
          <p:cNvPr id="4" name="灯片编号占位符 1">
            <a:extLst>
              <a:ext uri="{FF2B5EF4-FFF2-40B4-BE49-F238E27FC236}">
                <a16:creationId xmlns:a16="http://schemas.microsoft.com/office/drawing/2014/main" id="{3EACF872-6836-E2D1-FDC3-A8E62AD71977}"/>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133</a:t>
            </a:fld>
            <a:endParaRPr lang="zh-CN" altLang="en-US" dirty="0"/>
          </a:p>
        </p:txBody>
      </p:sp>
      <p:sp>
        <p:nvSpPr>
          <p:cNvPr id="3" name="页脚占位符 2">
            <a:extLst>
              <a:ext uri="{FF2B5EF4-FFF2-40B4-BE49-F238E27FC236}">
                <a16:creationId xmlns:a16="http://schemas.microsoft.com/office/drawing/2014/main" id="{3999841D-F597-D854-922E-8A8A6EEC4F08}"/>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F2372CF5-A1D4-CDE1-50EF-B64600205CEE}"/>
              </a:ext>
            </a:extLst>
          </p:cNvPr>
          <p:cNvSpPr>
            <a:spLocks noGrp="1"/>
          </p:cNvSpPr>
          <p:nvPr>
            <p:ph type="sldNum" sz="quarter" idx="12"/>
          </p:nvPr>
        </p:nvSpPr>
        <p:spPr/>
        <p:txBody>
          <a:bodyPr/>
          <a:lstStyle/>
          <a:p>
            <a:fld id="{4B0D34C0-35A8-654C-9FBA-7B4E017BD630}" type="slidenum">
              <a:rPr lang="en-US" altLang="zh-CN" smtClean="0"/>
              <a:t>133</a:t>
            </a:fld>
            <a:endParaRPr kumimoji="1" lang="zh-CN" altLang="en-US"/>
          </a:p>
        </p:txBody>
      </p:sp>
    </p:spTree>
    <p:extLst>
      <p:ext uri="{BB962C8B-B14F-4D97-AF65-F5344CB8AC3E}">
        <p14:creationId xmlns:p14="http://schemas.microsoft.com/office/powerpoint/2010/main" val="4228000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6">
            <a:extLst>
              <a:ext uri="{FF2B5EF4-FFF2-40B4-BE49-F238E27FC236}">
                <a16:creationId xmlns:a16="http://schemas.microsoft.com/office/drawing/2014/main" id="{82D12675-44BA-4A12-95E2-53CE42E365F2}"/>
              </a:ext>
            </a:extLst>
          </p:cNvPr>
          <p:cNvSpPr/>
          <p:nvPr/>
        </p:nvSpPr>
        <p:spPr>
          <a:xfrm>
            <a:off x="2743199" y="928687"/>
            <a:ext cx="8039321" cy="5458846"/>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2850233" y="1052512"/>
            <a:ext cx="7798716" cy="5202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模型的基本元素</a:t>
            </a:r>
            <a:endParaRPr kumimoji="1" lang="zh-CN" altLang="en-US" dirty="0"/>
          </a:p>
        </p:txBody>
      </p:sp>
      <p:sp>
        <p:nvSpPr>
          <p:cNvPr id="8" name="内容占位符 4">
            <a:extLst>
              <a:ext uri="{FF2B5EF4-FFF2-40B4-BE49-F238E27FC236}">
                <a16:creationId xmlns:a16="http://schemas.microsoft.com/office/drawing/2014/main" id="{1406CFFE-5C4A-5280-71FB-8783FDC85557}"/>
              </a:ext>
            </a:extLst>
          </p:cNvPr>
          <p:cNvSpPr>
            <a:spLocks noGrp="1"/>
          </p:cNvSpPr>
          <p:nvPr>
            <p:ph idx="1"/>
          </p:nvPr>
        </p:nvSpPr>
        <p:spPr>
          <a:xfrm>
            <a:off x="304800" y="1201271"/>
            <a:ext cx="3238500" cy="1732429"/>
          </a:xfrm>
        </p:spPr>
        <p:txBody>
          <a:bodyPr/>
          <a:lstStyle/>
          <a:p>
            <a:pPr>
              <a:buFont typeface="Wingdings" panose="05000000000000000000" pitchFamily="2" charset="2"/>
              <a:buChar char="Ø"/>
            </a:pPr>
            <a:r>
              <a:rPr lang="zh-CN" altLang="zh-CN" sz="2400" b="1" dirty="0"/>
              <a:t>实体和实体集</a:t>
            </a:r>
            <a:endParaRPr lang="en-US" altLang="zh-CN" sz="2400" b="1" dirty="0"/>
          </a:p>
          <a:p>
            <a:pPr>
              <a:buFont typeface="Wingdings" panose="05000000000000000000" pitchFamily="2" charset="2"/>
              <a:buChar char="Ø"/>
            </a:pPr>
            <a:r>
              <a:rPr lang="zh-CN" altLang="zh-CN" sz="2400" b="1" dirty="0"/>
              <a:t>属性 </a:t>
            </a:r>
            <a:endParaRPr lang="en-US" altLang="zh-CN" sz="2400" b="1" dirty="0"/>
          </a:p>
          <a:p>
            <a:pPr>
              <a:buFont typeface="Wingdings" panose="05000000000000000000" pitchFamily="2" charset="2"/>
              <a:buChar char="Ø"/>
            </a:pPr>
            <a:r>
              <a:rPr lang="zh-CN" altLang="en-US" sz="2400" b="1" dirty="0"/>
              <a:t>联系</a:t>
            </a:r>
            <a:endParaRPr lang="zh-CN" altLang="zh-CN" sz="2400" b="1" dirty="0"/>
          </a:p>
        </p:txBody>
      </p:sp>
      <p:pic>
        <p:nvPicPr>
          <p:cNvPr id="5" name="图片 4">
            <a:extLst>
              <a:ext uri="{FF2B5EF4-FFF2-40B4-BE49-F238E27FC236}">
                <a16:creationId xmlns:a16="http://schemas.microsoft.com/office/drawing/2014/main" id="{B4E282C8-75C4-81B8-43B8-45C6F6984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145" y="1106514"/>
            <a:ext cx="5825838" cy="4396904"/>
          </a:xfrm>
          <a:prstGeom prst="rect">
            <a:avLst/>
          </a:prstGeom>
        </p:spPr>
      </p:pic>
      <p:sp>
        <p:nvSpPr>
          <p:cNvPr id="6" name="灯片编号占位符 1">
            <a:extLst>
              <a:ext uri="{FF2B5EF4-FFF2-40B4-BE49-F238E27FC236}">
                <a16:creationId xmlns:a16="http://schemas.microsoft.com/office/drawing/2014/main" id="{16C669BE-FA46-EED3-14B3-37E0CAF90AB4}"/>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14</a:t>
            </a:fld>
            <a:endParaRPr lang="zh-CN" altLang="en-US" dirty="0"/>
          </a:p>
        </p:txBody>
      </p:sp>
      <p:sp>
        <p:nvSpPr>
          <p:cNvPr id="3" name="页脚占位符 2">
            <a:extLst>
              <a:ext uri="{FF2B5EF4-FFF2-40B4-BE49-F238E27FC236}">
                <a16:creationId xmlns:a16="http://schemas.microsoft.com/office/drawing/2014/main" id="{0F371F29-7246-260F-B473-150F91C5911C}"/>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2E55B4CD-2225-5029-909A-B4E10B20B833}"/>
              </a:ext>
            </a:extLst>
          </p:cNvPr>
          <p:cNvSpPr>
            <a:spLocks noGrp="1"/>
          </p:cNvSpPr>
          <p:nvPr>
            <p:ph type="sldNum" sz="quarter" idx="12"/>
          </p:nvPr>
        </p:nvSpPr>
        <p:spPr/>
        <p:txBody>
          <a:bodyPr/>
          <a:lstStyle/>
          <a:p>
            <a:fld id="{4B0D34C0-35A8-654C-9FBA-7B4E017BD630}" type="slidenum">
              <a:rPr lang="en-US" altLang="zh-CN" smtClean="0"/>
              <a:t>14</a:t>
            </a:fld>
            <a:endParaRPr kumimoji="1" lang="zh-CN" altLang="en-US"/>
          </a:p>
        </p:txBody>
      </p:sp>
    </p:spTree>
    <p:extLst>
      <p:ext uri="{BB962C8B-B14F-4D97-AF65-F5344CB8AC3E}">
        <p14:creationId xmlns:p14="http://schemas.microsoft.com/office/powerpoint/2010/main" val="35174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294326" y="1244278"/>
            <a:ext cx="11323243" cy="4988356"/>
          </a:xfrm>
          <a:prstGeom prst="roundRect">
            <a:avLst>
              <a:gd name="adj" fmla="val 1527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模型的基本元素（续）</a:t>
            </a:r>
            <a:endParaRPr kumimoji="1" lang="zh-CN" altLang="en-US" dirty="0"/>
          </a:p>
        </p:txBody>
      </p:sp>
      <p:sp>
        <p:nvSpPr>
          <p:cNvPr id="8" name="内容占位符 4">
            <a:extLst>
              <a:ext uri="{FF2B5EF4-FFF2-40B4-BE49-F238E27FC236}">
                <a16:creationId xmlns:a16="http://schemas.microsoft.com/office/drawing/2014/main" id="{1406CFFE-5C4A-5280-71FB-8783FDC85557}"/>
              </a:ext>
            </a:extLst>
          </p:cNvPr>
          <p:cNvSpPr>
            <a:spLocks noGrp="1"/>
          </p:cNvSpPr>
          <p:nvPr>
            <p:ph idx="1"/>
          </p:nvPr>
        </p:nvSpPr>
        <p:spPr>
          <a:xfrm>
            <a:off x="671353" y="1470269"/>
            <a:ext cx="10691289" cy="3243729"/>
          </a:xfrm>
        </p:spPr>
        <p:txBody>
          <a:bodyPr/>
          <a:lstStyle/>
          <a:p>
            <a:pPr>
              <a:lnSpc>
                <a:spcPct val="150000"/>
              </a:lnSpc>
              <a:buFont typeface="Wingdings" panose="05000000000000000000" pitchFamily="2" charset="2"/>
              <a:buChar char="Ø"/>
            </a:pPr>
            <a:r>
              <a:rPr lang="zh-CN" altLang="zh-CN" sz="2800" b="1" dirty="0"/>
              <a:t>实体和实体集</a:t>
            </a:r>
            <a:endParaRPr lang="en-US" altLang="zh-CN" sz="2800" b="1" dirty="0"/>
          </a:p>
          <a:p>
            <a:pPr lvl="1">
              <a:lnSpc>
                <a:spcPct val="150000"/>
              </a:lnSpc>
              <a:buFont typeface="Wingdings" panose="05000000000000000000" pitchFamily="2" charset="2"/>
              <a:buChar char="l"/>
            </a:pPr>
            <a:r>
              <a:rPr lang="zh-CN" altLang="zh-CN" sz="2400" b="1" u="sng" dirty="0">
                <a:solidFill>
                  <a:srgbClr val="7030A0"/>
                </a:solidFill>
              </a:rPr>
              <a:t>实体</a:t>
            </a:r>
            <a:r>
              <a:rPr lang="zh-CN" altLang="zh-CN" sz="2400" dirty="0"/>
              <a:t>是对现实世界中事物数据概念的某种抽象。</a:t>
            </a:r>
            <a:endParaRPr lang="en-US" altLang="zh-CN" sz="2400" dirty="0"/>
          </a:p>
          <a:p>
            <a:pPr lvl="2">
              <a:lnSpc>
                <a:spcPct val="150000"/>
              </a:lnSpc>
              <a:buFont typeface="Wingdings" panose="05000000000000000000" pitchFamily="2" charset="2"/>
              <a:buChar char="u"/>
            </a:pPr>
            <a:r>
              <a:rPr lang="zh-CN" altLang="zh-CN" sz="2400" dirty="0"/>
              <a:t>通俗地说，实体可以指现实世界的人、物或抽象的概念等。</a:t>
            </a:r>
            <a:endParaRPr lang="en-US" altLang="zh-CN" sz="2400" dirty="0"/>
          </a:p>
          <a:p>
            <a:pPr lvl="2">
              <a:lnSpc>
                <a:spcPct val="150000"/>
              </a:lnSpc>
              <a:buFont typeface="Wingdings" panose="05000000000000000000" pitchFamily="2" charset="2"/>
              <a:buChar char="u"/>
            </a:pPr>
            <a:r>
              <a:rPr lang="zh-CN" altLang="zh-CN" sz="2400" dirty="0"/>
              <a:t>例如，一个人是实体，一个公司也是实体。</a:t>
            </a:r>
            <a:endParaRPr lang="en-US" altLang="zh-CN" sz="2400" dirty="0"/>
          </a:p>
          <a:p>
            <a:pPr lvl="2">
              <a:lnSpc>
                <a:spcPct val="150000"/>
              </a:lnSpc>
              <a:buFont typeface="Wingdings" panose="05000000000000000000" pitchFamily="2" charset="2"/>
              <a:buChar char="Ø"/>
            </a:pPr>
            <a:endParaRPr lang="en-US" altLang="zh-CN" sz="2000" dirty="0"/>
          </a:p>
          <a:p>
            <a:pPr lvl="1">
              <a:lnSpc>
                <a:spcPct val="150000"/>
              </a:lnSpc>
              <a:buFont typeface="Wingdings" panose="05000000000000000000" pitchFamily="2" charset="2"/>
              <a:buChar char="l"/>
            </a:pPr>
            <a:r>
              <a:rPr lang="zh-CN" altLang="zh-CN" sz="2400" dirty="0"/>
              <a:t>多个具有相同性质的同类实体构成的集合，称为</a:t>
            </a:r>
            <a:r>
              <a:rPr lang="zh-CN" altLang="zh-CN" sz="2400" b="1" u="sng" dirty="0">
                <a:solidFill>
                  <a:srgbClr val="7030A0"/>
                </a:solidFill>
              </a:rPr>
              <a:t>实体集</a:t>
            </a:r>
            <a:r>
              <a:rPr lang="zh-CN" altLang="zh-CN" sz="2400" dirty="0"/>
              <a:t>。</a:t>
            </a:r>
            <a:endParaRPr lang="en-US" altLang="zh-CN" sz="2400" dirty="0"/>
          </a:p>
          <a:p>
            <a:pPr lvl="2">
              <a:lnSpc>
                <a:spcPct val="150000"/>
              </a:lnSpc>
              <a:buFont typeface="Wingdings" panose="05000000000000000000" pitchFamily="2" charset="2"/>
              <a:buChar char="u"/>
            </a:pPr>
            <a:r>
              <a:rPr lang="zh-CN" altLang="zh-CN" sz="2400" dirty="0"/>
              <a:t>例如，一所大学的所有学生是一个实体集，特定的实体称为实体实例。</a:t>
            </a:r>
            <a:endParaRPr lang="zh-CN" altLang="en-US" sz="2400" dirty="0"/>
          </a:p>
          <a:p>
            <a:pPr lvl="1">
              <a:lnSpc>
                <a:spcPct val="150000"/>
              </a:lnSpc>
              <a:buFont typeface="Wingdings" panose="05000000000000000000" pitchFamily="2" charset="2"/>
              <a:buChar char="Ø"/>
            </a:pPr>
            <a:endParaRPr lang="zh-CN" altLang="en-US" sz="2400" dirty="0">
              <a:latin typeface="宋体" panose="02010600030101010101" pitchFamily="2" charset="-122"/>
            </a:endParaRPr>
          </a:p>
        </p:txBody>
      </p:sp>
      <p:sp>
        <p:nvSpPr>
          <p:cNvPr id="12" name="灯片编号占位符 1">
            <a:extLst>
              <a:ext uri="{FF2B5EF4-FFF2-40B4-BE49-F238E27FC236}">
                <a16:creationId xmlns:a16="http://schemas.microsoft.com/office/drawing/2014/main" id="{67916D06-FAFF-B36F-344B-D38049E9DE98}"/>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15</a:t>
            </a:fld>
            <a:endParaRPr lang="zh-CN" altLang="en-US" dirty="0"/>
          </a:p>
        </p:txBody>
      </p:sp>
      <p:sp>
        <p:nvSpPr>
          <p:cNvPr id="3" name="页脚占位符 2">
            <a:extLst>
              <a:ext uri="{FF2B5EF4-FFF2-40B4-BE49-F238E27FC236}">
                <a16:creationId xmlns:a16="http://schemas.microsoft.com/office/drawing/2014/main" id="{B2027C89-4B22-2A19-B8C3-3B2B7A475F7A}"/>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B2CCB3F6-1854-4B89-7BD1-3733723D9B13}"/>
              </a:ext>
            </a:extLst>
          </p:cNvPr>
          <p:cNvSpPr>
            <a:spLocks noGrp="1"/>
          </p:cNvSpPr>
          <p:nvPr>
            <p:ph type="sldNum" sz="quarter" idx="12"/>
          </p:nvPr>
        </p:nvSpPr>
        <p:spPr/>
        <p:txBody>
          <a:bodyPr/>
          <a:lstStyle/>
          <a:p>
            <a:fld id="{4B0D34C0-35A8-654C-9FBA-7B4E017BD630}" type="slidenum">
              <a:rPr lang="en-US" altLang="zh-CN" smtClean="0"/>
              <a:t>15</a:t>
            </a:fld>
            <a:endParaRPr kumimoji="1" lang="zh-CN" altLang="en-US"/>
          </a:p>
        </p:txBody>
      </p:sp>
    </p:spTree>
    <p:extLst>
      <p:ext uri="{BB962C8B-B14F-4D97-AF65-F5344CB8AC3E}">
        <p14:creationId xmlns:p14="http://schemas.microsoft.com/office/powerpoint/2010/main" val="2641323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CA02947C-86FA-43A0-AEA7-1533075A3978}"/>
              </a:ext>
            </a:extLst>
          </p:cNvPr>
          <p:cNvSpPr/>
          <p:nvPr/>
        </p:nvSpPr>
        <p:spPr>
          <a:xfrm>
            <a:off x="986535" y="1118389"/>
            <a:ext cx="10636896" cy="1757373"/>
          </a:xfrm>
          <a:prstGeom prst="roundRect">
            <a:avLst>
              <a:gd name="adj" fmla="val 12258"/>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latin typeface="Microsoft YaHei" panose="020B0503020204020204" pitchFamily="34" charset="-122"/>
                <a:ea typeface="Microsoft YaHei" panose="020B0503020204020204" pitchFamily="34" charset="-122"/>
              </a:rPr>
              <a:t>E-R</a:t>
            </a:r>
            <a:r>
              <a:rPr lang="zh-CN" altLang="en-US" dirty="0">
                <a:latin typeface="Microsoft YaHei" panose="020B0503020204020204" pitchFamily="34" charset="-122"/>
                <a:ea typeface="Microsoft YaHei" panose="020B0503020204020204" pitchFamily="34" charset="-122"/>
              </a:rPr>
              <a:t>模型的基本元素（续）</a:t>
            </a:r>
            <a:endParaRPr kumimoji="1" lang="zh-CN" altLang="en-US" dirty="0">
              <a:latin typeface="Microsoft YaHei" panose="020B0503020204020204" pitchFamily="34" charset="-122"/>
              <a:ea typeface="Microsoft YaHei" panose="020B0503020204020204" pitchFamily="34" charset="-122"/>
            </a:endParaRPr>
          </a:p>
        </p:txBody>
      </p:sp>
      <p:sp>
        <p:nvSpPr>
          <p:cNvPr id="8" name="内容占位符 4">
            <a:extLst>
              <a:ext uri="{FF2B5EF4-FFF2-40B4-BE49-F238E27FC236}">
                <a16:creationId xmlns:a16="http://schemas.microsoft.com/office/drawing/2014/main" id="{1406CFFE-5C4A-5280-71FB-8783FDC85557}"/>
              </a:ext>
            </a:extLst>
          </p:cNvPr>
          <p:cNvSpPr>
            <a:spLocks noGrp="1"/>
          </p:cNvSpPr>
          <p:nvPr>
            <p:ph idx="1"/>
          </p:nvPr>
        </p:nvSpPr>
        <p:spPr>
          <a:xfrm>
            <a:off x="971550" y="1185782"/>
            <a:ext cx="10733942" cy="1506144"/>
          </a:xfrm>
        </p:spPr>
        <p:txBody>
          <a:bodyPr/>
          <a:lstStyle/>
          <a:p>
            <a:pPr>
              <a:buFont typeface="Wingdings" panose="05000000000000000000" pitchFamily="2" charset="2"/>
              <a:buChar char="Ø"/>
            </a:pPr>
            <a:r>
              <a:rPr lang="zh-CN" altLang="en-US" sz="2400" b="1" dirty="0">
                <a:latin typeface="Times" pitchFamily="2" charset="0"/>
              </a:rPr>
              <a:t>属性</a:t>
            </a:r>
            <a:endParaRPr lang="en-US" altLang="zh-CN" sz="2400" b="1" dirty="0">
              <a:latin typeface="Times" pitchFamily="2" charset="0"/>
            </a:endParaRPr>
          </a:p>
          <a:p>
            <a:pPr lvl="1">
              <a:buFont typeface="Wingdings" panose="05000000000000000000" pitchFamily="2" charset="2"/>
              <a:buChar char="l"/>
            </a:pPr>
            <a:r>
              <a:rPr lang="zh-CN" altLang="zh-CN" sz="2000" dirty="0">
                <a:latin typeface="Microsoft YaHei" panose="020B0503020204020204" pitchFamily="34" charset="-122"/>
                <a:ea typeface="Microsoft YaHei" panose="020B0503020204020204" pitchFamily="34" charset="-122"/>
              </a:rPr>
              <a:t>实体集都可以被一组特征来描述，这些用来描述实体集的数据特征被称为实体集的</a:t>
            </a:r>
            <a:r>
              <a:rPr lang="zh-CN" altLang="zh-CN" sz="2000" b="1" u="sng" dirty="0">
                <a:solidFill>
                  <a:srgbClr val="7030A0"/>
                </a:solidFill>
                <a:latin typeface="Microsoft YaHei" panose="020B0503020204020204" pitchFamily="34" charset="-122"/>
                <a:ea typeface="Microsoft YaHei" panose="020B0503020204020204" pitchFamily="34" charset="-122"/>
              </a:rPr>
              <a:t>属性</a:t>
            </a:r>
            <a:r>
              <a:rPr lang="zh-CN" altLang="zh-CN"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lvl="1">
              <a:buFont typeface="Wingdings" panose="05000000000000000000" pitchFamily="2" charset="2"/>
              <a:buChar char="l"/>
            </a:pPr>
            <a:r>
              <a:rPr lang="zh-CN" altLang="zh-CN" sz="2000" dirty="0">
                <a:latin typeface="Microsoft YaHei" panose="020B0503020204020204" pitchFamily="34" charset="-122"/>
                <a:ea typeface="Microsoft YaHei" panose="020B0503020204020204" pitchFamily="34" charset="-122"/>
              </a:rPr>
              <a:t>通常不同实体集的属性是不同的。</a:t>
            </a:r>
            <a:endParaRPr lang="en-US" altLang="zh-CN" sz="2000" dirty="0">
              <a:latin typeface="Microsoft YaHei" panose="020B0503020204020204" pitchFamily="34" charset="-122"/>
              <a:ea typeface="Microsoft YaHei" panose="020B0503020204020204" pitchFamily="34" charset="-122"/>
            </a:endParaRPr>
          </a:p>
          <a:p>
            <a:pPr lvl="1">
              <a:buFont typeface="Wingdings" panose="05000000000000000000" pitchFamily="2" charset="2"/>
              <a:buChar char="l"/>
            </a:pPr>
            <a:r>
              <a:rPr lang="zh-CN" altLang="zh-CN" sz="2000" dirty="0">
                <a:latin typeface="Microsoft YaHei" panose="020B0503020204020204" pitchFamily="34" charset="-122"/>
                <a:ea typeface="Microsoft YaHei" panose="020B0503020204020204" pitchFamily="34" charset="-122"/>
              </a:rPr>
              <a:t>例如，</a:t>
            </a:r>
            <a:r>
              <a:rPr lang="zh-CN" altLang="en-US" sz="2000" dirty="0">
                <a:latin typeface="Microsoft YaHei" panose="020B0503020204020204" pitchFamily="34" charset="-122"/>
                <a:ea typeface="Microsoft YaHei" panose="020B0503020204020204" pitchFamily="34" charset="-122"/>
              </a:rPr>
              <a:t>下表的</a:t>
            </a:r>
            <a:r>
              <a:rPr lang="en-US" altLang="zh-CN" sz="2000" dirty="0">
                <a:latin typeface="Microsoft YaHei" panose="020B0503020204020204" pitchFamily="34" charset="-122"/>
                <a:ea typeface="Microsoft YaHei" panose="020B0503020204020204" pitchFamily="34" charset="-122"/>
              </a:rPr>
              <a:t>Student</a:t>
            </a:r>
            <a:r>
              <a:rPr lang="zh-CN" altLang="zh-CN" sz="2000" dirty="0">
                <a:latin typeface="Microsoft YaHei" panose="020B0503020204020204" pitchFamily="34" charset="-122"/>
                <a:ea typeface="Microsoft YaHei" panose="020B0503020204020204" pitchFamily="34" charset="-122"/>
              </a:rPr>
              <a:t>实体集有</a:t>
            </a:r>
            <a:r>
              <a:rPr lang="en-US" altLang="zh-CN" sz="2000" dirty="0" err="1">
                <a:latin typeface="Microsoft YaHei" panose="020B0503020204020204" pitchFamily="34" charset="-122"/>
                <a:ea typeface="Microsoft YaHei" panose="020B0503020204020204" pitchFamily="34" charset="-122"/>
              </a:rPr>
              <a:t>Sno</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Sname</a:t>
            </a:r>
            <a:r>
              <a:rPr lang="zh-CN"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Sgender</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Sage</a:t>
            </a:r>
            <a:r>
              <a:rPr lang="zh-CN" altLang="zh-CN"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Sdept</a:t>
            </a:r>
            <a:r>
              <a:rPr lang="zh-CN" altLang="zh-CN" sz="2000" dirty="0">
                <a:latin typeface="Microsoft YaHei" panose="020B0503020204020204" pitchFamily="34" charset="-122"/>
                <a:ea typeface="Microsoft YaHei" panose="020B0503020204020204" pitchFamily="34" charset="-122"/>
              </a:rPr>
              <a:t>属性。</a:t>
            </a:r>
            <a:endParaRPr lang="zh-CN" altLang="en-US" sz="2000" dirty="0">
              <a:latin typeface="Microsoft YaHei" panose="020B0503020204020204" pitchFamily="34" charset="-122"/>
              <a:ea typeface="Microsoft YaHei" panose="020B0503020204020204" pitchFamily="34" charset="-122"/>
            </a:endParaRPr>
          </a:p>
        </p:txBody>
      </p:sp>
      <p:graphicFrame>
        <p:nvGraphicFramePr>
          <p:cNvPr id="9" name="表格 8">
            <a:extLst>
              <a:ext uri="{FF2B5EF4-FFF2-40B4-BE49-F238E27FC236}">
                <a16:creationId xmlns:a16="http://schemas.microsoft.com/office/drawing/2014/main" id="{28EB4D68-60B7-B16D-C830-DD0E93B3DA3D}"/>
              </a:ext>
            </a:extLst>
          </p:cNvPr>
          <p:cNvGraphicFramePr>
            <a:graphicFrameLocks noGrp="1"/>
          </p:cNvGraphicFramePr>
          <p:nvPr>
            <p:extLst>
              <p:ext uri="{D42A27DB-BD31-4B8C-83A1-F6EECF244321}">
                <p14:modId xmlns:p14="http://schemas.microsoft.com/office/powerpoint/2010/main" val="2234165851"/>
              </p:ext>
            </p:extLst>
          </p:nvPr>
        </p:nvGraphicFramePr>
        <p:xfrm>
          <a:off x="1615155" y="3275872"/>
          <a:ext cx="8998721" cy="2631570"/>
        </p:xfrm>
        <a:graphic>
          <a:graphicData uri="http://schemas.openxmlformats.org/drawingml/2006/table">
            <a:tbl>
              <a:tblPr firstRow="1" firstCol="1" bandRow="1">
                <a:tableStyleId>{5940675A-B579-460E-94D1-54222C63F5DA}</a:tableStyleId>
              </a:tblPr>
              <a:tblGrid>
                <a:gridCol w="2148083">
                  <a:extLst>
                    <a:ext uri="{9D8B030D-6E8A-4147-A177-3AD203B41FA5}">
                      <a16:colId xmlns:a16="http://schemas.microsoft.com/office/drawing/2014/main" val="1565780314"/>
                    </a:ext>
                  </a:extLst>
                </a:gridCol>
                <a:gridCol w="1654604">
                  <a:extLst>
                    <a:ext uri="{9D8B030D-6E8A-4147-A177-3AD203B41FA5}">
                      <a16:colId xmlns:a16="http://schemas.microsoft.com/office/drawing/2014/main" val="1474837805"/>
                    </a:ext>
                  </a:extLst>
                </a:gridCol>
                <a:gridCol w="1770715">
                  <a:extLst>
                    <a:ext uri="{9D8B030D-6E8A-4147-A177-3AD203B41FA5}">
                      <a16:colId xmlns:a16="http://schemas.microsoft.com/office/drawing/2014/main" val="1388851519"/>
                    </a:ext>
                  </a:extLst>
                </a:gridCol>
                <a:gridCol w="1698146">
                  <a:extLst>
                    <a:ext uri="{9D8B030D-6E8A-4147-A177-3AD203B41FA5}">
                      <a16:colId xmlns:a16="http://schemas.microsoft.com/office/drawing/2014/main" val="2368670554"/>
                    </a:ext>
                  </a:extLst>
                </a:gridCol>
                <a:gridCol w="1727173">
                  <a:extLst>
                    <a:ext uri="{9D8B030D-6E8A-4147-A177-3AD203B41FA5}">
                      <a16:colId xmlns:a16="http://schemas.microsoft.com/office/drawing/2014/main" val="3585179622"/>
                    </a:ext>
                  </a:extLst>
                </a:gridCol>
              </a:tblGrid>
              <a:tr h="647510">
                <a:tc>
                  <a:txBody>
                    <a:bodyPr/>
                    <a:lstStyle/>
                    <a:p>
                      <a:pPr indent="127000" algn="ctr">
                        <a:lnSpc>
                          <a:spcPct val="150000"/>
                        </a:lnSpc>
                      </a:pPr>
                      <a:r>
                        <a:rPr lang="en-US" sz="1800" b="1" kern="100" dirty="0" err="1">
                          <a:solidFill>
                            <a:schemeClr val="bg1"/>
                          </a:solidFill>
                          <a:effectLst/>
                        </a:rPr>
                        <a:t>Sno</a:t>
                      </a:r>
                      <a:endParaRPr lang="zh-CN" sz="1800" b="1" kern="100" dirty="0">
                        <a:solidFill>
                          <a:schemeClr val="bg1"/>
                        </a:solidFill>
                        <a:effectLst/>
                      </a:endParaRPr>
                    </a:p>
                    <a:p>
                      <a:pPr indent="127000" algn="ctr">
                        <a:lnSpc>
                          <a:spcPct val="150000"/>
                        </a:lnSpc>
                      </a:pPr>
                      <a:r>
                        <a:rPr lang="zh-CN" sz="1800" b="1" kern="100" dirty="0">
                          <a:solidFill>
                            <a:schemeClr val="bg1"/>
                          </a:solidFill>
                          <a:effectLst/>
                        </a:rPr>
                        <a:t>（学号）</a:t>
                      </a:r>
                      <a:endParaRPr 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800" b="1" kern="100" dirty="0" err="1">
                          <a:solidFill>
                            <a:schemeClr val="bg1"/>
                          </a:solidFill>
                          <a:effectLst/>
                        </a:rPr>
                        <a:t>Sname</a:t>
                      </a:r>
                      <a:endParaRPr lang="zh-CN" sz="1800" b="1" kern="100" dirty="0">
                        <a:solidFill>
                          <a:schemeClr val="bg1"/>
                        </a:solidFill>
                        <a:effectLst/>
                      </a:endParaRPr>
                    </a:p>
                    <a:p>
                      <a:pPr indent="127000" algn="ctr">
                        <a:lnSpc>
                          <a:spcPct val="150000"/>
                        </a:lnSpc>
                      </a:pPr>
                      <a:r>
                        <a:rPr lang="zh-CN" sz="1800" b="1" kern="100" dirty="0">
                          <a:solidFill>
                            <a:schemeClr val="bg1"/>
                          </a:solidFill>
                          <a:effectLst/>
                        </a:rPr>
                        <a:t>（姓名）</a:t>
                      </a:r>
                      <a:endParaRPr 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800" b="1" kern="100" dirty="0" err="1">
                          <a:solidFill>
                            <a:schemeClr val="bg1"/>
                          </a:solidFill>
                          <a:effectLst/>
                        </a:rPr>
                        <a:t>Sgender</a:t>
                      </a:r>
                      <a:endParaRPr lang="zh-CN" sz="1800" b="1" kern="100" dirty="0">
                        <a:solidFill>
                          <a:schemeClr val="bg1"/>
                        </a:solidFill>
                        <a:effectLst/>
                      </a:endParaRPr>
                    </a:p>
                    <a:p>
                      <a:pPr indent="127000" algn="ctr">
                        <a:lnSpc>
                          <a:spcPct val="150000"/>
                        </a:lnSpc>
                      </a:pPr>
                      <a:r>
                        <a:rPr lang="zh-CN" sz="1800" b="1" kern="100" dirty="0">
                          <a:solidFill>
                            <a:schemeClr val="bg1"/>
                          </a:solidFill>
                          <a:effectLst/>
                        </a:rPr>
                        <a:t>（性别）</a:t>
                      </a:r>
                      <a:endParaRPr 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800" b="1" kern="100" dirty="0">
                          <a:solidFill>
                            <a:schemeClr val="bg1"/>
                          </a:solidFill>
                          <a:effectLst/>
                        </a:rPr>
                        <a:t>Sage</a:t>
                      </a:r>
                      <a:endParaRPr lang="zh-CN" sz="1800" b="1" kern="100" dirty="0">
                        <a:solidFill>
                          <a:schemeClr val="bg1"/>
                        </a:solidFill>
                        <a:effectLst/>
                      </a:endParaRPr>
                    </a:p>
                    <a:p>
                      <a:pPr indent="127000" algn="ctr">
                        <a:lnSpc>
                          <a:spcPct val="150000"/>
                        </a:lnSpc>
                      </a:pPr>
                      <a:r>
                        <a:rPr lang="zh-CN" sz="1800" b="1" kern="100" dirty="0">
                          <a:solidFill>
                            <a:schemeClr val="bg1"/>
                          </a:solidFill>
                          <a:effectLst/>
                        </a:rPr>
                        <a:t>（年龄）</a:t>
                      </a:r>
                      <a:endParaRPr 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800" b="1" kern="100" dirty="0" err="1">
                          <a:solidFill>
                            <a:schemeClr val="bg1"/>
                          </a:solidFill>
                          <a:effectLst/>
                        </a:rPr>
                        <a:t>Sdept</a:t>
                      </a:r>
                      <a:endParaRPr lang="zh-CN" sz="1800" b="1" kern="100" dirty="0">
                        <a:solidFill>
                          <a:schemeClr val="bg1"/>
                        </a:solidFill>
                        <a:effectLst/>
                      </a:endParaRPr>
                    </a:p>
                    <a:p>
                      <a:pPr indent="127000" algn="ctr">
                        <a:lnSpc>
                          <a:spcPct val="150000"/>
                        </a:lnSpc>
                      </a:pPr>
                      <a:r>
                        <a:rPr lang="zh-CN" sz="1800" b="1" kern="100" dirty="0">
                          <a:solidFill>
                            <a:schemeClr val="bg1"/>
                          </a:solidFill>
                          <a:effectLst/>
                        </a:rPr>
                        <a:t>（所在系）</a:t>
                      </a:r>
                      <a:endParaRPr lang="zh-CN" sz="18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20608433"/>
                  </a:ext>
                </a:extLst>
              </a:tr>
              <a:tr h="328511">
                <a:tc>
                  <a:txBody>
                    <a:bodyPr/>
                    <a:lstStyle/>
                    <a:p>
                      <a:pPr indent="127000" algn="ctr">
                        <a:lnSpc>
                          <a:spcPct val="150000"/>
                        </a:lnSpc>
                      </a:pPr>
                      <a:r>
                        <a:rPr lang="en-US" sz="1800" kern="100">
                          <a:effectLst/>
                        </a:rPr>
                        <a:t>2021310721</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dirty="0">
                          <a:effectLst/>
                        </a:rPr>
                        <a:t>李博</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dirty="0">
                          <a:effectLst/>
                        </a:rPr>
                        <a:t>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dirty="0">
                          <a:effectLst/>
                        </a:rPr>
                        <a:t>17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a:effectLst/>
                        </a:rPr>
                        <a:t>CS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64775266"/>
                  </a:ext>
                </a:extLst>
              </a:tr>
              <a:tr h="328511">
                <a:tc>
                  <a:txBody>
                    <a:bodyPr/>
                    <a:lstStyle/>
                    <a:p>
                      <a:pPr indent="127000" algn="ctr">
                        <a:lnSpc>
                          <a:spcPct val="150000"/>
                        </a:lnSpc>
                      </a:pPr>
                      <a:r>
                        <a:rPr lang="en-US" sz="1800" kern="100">
                          <a:effectLst/>
                        </a:rPr>
                        <a:t>2021310722</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dirty="0">
                          <a:effectLst/>
                        </a:rPr>
                        <a:t>赵宇</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dirty="0">
                          <a:effectLst/>
                        </a:rPr>
                        <a:t>男</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dirty="0">
                          <a:effectLst/>
                        </a:rPr>
                        <a:t>19</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a:effectLst/>
                        </a:rPr>
                        <a:t>CS</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18054805"/>
                  </a:ext>
                </a:extLst>
              </a:tr>
              <a:tr h="328511">
                <a:tc>
                  <a:txBody>
                    <a:bodyPr/>
                    <a:lstStyle/>
                    <a:p>
                      <a:pPr indent="127000" algn="ctr">
                        <a:lnSpc>
                          <a:spcPct val="150000"/>
                        </a:lnSpc>
                      </a:pPr>
                      <a:r>
                        <a:rPr lang="en-US" sz="1800" kern="100">
                          <a:effectLst/>
                        </a:rPr>
                        <a:t>2021310723</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a:effectLst/>
                        </a:rPr>
                        <a:t>张敏</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a:effectLst/>
                        </a:rPr>
                        <a:t>女</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dirty="0">
                          <a:effectLst/>
                        </a:rPr>
                        <a:t>18</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dirty="0">
                          <a:effectLst/>
                        </a:rPr>
                        <a:t>CS</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35951013"/>
                  </a:ext>
                </a:extLst>
              </a:tr>
              <a:tr h="328511">
                <a:tc>
                  <a:txBody>
                    <a:bodyPr/>
                    <a:lstStyle/>
                    <a:p>
                      <a:pPr indent="127000" algn="ctr">
                        <a:lnSpc>
                          <a:spcPct val="150000"/>
                        </a:lnSpc>
                      </a:pPr>
                      <a:r>
                        <a:rPr lang="en-US" sz="1800" kern="100">
                          <a:effectLst/>
                        </a:rPr>
                        <a:t>2021310724</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a:effectLst/>
                        </a:rPr>
                        <a:t>王勇</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a:effectLst/>
                        </a:rPr>
                        <a:t>男</a:t>
                      </a:r>
                      <a:endParaRPr 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dirty="0">
                          <a:effectLst/>
                        </a:rPr>
                        <a:t>18</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dirty="0">
                          <a:effectLst/>
                        </a:rPr>
                        <a:t>MA</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2511321"/>
                  </a:ext>
                </a:extLst>
              </a:tr>
              <a:tr h="328511">
                <a:tc>
                  <a:txBody>
                    <a:bodyPr/>
                    <a:lstStyle/>
                    <a:p>
                      <a:pPr indent="127000" algn="ctr">
                        <a:lnSpc>
                          <a:spcPct val="150000"/>
                        </a:lnSpc>
                      </a:pPr>
                      <a:r>
                        <a:rPr lang="en-US" sz="1800" kern="100" dirty="0">
                          <a:effectLst/>
                        </a:rPr>
                        <a:t>2021310725</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dirty="0">
                          <a:effectLst/>
                        </a:rPr>
                        <a:t>刘佳</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800" kern="100" dirty="0">
                          <a:effectLst/>
                        </a:rPr>
                        <a:t>女</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dirty="0">
                          <a:effectLst/>
                        </a:rPr>
                        <a:t>17</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800" kern="100" dirty="0">
                          <a:effectLst/>
                        </a:rPr>
                        <a:t>MA</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91235399"/>
                  </a:ext>
                </a:extLst>
              </a:tr>
            </a:tbl>
          </a:graphicData>
        </a:graphic>
      </p:graphicFrame>
      <p:sp>
        <p:nvSpPr>
          <p:cNvPr id="10" name="文本框 9">
            <a:extLst>
              <a:ext uri="{FF2B5EF4-FFF2-40B4-BE49-F238E27FC236}">
                <a16:creationId xmlns:a16="http://schemas.microsoft.com/office/drawing/2014/main" id="{32B14CED-B25C-FCCE-2475-513445105896}"/>
              </a:ext>
            </a:extLst>
          </p:cNvPr>
          <p:cNvSpPr txBox="1"/>
          <p:nvPr/>
        </p:nvSpPr>
        <p:spPr>
          <a:xfrm>
            <a:off x="5337376" y="2875762"/>
            <a:ext cx="1359243" cy="400110"/>
          </a:xfrm>
          <a:prstGeom prst="rect">
            <a:avLst/>
          </a:prstGeom>
          <a:noFill/>
        </p:spPr>
        <p:txBody>
          <a:bodyPr wrap="square">
            <a:spAutoFit/>
          </a:bodyPr>
          <a:lstStyle/>
          <a:p>
            <a:r>
              <a:rPr lang="en-US" altLang="zh-CN" sz="2000" dirty="0">
                <a:latin typeface="Times New Roman" panose="02020603050405020304" pitchFamily="18" charset="0"/>
                <a:ea typeface="KaiTi" panose="02010609060101010101" pitchFamily="49" charset="-122"/>
                <a:cs typeface="Times New Roman" panose="02020603050405020304" pitchFamily="18" charset="0"/>
              </a:rPr>
              <a:t>Student</a:t>
            </a:r>
            <a:r>
              <a:rPr lang="zh-CN" altLang="en-US" sz="2000" dirty="0">
                <a:latin typeface="Times New Roman" panose="02020603050405020304" pitchFamily="18" charset="0"/>
                <a:ea typeface="KaiTi" panose="02010609060101010101" pitchFamily="49" charset="-122"/>
                <a:cs typeface="Times New Roman" panose="02020603050405020304" pitchFamily="18" charset="0"/>
              </a:rPr>
              <a:t>表</a:t>
            </a:r>
            <a:endParaRPr lang="zh-CN" altLang="en-US" sz="2000" dirty="0"/>
          </a:p>
        </p:txBody>
      </p:sp>
      <p:sp>
        <p:nvSpPr>
          <p:cNvPr id="6" name="灯片编号占位符 1">
            <a:extLst>
              <a:ext uri="{FF2B5EF4-FFF2-40B4-BE49-F238E27FC236}">
                <a16:creationId xmlns:a16="http://schemas.microsoft.com/office/drawing/2014/main" id="{2A9362FD-D137-1B3F-4DB1-5834D317D44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16</a:t>
            </a:fld>
            <a:endParaRPr lang="zh-CN" altLang="en-US" dirty="0"/>
          </a:p>
        </p:txBody>
      </p:sp>
      <p:sp>
        <p:nvSpPr>
          <p:cNvPr id="3" name="页脚占位符 2">
            <a:extLst>
              <a:ext uri="{FF2B5EF4-FFF2-40B4-BE49-F238E27FC236}">
                <a16:creationId xmlns:a16="http://schemas.microsoft.com/office/drawing/2014/main" id="{D68099A2-7218-1563-11D3-28223FB9F005}"/>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02479D45-4D48-DE72-AC22-187683FDE7A0}"/>
              </a:ext>
            </a:extLst>
          </p:cNvPr>
          <p:cNvSpPr>
            <a:spLocks noGrp="1"/>
          </p:cNvSpPr>
          <p:nvPr>
            <p:ph type="sldNum" sz="quarter" idx="12"/>
          </p:nvPr>
        </p:nvSpPr>
        <p:spPr/>
        <p:txBody>
          <a:bodyPr/>
          <a:lstStyle/>
          <a:p>
            <a:fld id="{4B0D34C0-35A8-654C-9FBA-7B4E017BD630}" type="slidenum">
              <a:rPr lang="en-US" altLang="zh-CN" smtClean="0"/>
              <a:t>16</a:t>
            </a:fld>
            <a:endParaRPr kumimoji="1" lang="zh-CN" altLang="en-US"/>
          </a:p>
        </p:txBody>
      </p:sp>
    </p:spTree>
    <p:extLst>
      <p:ext uri="{BB962C8B-B14F-4D97-AF65-F5344CB8AC3E}">
        <p14:creationId xmlns:p14="http://schemas.microsoft.com/office/powerpoint/2010/main" val="3557972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18">
            <a:extLst>
              <a:ext uri="{FF2B5EF4-FFF2-40B4-BE49-F238E27FC236}">
                <a16:creationId xmlns:a16="http://schemas.microsoft.com/office/drawing/2014/main" id="{CA02947C-86FA-43A0-AEA7-1533075A3978}"/>
              </a:ext>
            </a:extLst>
          </p:cNvPr>
          <p:cNvSpPr/>
          <p:nvPr/>
        </p:nvSpPr>
        <p:spPr>
          <a:xfrm>
            <a:off x="294326" y="1023844"/>
            <a:ext cx="11432770" cy="2515146"/>
          </a:xfrm>
          <a:prstGeom prst="roundRect">
            <a:avLst>
              <a:gd name="adj" fmla="val 1527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模型的基本元素（续）</a:t>
            </a:r>
            <a:endParaRPr kumimoji="1" lang="zh-CN" altLang="en-US" dirty="0"/>
          </a:p>
        </p:txBody>
      </p:sp>
      <p:sp>
        <p:nvSpPr>
          <p:cNvPr id="8" name="内容占位符 4">
            <a:extLst>
              <a:ext uri="{FF2B5EF4-FFF2-40B4-BE49-F238E27FC236}">
                <a16:creationId xmlns:a16="http://schemas.microsoft.com/office/drawing/2014/main" id="{1406CFFE-5C4A-5280-71FB-8783FDC85557}"/>
              </a:ext>
            </a:extLst>
          </p:cNvPr>
          <p:cNvSpPr>
            <a:spLocks noGrp="1"/>
          </p:cNvSpPr>
          <p:nvPr>
            <p:ph idx="1"/>
          </p:nvPr>
        </p:nvSpPr>
        <p:spPr>
          <a:xfrm>
            <a:off x="385993" y="1023843"/>
            <a:ext cx="11185095" cy="2001360"/>
          </a:xfrm>
        </p:spPr>
        <p:txBody>
          <a:bodyPr/>
          <a:lstStyle/>
          <a:p>
            <a:pPr>
              <a:lnSpc>
                <a:spcPct val="120000"/>
              </a:lnSpc>
              <a:buFont typeface="Wingdings" panose="05000000000000000000" pitchFamily="2" charset="2"/>
              <a:buChar char="Ø"/>
            </a:pPr>
            <a:r>
              <a:rPr lang="zh-CN" altLang="en-US" b="1" dirty="0">
                <a:solidFill>
                  <a:srgbClr val="7030A0"/>
                </a:solidFill>
                <a:latin typeface="Microsoft YaHei" panose="020B0503020204020204" pitchFamily="34" charset="-122"/>
                <a:ea typeface="Microsoft YaHei" panose="020B0503020204020204" pitchFamily="34" charset="-122"/>
              </a:rPr>
              <a:t>标识符</a:t>
            </a:r>
            <a:r>
              <a:rPr lang="zh-CN" altLang="en-US" b="1"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可以</a:t>
            </a:r>
            <a:r>
              <a:rPr lang="zh-CN" altLang="zh-CN" u="sng" dirty="0">
                <a:latin typeface="Microsoft YaHei" panose="020B0503020204020204" pitchFamily="34" charset="-122"/>
                <a:ea typeface="Microsoft YaHei" panose="020B0503020204020204" pitchFamily="34" charset="-122"/>
              </a:rPr>
              <a:t>唯一标识</a:t>
            </a:r>
            <a:r>
              <a:rPr lang="zh-CN" altLang="zh-CN" dirty="0">
                <a:latin typeface="Microsoft YaHei" panose="020B0503020204020204" pitchFamily="34" charset="-122"/>
                <a:ea typeface="Microsoft YaHei" panose="020B0503020204020204" pitchFamily="34" charset="-122"/>
              </a:rPr>
              <a:t>不同的实体集</a:t>
            </a:r>
            <a:r>
              <a:rPr lang="zh-CN" altLang="en-US" dirty="0">
                <a:latin typeface="Microsoft YaHei" panose="020B0503020204020204" pitchFamily="34" charset="-122"/>
                <a:ea typeface="Microsoft YaHei" panose="020B0503020204020204" pitchFamily="34" charset="-122"/>
              </a:rPr>
              <a:t>的</a:t>
            </a:r>
            <a:r>
              <a:rPr lang="zh-CN" altLang="zh-CN" dirty="0">
                <a:latin typeface="Microsoft YaHei" panose="020B0503020204020204" pitchFamily="34" charset="-122"/>
                <a:ea typeface="Microsoft YaHei" panose="020B0503020204020204" pitchFamily="34" charset="-122"/>
              </a:rPr>
              <a:t>某一属性</a:t>
            </a:r>
            <a:endParaRPr lang="en-US" altLang="zh-CN" dirty="0">
              <a:latin typeface="Microsoft YaHei" panose="020B0503020204020204" pitchFamily="34" charset="-122"/>
              <a:ea typeface="Microsoft YaHei" panose="020B0503020204020204" pitchFamily="34" charset="-122"/>
            </a:endParaRPr>
          </a:p>
          <a:p>
            <a:pPr lvl="1">
              <a:lnSpc>
                <a:spcPct val="120000"/>
              </a:lnSpc>
              <a:buFont typeface="Wingdings" panose="05000000000000000000" pitchFamily="2" charset="2"/>
              <a:buChar char="l"/>
            </a:pPr>
            <a:r>
              <a:rPr lang="zh-CN" altLang="zh-CN" sz="2000" dirty="0">
                <a:latin typeface="Microsoft YaHei" panose="020B0503020204020204" pitchFamily="34" charset="-122"/>
                <a:ea typeface="Microsoft YaHei" panose="020B0503020204020204" pitchFamily="34" charset="-122"/>
              </a:rPr>
              <a:t>例如，</a:t>
            </a:r>
            <a:r>
              <a:rPr lang="en-US" altLang="zh-CN" sz="2000" dirty="0">
                <a:latin typeface="Microsoft YaHei" panose="020B0503020204020204" pitchFamily="34" charset="-122"/>
                <a:ea typeface="Microsoft YaHei" panose="020B0503020204020204" pitchFamily="34" charset="-122"/>
              </a:rPr>
              <a:t>Student</a:t>
            </a:r>
            <a:r>
              <a:rPr lang="zh-CN" altLang="zh-CN" sz="2000" dirty="0">
                <a:latin typeface="Microsoft YaHei" panose="020B0503020204020204" pitchFamily="34" charset="-122"/>
                <a:ea typeface="Microsoft YaHei" panose="020B0503020204020204" pitchFamily="34" charset="-122"/>
              </a:rPr>
              <a:t>中的</a:t>
            </a:r>
            <a:r>
              <a:rPr lang="en-US" altLang="zh-CN" sz="2000" dirty="0" err="1">
                <a:latin typeface="Microsoft YaHei" panose="020B0503020204020204" pitchFamily="34" charset="-122"/>
                <a:ea typeface="Microsoft YaHei" panose="020B0503020204020204" pitchFamily="34" charset="-122"/>
              </a:rPr>
              <a:t>Sno</a:t>
            </a:r>
            <a:r>
              <a:rPr lang="zh-CN" altLang="zh-CN" sz="2000" dirty="0">
                <a:latin typeface="Microsoft YaHei" panose="020B0503020204020204" pitchFamily="34" charset="-122"/>
                <a:ea typeface="Microsoft YaHei" panose="020B0503020204020204" pitchFamily="34" charset="-122"/>
              </a:rPr>
              <a:t>属性可以唯一标识不同</a:t>
            </a:r>
            <a:r>
              <a:rPr lang="zh-CN" altLang="en-US" sz="2000" dirty="0">
                <a:latin typeface="Microsoft YaHei" panose="020B0503020204020204" pitchFamily="34" charset="-122"/>
                <a:ea typeface="Microsoft YaHei" panose="020B0503020204020204" pitchFamily="34" charset="-122"/>
              </a:rPr>
              <a:t>学生</a:t>
            </a:r>
            <a:r>
              <a:rPr lang="zh-CN" altLang="zh-CN" sz="2000" dirty="0">
                <a:latin typeface="Microsoft YaHei" panose="020B0503020204020204" pitchFamily="34" charset="-122"/>
                <a:ea typeface="Microsoft YaHei" panose="020B0503020204020204" pitchFamily="34" charset="-122"/>
              </a:rPr>
              <a:t>，它可以作为</a:t>
            </a:r>
            <a:r>
              <a:rPr lang="en-US" altLang="zh-CN" sz="2000" dirty="0">
                <a:latin typeface="Microsoft YaHei" panose="020B0503020204020204" pitchFamily="34" charset="-122"/>
                <a:ea typeface="Microsoft YaHei" panose="020B0503020204020204" pitchFamily="34" charset="-122"/>
              </a:rPr>
              <a:t>Student</a:t>
            </a:r>
            <a:r>
              <a:rPr lang="zh-CN" altLang="zh-CN" sz="2000" dirty="0">
                <a:latin typeface="Microsoft YaHei" panose="020B0503020204020204" pitchFamily="34" charset="-122"/>
                <a:ea typeface="Microsoft YaHei" panose="020B0503020204020204" pitchFamily="34" charset="-122"/>
              </a:rPr>
              <a:t>实体集的标识符。</a:t>
            </a:r>
            <a:endParaRPr lang="en-US" altLang="zh-CN" sz="2000" dirty="0">
              <a:latin typeface="Microsoft YaHei" panose="020B0503020204020204" pitchFamily="34" charset="-122"/>
              <a:ea typeface="Microsoft YaHei" panose="020B0503020204020204" pitchFamily="34" charset="-122"/>
            </a:endParaRPr>
          </a:p>
          <a:p>
            <a:pPr>
              <a:lnSpc>
                <a:spcPct val="120000"/>
              </a:lnSpc>
              <a:buFont typeface="Wingdings" panose="05000000000000000000" pitchFamily="2" charset="2"/>
              <a:buChar char="Ø"/>
            </a:pPr>
            <a:r>
              <a:rPr lang="zh-CN" altLang="zh-CN" b="1" dirty="0">
                <a:solidFill>
                  <a:srgbClr val="7030A0"/>
                </a:solidFill>
                <a:latin typeface="Microsoft YaHei" panose="020B0503020204020204" pitchFamily="34" charset="-122"/>
                <a:ea typeface="Microsoft YaHei" panose="020B0503020204020204" pitchFamily="34" charset="-122"/>
              </a:rPr>
              <a:t>复合标识符</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当</a:t>
            </a:r>
            <a:r>
              <a:rPr lang="zh-CN" altLang="zh-CN" dirty="0">
                <a:latin typeface="Microsoft YaHei" panose="020B0503020204020204" pitchFamily="34" charset="-122"/>
                <a:ea typeface="Microsoft YaHei" panose="020B0503020204020204" pitchFamily="34" charset="-122"/>
              </a:rPr>
              <a:t>必须选取多个属性的组合来作为实体的唯一标识，称该属性的组合为</a:t>
            </a:r>
            <a:r>
              <a:rPr lang="zh-CN" altLang="en-US" dirty="0">
                <a:latin typeface="Microsoft YaHei" panose="020B0503020204020204" pitchFamily="34" charset="-122"/>
                <a:ea typeface="Microsoft YaHei" panose="020B0503020204020204" pitchFamily="34" charset="-122"/>
              </a:rPr>
              <a:t>复合标识符</a:t>
            </a:r>
            <a:r>
              <a:rPr lang="zh-CN" altLang="zh-CN" dirty="0">
                <a:latin typeface="Microsoft YaHei" panose="020B0503020204020204" pitchFamily="34" charset="-122"/>
                <a:ea typeface="Microsoft YaHei" panose="020B0503020204020204" pitchFamily="34" charset="-122"/>
              </a:rPr>
              <a:t>。</a:t>
            </a:r>
            <a:endParaRPr lang="en-US" altLang="zh-CN" b="1" dirty="0">
              <a:latin typeface="Microsoft YaHei" panose="020B0503020204020204" pitchFamily="34" charset="-122"/>
              <a:ea typeface="Microsoft YaHei" panose="020B0503020204020204" pitchFamily="34" charset="-122"/>
            </a:endParaRPr>
          </a:p>
          <a:p>
            <a:pPr lvl="1">
              <a:lnSpc>
                <a:spcPct val="120000"/>
              </a:lnSpc>
              <a:buFont typeface="Wingdings" panose="05000000000000000000" pitchFamily="2" charset="2"/>
              <a:buChar char="l"/>
            </a:pPr>
            <a:r>
              <a:rPr lang="zh-CN" altLang="zh-CN" sz="2000" dirty="0">
                <a:latin typeface="Microsoft YaHei" panose="020B0503020204020204" pitchFamily="34" charset="-122"/>
                <a:ea typeface="Microsoft YaHei" panose="020B0503020204020204" pitchFamily="34" charset="-122"/>
              </a:rPr>
              <a:t>例如，</a:t>
            </a:r>
            <a:r>
              <a:rPr lang="en-US" altLang="zh-CN" sz="2000" dirty="0">
                <a:latin typeface="Microsoft YaHei" panose="020B0503020204020204" pitchFamily="34" charset="-122"/>
                <a:ea typeface="Microsoft YaHei" panose="020B0503020204020204" pitchFamily="34" charset="-122"/>
              </a:rPr>
              <a:t>SC</a:t>
            </a:r>
            <a:r>
              <a:rPr lang="zh-CN" altLang="zh-CN" sz="2000" dirty="0">
                <a:latin typeface="Microsoft YaHei" panose="020B0503020204020204" pitchFamily="34" charset="-122"/>
                <a:ea typeface="Microsoft YaHei" panose="020B0503020204020204" pitchFamily="34" charset="-122"/>
              </a:rPr>
              <a:t>实体集中，如果仅用</a:t>
            </a:r>
            <a:r>
              <a:rPr lang="en-US" altLang="zh-CN" sz="2000" dirty="0" err="1">
                <a:latin typeface="Microsoft YaHei" panose="020B0503020204020204" pitchFamily="34" charset="-122"/>
                <a:ea typeface="Microsoft YaHei" panose="020B0503020204020204" pitchFamily="34" charset="-122"/>
              </a:rPr>
              <a:t>Cno</a:t>
            </a:r>
            <a:r>
              <a:rPr lang="zh-CN" altLang="zh-CN" sz="2000" dirty="0">
                <a:latin typeface="Microsoft YaHei" panose="020B0503020204020204" pitchFamily="34" charset="-122"/>
                <a:ea typeface="Microsoft YaHei" panose="020B0503020204020204" pitchFamily="34" charset="-122"/>
              </a:rPr>
              <a:t>作为标识符，则不能区分不同学生（</a:t>
            </a:r>
            <a:r>
              <a:rPr lang="en-US" altLang="zh-CN" sz="2000" dirty="0" err="1">
                <a:latin typeface="Microsoft YaHei" panose="020B0503020204020204" pitchFamily="34" charset="-122"/>
                <a:ea typeface="Microsoft YaHei" panose="020B0503020204020204" pitchFamily="34" charset="-122"/>
              </a:rPr>
              <a:t>Sno</a:t>
            </a:r>
            <a:r>
              <a:rPr lang="zh-CN" altLang="zh-CN" sz="2000" dirty="0">
                <a:latin typeface="Microsoft YaHei" panose="020B0503020204020204" pitchFamily="34" charset="-122"/>
                <a:ea typeface="Microsoft YaHei" panose="020B0503020204020204" pitchFamily="34" charset="-122"/>
              </a:rPr>
              <a:t>）的选课信息。同理，也找不到其它单个属性用于唯一标识</a:t>
            </a:r>
            <a:r>
              <a:rPr lang="en-US" altLang="zh-CN" sz="2000" dirty="0">
                <a:latin typeface="Microsoft YaHei" panose="020B0503020204020204" pitchFamily="34" charset="-122"/>
                <a:ea typeface="Microsoft YaHei" panose="020B0503020204020204" pitchFamily="34" charset="-122"/>
              </a:rPr>
              <a:t>SC</a:t>
            </a:r>
            <a:r>
              <a:rPr lang="zh-CN" altLang="zh-CN" sz="2000" dirty="0">
                <a:latin typeface="Microsoft YaHei" panose="020B0503020204020204" pitchFamily="34" charset="-122"/>
                <a:ea typeface="Microsoft YaHei" panose="020B0503020204020204" pitchFamily="34" charset="-122"/>
              </a:rPr>
              <a:t>实体集。</a:t>
            </a:r>
            <a:endParaRPr lang="en-US" altLang="zh-CN" sz="2000" dirty="0">
              <a:latin typeface="Microsoft YaHei" panose="020B0503020204020204" pitchFamily="34" charset="-122"/>
              <a:ea typeface="Microsoft YaHei" panose="020B0503020204020204" pitchFamily="34" charset="-122"/>
            </a:endParaRPr>
          </a:p>
          <a:p>
            <a:pPr lvl="1">
              <a:lnSpc>
                <a:spcPct val="120000"/>
              </a:lnSpc>
              <a:buFont typeface="Wingdings" panose="05000000000000000000" pitchFamily="2" charset="2"/>
              <a:buChar char="l"/>
            </a:pPr>
            <a:r>
              <a:rPr lang="zh-CN" altLang="zh-CN" sz="2000" dirty="0">
                <a:latin typeface="Microsoft YaHei" panose="020B0503020204020204" pitchFamily="34" charset="-122"/>
                <a:ea typeface="Microsoft YaHei" panose="020B0503020204020204" pitchFamily="34" charset="-122"/>
              </a:rPr>
              <a:t>只有将</a:t>
            </a:r>
            <a:r>
              <a:rPr lang="en-US" altLang="zh-CN" sz="2000" dirty="0" err="1">
                <a:latin typeface="Microsoft YaHei" panose="020B0503020204020204" pitchFamily="34" charset="-122"/>
                <a:ea typeface="Microsoft YaHei" panose="020B0503020204020204" pitchFamily="34" charset="-122"/>
              </a:rPr>
              <a:t>Sno</a:t>
            </a:r>
            <a:r>
              <a:rPr lang="zh-CN" altLang="zh-CN"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Cno</a:t>
            </a:r>
            <a:r>
              <a:rPr lang="zh-CN" altLang="zh-CN" sz="2000" dirty="0">
                <a:latin typeface="Microsoft YaHei" panose="020B0503020204020204" pitchFamily="34" charset="-122"/>
                <a:ea typeface="Microsoft YaHei" panose="020B0503020204020204" pitchFamily="34" charset="-122"/>
              </a:rPr>
              <a:t>组合在一起，才能唯一标识</a:t>
            </a:r>
            <a:r>
              <a:rPr lang="en-US" altLang="zh-CN" sz="2000" dirty="0">
                <a:latin typeface="Microsoft YaHei" panose="020B0503020204020204" pitchFamily="34" charset="-122"/>
                <a:ea typeface="Microsoft YaHei" panose="020B0503020204020204" pitchFamily="34" charset="-122"/>
              </a:rPr>
              <a:t>SC</a:t>
            </a:r>
            <a:r>
              <a:rPr lang="zh-CN" altLang="zh-CN" sz="2000" dirty="0">
                <a:latin typeface="Microsoft YaHei" panose="020B0503020204020204" pitchFamily="34" charset="-122"/>
                <a:ea typeface="Microsoft YaHei" panose="020B0503020204020204" pitchFamily="34" charset="-122"/>
              </a:rPr>
              <a:t>实体集，因此</a:t>
            </a:r>
            <a:r>
              <a:rPr lang="en-US" altLang="zh-CN" sz="2000" dirty="0" err="1">
                <a:latin typeface="Microsoft YaHei" panose="020B0503020204020204" pitchFamily="34" charset="-122"/>
                <a:ea typeface="Microsoft YaHei" panose="020B0503020204020204" pitchFamily="34" charset="-122"/>
              </a:rPr>
              <a:t>Sno</a:t>
            </a:r>
            <a:r>
              <a:rPr lang="zh-CN" altLang="zh-CN"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Cno</a:t>
            </a:r>
            <a:r>
              <a:rPr lang="zh-CN" altLang="zh-CN" sz="2000" dirty="0">
                <a:latin typeface="Microsoft YaHei" panose="020B0503020204020204" pitchFamily="34" charset="-122"/>
                <a:ea typeface="Microsoft YaHei" panose="020B0503020204020204" pitchFamily="34" charset="-122"/>
              </a:rPr>
              <a:t>是</a:t>
            </a:r>
            <a:r>
              <a:rPr lang="zh-CN" altLang="en-US" sz="2000" dirty="0">
                <a:latin typeface="Microsoft YaHei" panose="020B0503020204020204" pitchFamily="34" charset="-122"/>
                <a:ea typeface="Microsoft YaHei" panose="020B0503020204020204" pitchFamily="34" charset="-122"/>
              </a:rPr>
              <a:t>其</a:t>
            </a:r>
            <a:r>
              <a:rPr lang="zh-CN" altLang="zh-CN" sz="2000" dirty="0">
                <a:latin typeface="Microsoft YaHei" panose="020B0503020204020204" pitchFamily="34" charset="-122"/>
                <a:ea typeface="Microsoft YaHei" panose="020B0503020204020204" pitchFamily="34" charset="-122"/>
              </a:rPr>
              <a:t>复合标识符。</a:t>
            </a:r>
          </a:p>
        </p:txBody>
      </p:sp>
      <p:graphicFrame>
        <p:nvGraphicFramePr>
          <p:cNvPr id="6" name="表格 5">
            <a:extLst>
              <a:ext uri="{FF2B5EF4-FFF2-40B4-BE49-F238E27FC236}">
                <a16:creationId xmlns:a16="http://schemas.microsoft.com/office/drawing/2014/main" id="{4CB9E828-C1BF-BCB0-0222-2C2FB3A69A0D}"/>
              </a:ext>
            </a:extLst>
          </p:cNvPr>
          <p:cNvGraphicFramePr>
            <a:graphicFrameLocks noGrp="1"/>
          </p:cNvGraphicFramePr>
          <p:nvPr>
            <p:extLst>
              <p:ext uri="{D42A27DB-BD31-4B8C-83A1-F6EECF244321}">
                <p14:modId xmlns:p14="http://schemas.microsoft.com/office/powerpoint/2010/main" val="2876903980"/>
              </p:ext>
            </p:extLst>
          </p:nvPr>
        </p:nvGraphicFramePr>
        <p:xfrm>
          <a:off x="385993" y="3896239"/>
          <a:ext cx="5781072" cy="1660462"/>
        </p:xfrm>
        <a:graphic>
          <a:graphicData uri="http://schemas.openxmlformats.org/drawingml/2006/table">
            <a:tbl>
              <a:tblPr firstRow="1" firstCol="1" bandRow="1">
                <a:tableStyleId>{5940675A-B579-460E-94D1-54222C63F5DA}</a:tableStyleId>
              </a:tblPr>
              <a:tblGrid>
                <a:gridCol w="1379999">
                  <a:extLst>
                    <a:ext uri="{9D8B030D-6E8A-4147-A177-3AD203B41FA5}">
                      <a16:colId xmlns:a16="http://schemas.microsoft.com/office/drawing/2014/main" val="1565780314"/>
                    </a:ext>
                  </a:extLst>
                </a:gridCol>
                <a:gridCol w="1062972">
                  <a:extLst>
                    <a:ext uri="{9D8B030D-6E8A-4147-A177-3AD203B41FA5}">
                      <a16:colId xmlns:a16="http://schemas.microsoft.com/office/drawing/2014/main" val="1474837805"/>
                    </a:ext>
                  </a:extLst>
                </a:gridCol>
                <a:gridCol w="1137565">
                  <a:extLst>
                    <a:ext uri="{9D8B030D-6E8A-4147-A177-3AD203B41FA5}">
                      <a16:colId xmlns:a16="http://schemas.microsoft.com/office/drawing/2014/main" val="1388851519"/>
                    </a:ext>
                  </a:extLst>
                </a:gridCol>
                <a:gridCol w="1090944">
                  <a:extLst>
                    <a:ext uri="{9D8B030D-6E8A-4147-A177-3AD203B41FA5}">
                      <a16:colId xmlns:a16="http://schemas.microsoft.com/office/drawing/2014/main" val="2368670554"/>
                    </a:ext>
                  </a:extLst>
                </a:gridCol>
                <a:gridCol w="1109592">
                  <a:extLst>
                    <a:ext uri="{9D8B030D-6E8A-4147-A177-3AD203B41FA5}">
                      <a16:colId xmlns:a16="http://schemas.microsoft.com/office/drawing/2014/main" val="3585179622"/>
                    </a:ext>
                  </a:extLst>
                </a:gridCol>
              </a:tblGrid>
              <a:tr h="852880">
                <a:tc>
                  <a:txBody>
                    <a:bodyPr/>
                    <a:lstStyle/>
                    <a:p>
                      <a:pPr indent="127000" algn="ctr">
                        <a:lnSpc>
                          <a:spcPct val="150000"/>
                        </a:lnSpc>
                      </a:pPr>
                      <a:r>
                        <a:rPr lang="en-US" sz="1600" b="1" kern="100" dirty="0" err="1">
                          <a:solidFill>
                            <a:schemeClr val="bg1"/>
                          </a:solidFill>
                          <a:effectLst/>
                        </a:rPr>
                        <a:t>Sno</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（学号）</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err="1">
                          <a:solidFill>
                            <a:schemeClr val="bg1"/>
                          </a:solidFill>
                          <a:effectLst/>
                        </a:rPr>
                        <a:t>Sname</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（姓名）</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err="1">
                          <a:solidFill>
                            <a:schemeClr val="bg1"/>
                          </a:solidFill>
                          <a:effectLst/>
                        </a:rPr>
                        <a:t>Sgender</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（性别）</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a:solidFill>
                            <a:schemeClr val="bg1"/>
                          </a:solidFill>
                          <a:effectLst/>
                        </a:rPr>
                        <a:t>Sage</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（年龄）</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err="1">
                          <a:solidFill>
                            <a:schemeClr val="bg1"/>
                          </a:solidFill>
                          <a:effectLst/>
                        </a:rPr>
                        <a:t>Sdept</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（所在系）</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20608433"/>
                  </a:ext>
                </a:extLst>
              </a:tr>
              <a:tr h="403791">
                <a:tc>
                  <a:txBody>
                    <a:bodyPr/>
                    <a:lstStyle/>
                    <a:p>
                      <a:pPr indent="127000" algn="ctr">
                        <a:lnSpc>
                          <a:spcPct val="150000"/>
                        </a:lnSpc>
                      </a:pPr>
                      <a:r>
                        <a:rPr lang="en-US" sz="1600" kern="100">
                          <a:effectLst/>
                        </a:rPr>
                        <a:t>2021310721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600" kern="100" dirty="0">
                          <a:effectLst/>
                        </a:rPr>
                        <a:t>李博</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600" kern="100" dirty="0">
                          <a:effectLst/>
                        </a:rPr>
                        <a:t>男</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17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a:effectLst/>
                        </a:rPr>
                        <a:t>CS</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64775266"/>
                  </a:ext>
                </a:extLst>
              </a:tr>
              <a:tr h="403791">
                <a:tc>
                  <a:txBody>
                    <a:bodyPr/>
                    <a:lstStyle/>
                    <a:p>
                      <a:pPr indent="127000" algn="ctr">
                        <a:lnSpc>
                          <a:spcPct val="150000"/>
                        </a:lnSpc>
                      </a:pPr>
                      <a:r>
                        <a:rPr lang="en-US" sz="1600" kern="100">
                          <a:effectLst/>
                        </a:rPr>
                        <a:t>2021310722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600" kern="100" dirty="0">
                          <a:effectLst/>
                        </a:rPr>
                        <a:t>赵宇</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600" kern="100" dirty="0">
                          <a:effectLst/>
                        </a:rPr>
                        <a:t>男</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19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CS</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18054805"/>
                  </a:ext>
                </a:extLst>
              </a:tr>
            </a:tbl>
          </a:graphicData>
        </a:graphic>
      </p:graphicFrame>
      <p:sp>
        <p:nvSpPr>
          <p:cNvPr id="7" name="文本框 6">
            <a:extLst>
              <a:ext uri="{FF2B5EF4-FFF2-40B4-BE49-F238E27FC236}">
                <a16:creationId xmlns:a16="http://schemas.microsoft.com/office/drawing/2014/main" id="{E470B59E-9BA2-C48B-3913-0B0E6316487A}"/>
              </a:ext>
            </a:extLst>
          </p:cNvPr>
          <p:cNvSpPr txBox="1"/>
          <p:nvPr/>
        </p:nvSpPr>
        <p:spPr>
          <a:xfrm>
            <a:off x="2759247" y="3538990"/>
            <a:ext cx="1359243"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Student</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dirty="0">
              <a:latin typeface="微软雅黑" panose="020B0503020204020204" pitchFamily="34" charset="-122"/>
              <a:ea typeface="微软雅黑" panose="020B0503020204020204" pitchFamily="34" charset="-122"/>
            </a:endParaRPr>
          </a:p>
        </p:txBody>
      </p:sp>
      <p:graphicFrame>
        <p:nvGraphicFramePr>
          <p:cNvPr id="9" name="表格 8">
            <a:extLst>
              <a:ext uri="{FF2B5EF4-FFF2-40B4-BE49-F238E27FC236}">
                <a16:creationId xmlns:a16="http://schemas.microsoft.com/office/drawing/2014/main" id="{3137C258-55BF-0447-1799-709C9E5886B8}"/>
              </a:ext>
            </a:extLst>
          </p:cNvPr>
          <p:cNvGraphicFramePr>
            <a:graphicFrameLocks noGrp="1"/>
          </p:cNvGraphicFramePr>
          <p:nvPr>
            <p:extLst>
              <p:ext uri="{D42A27DB-BD31-4B8C-83A1-F6EECF244321}">
                <p14:modId xmlns:p14="http://schemas.microsoft.com/office/powerpoint/2010/main" val="1959408566"/>
              </p:ext>
            </p:extLst>
          </p:nvPr>
        </p:nvGraphicFramePr>
        <p:xfrm>
          <a:off x="6400800" y="3896240"/>
          <a:ext cx="5326296" cy="2137091"/>
        </p:xfrm>
        <a:graphic>
          <a:graphicData uri="http://schemas.openxmlformats.org/drawingml/2006/table">
            <a:tbl>
              <a:tblPr firstRow="1" firstCol="1" bandRow="1">
                <a:tableStyleId>{5940675A-B579-460E-94D1-54222C63F5DA}</a:tableStyleId>
              </a:tblPr>
              <a:tblGrid>
                <a:gridCol w="2164102">
                  <a:extLst>
                    <a:ext uri="{9D8B030D-6E8A-4147-A177-3AD203B41FA5}">
                      <a16:colId xmlns:a16="http://schemas.microsoft.com/office/drawing/2014/main" val="1148736445"/>
                    </a:ext>
                  </a:extLst>
                </a:gridCol>
                <a:gridCol w="1498313">
                  <a:extLst>
                    <a:ext uri="{9D8B030D-6E8A-4147-A177-3AD203B41FA5}">
                      <a16:colId xmlns:a16="http://schemas.microsoft.com/office/drawing/2014/main" val="1188199480"/>
                    </a:ext>
                  </a:extLst>
                </a:gridCol>
                <a:gridCol w="1663881">
                  <a:extLst>
                    <a:ext uri="{9D8B030D-6E8A-4147-A177-3AD203B41FA5}">
                      <a16:colId xmlns:a16="http://schemas.microsoft.com/office/drawing/2014/main" val="1673479976"/>
                    </a:ext>
                  </a:extLst>
                </a:gridCol>
              </a:tblGrid>
              <a:tr h="854837">
                <a:tc>
                  <a:txBody>
                    <a:bodyPr/>
                    <a:lstStyle/>
                    <a:p>
                      <a:pPr indent="127000" algn="ctr">
                        <a:lnSpc>
                          <a:spcPct val="150000"/>
                        </a:lnSpc>
                      </a:pPr>
                      <a:r>
                        <a:rPr lang="en-US" sz="1600" b="1" kern="100" dirty="0" err="1">
                          <a:solidFill>
                            <a:schemeClr val="bg1"/>
                          </a:solidFill>
                          <a:effectLst/>
                        </a:rPr>
                        <a:t>Sno</a:t>
                      </a:r>
                      <a:br>
                        <a:rPr lang="en-US" sz="1600" b="1" kern="100" dirty="0">
                          <a:solidFill>
                            <a:schemeClr val="bg1"/>
                          </a:solidFill>
                          <a:effectLst/>
                        </a:rPr>
                      </a:br>
                      <a:r>
                        <a:rPr lang="zh-CN" sz="1600" b="1" kern="100" dirty="0">
                          <a:solidFill>
                            <a:schemeClr val="bg1"/>
                          </a:solidFill>
                          <a:effectLst/>
                        </a:rPr>
                        <a:t>（学号）</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err="1">
                          <a:solidFill>
                            <a:schemeClr val="bg1"/>
                          </a:solidFill>
                          <a:effectLst/>
                        </a:rPr>
                        <a:t>Cno</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（课程号）</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a:solidFill>
                            <a:schemeClr val="bg1"/>
                          </a:solidFill>
                          <a:effectLst/>
                        </a:rPr>
                        <a:t>Grade</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（成绩）</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554453174"/>
                  </a:ext>
                </a:extLst>
              </a:tr>
              <a:tr h="427418">
                <a:tc>
                  <a:txBody>
                    <a:bodyPr/>
                    <a:lstStyle/>
                    <a:p>
                      <a:pPr indent="127000" algn="ctr">
                        <a:lnSpc>
                          <a:spcPct val="150000"/>
                        </a:lnSpc>
                      </a:pPr>
                      <a:r>
                        <a:rPr lang="en-US" sz="1600" kern="100" dirty="0">
                          <a:effectLst/>
                        </a:rPr>
                        <a:t>2021310721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71416227"/>
                  </a:ext>
                </a:extLst>
              </a:tr>
              <a:tr h="427418">
                <a:tc>
                  <a:txBody>
                    <a:bodyPr/>
                    <a:lstStyle/>
                    <a:p>
                      <a:pPr indent="127000" algn="ctr">
                        <a:lnSpc>
                          <a:spcPct val="150000"/>
                        </a:lnSpc>
                      </a:pPr>
                      <a:r>
                        <a:rPr lang="en-US" sz="1600" kern="100" dirty="0">
                          <a:effectLst/>
                        </a:rPr>
                        <a:t>2021310722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87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99671958"/>
                  </a:ext>
                </a:extLst>
              </a:tr>
              <a:tr h="427418">
                <a:tc>
                  <a:txBody>
                    <a:bodyPr/>
                    <a:lstStyle/>
                    <a:p>
                      <a:pPr indent="127000" algn="ctr">
                        <a:lnSpc>
                          <a:spcPct val="150000"/>
                        </a:lnSpc>
                      </a:pPr>
                      <a:r>
                        <a:rPr lang="en-US" sz="1600" kern="100">
                          <a:effectLst/>
                        </a:rPr>
                        <a:t>2021310723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92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44187983"/>
                  </a:ext>
                </a:extLst>
              </a:tr>
            </a:tbl>
          </a:graphicData>
        </a:graphic>
      </p:graphicFrame>
      <p:sp>
        <p:nvSpPr>
          <p:cNvPr id="10" name="文本框 9">
            <a:extLst>
              <a:ext uri="{FF2B5EF4-FFF2-40B4-BE49-F238E27FC236}">
                <a16:creationId xmlns:a16="http://schemas.microsoft.com/office/drawing/2014/main" id="{AAE787B6-7CFB-9FDF-727B-F2E921FBDFDB}"/>
              </a:ext>
            </a:extLst>
          </p:cNvPr>
          <p:cNvSpPr txBox="1"/>
          <p:nvPr/>
        </p:nvSpPr>
        <p:spPr>
          <a:xfrm>
            <a:off x="9199862" y="3538990"/>
            <a:ext cx="799035"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SC</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dirty="0">
              <a:latin typeface="微软雅黑" panose="020B0503020204020204" pitchFamily="34" charset="-122"/>
              <a:ea typeface="微软雅黑" panose="020B0503020204020204" pitchFamily="34" charset="-122"/>
            </a:endParaRPr>
          </a:p>
        </p:txBody>
      </p:sp>
      <p:sp>
        <p:nvSpPr>
          <p:cNvPr id="11" name="灯片编号占位符 1">
            <a:extLst>
              <a:ext uri="{FF2B5EF4-FFF2-40B4-BE49-F238E27FC236}">
                <a16:creationId xmlns:a16="http://schemas.microsoft.com/office/drawing/2014/main" id="{9282C076-630F-7828-50BF-7059BB088596}"/>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17</a:t>
            </a:fld>
            <a:endParaRPr lang="zh-CN" altLang="en-US" dirty="0"/>
          </a:p>
        </p:txBody>
      </p:sp>
      <p:sp>
        <p:nvSpPr>
          <p:cNvPr id="3" name="页脚占位符 2">
            <a:extLst>
              <a:ext uri="{FF2B5EF4-FFF2-40B4-BE49-F238E27FC236}">
                <a16:creationId xmlns:a16="http://schemas.microsoft.com/office/drawing/2014/main" id="{785C0A7A-D4D5-73CF-7F2B-7307E0AE1E04}"/>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6AE368E1-6AA0-9351-7CF2-1FC9F6CA55C6}"/>
              </a:ext>
            </a:extLst>
          </p:cNvPr>
          <p:cNvSpPr>
            <a:spLocks noGrp="1"/>
          </p:cNvSpPr>
          <p:nvPr>
            <p:ph type="sldNum" sz="quarter" idx="12"/>
          </p:nvPr>
        </p:nvSpPr>
        <p:spPr/>
        <p:txBody>
          <a:bodyPr/>
          <a:lstStyle/>
          <a:p>
            <a:fld id="{4B0D34C0-35A8-654C-9FBA-7B4E017BD630}" type="slidenum">
              <a:rPr lang="en-US" altLang="zh-CN" smtClean="0"/>
              <a:t>17</a:t>
            </a:fld>
            <a:endParaRPr kumimoji="1" lang="zh-CN" altLang="en-US"/>
          </a:p>
        </p:txBody>
      </p:sp>
    </p:spTree>
    <p:extLst>
      <p:ext uri="{BB962C8B-B14F-4D97-AF65-F5344CB8AC3E}">
        <p14:creationId xmlns:p14="http://schemas.microsoft.com/office/powerpoint/2010/main" val="87365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18">
            <a:extLst>
              <a:ext uri="{FF2B5EF4-FFF2-40B4-BE49-F238E27FC236}">
                <a16:creationId xmlns:a16="http://schemas.microsoft.com/office/drawing/2014/main" id="{CA02947C-86FA-43A0-AEA7-1533075A3978}"/>
              </a:ext>
            </a:extLst>
          </p:cNvPr>
          <p:cNvSpPr/>
          <p:nvPr/>
        </p:nvSpPr>
        <p:spPr>
          <a:xfrm>
            <a:off x="294326" y="1117279"/>
            <a:ext cx="11432770" cy="2396660"/>
          </a:xfrm>
          <a:prstGeom prst="roundRect">
            <a:avLst>
              <a:gd name="adj" fmla="val 1527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模型的基本元素（续）</a:t>
            </a:r>
            <a:endParaRPr kumimoji="1" lang="zh-CN" altLang="en-US" dirty="0"/>
          </a:p>
        </p:txBody>
      </p:sp>
      <p:sp>
        <p:nvSpPr>
          <p:cNvPr id="8" name="内容占位符 4">
            <a:extLst>
              <a:ext uri="{FF2B5EF4-FFF2-40B4-BE49-F238E27FC236}">
                <a16:creationId xmlns:a16="http://schemas.microsoft.com/office/drawing/2014/main" id="{1406CFFE-5C4A-5280-71FB-8783FDC85557}"/>
              </a:ext>
            </a:extLst>
          </p:cNvPr>
          <p:cNvSpPr>
            <a:spLocks noGrp="1"/>
          </p:cNvSpPr>
          <p:nvPr>
            <p:ph idx="1"/>
          </p:nvPr>
        </p:nvSpPr>
        <p:spPr>
          <a:xfrm>
            <a:off x="464904" y="1120837"/>
            <a:ext cx="11348807" cy="2417423"/>
          </a:xfrm>
        </p:spPr>
        <p:txBody>
          <a:bodyPr/>
          <a:lstStyle/>
          <a:p>
            <a:pPr>
              <a:buFont typeface="Wingdings" panose="05000000000000000000" pitchFamily="2" charset="2"/>
              <a:buChar char="Ø"/>
            </a:pPr>
            <a:r>
              <a:rPr lang="zh-CN" altLang="en-US" sz="2400" b="1" dirty="0"/>
              <a:t>联系</a:t>
            </a:r>
            <a:endParaRPr lang="en-US" altLang="zh-CN" sz="2400" b="1" dirty="0"/>
          </a:p>
          <a:p>
            <a:pPr lvl="1">
              <a:buFont typeface="Wingdings" panose="05000000000000000000" pitchFamily="2" charset="2"/>
              <a:buChar char="l"/>
            </a:pPr>
            <a:r>
              <a:rPr lang="zh-CN" altLang="en-US" sz="2000" dirty="0"/>
              <a:t>正如现实世界中事物之间都有某种联系一样，这些事物在数据库中也必然存在联系</a:t>
            </a:r>
            <a:endParaRPr lang="en-US" altLang="zh-CN" sz="2000" dirty="0"/>
          </a:p>
          <a:p>
            <a:pPr lvl="1">
              <a:buFont typeface="Wingdings" panose="05000000000000000000" pitchFamily="2" charset="2"/>
              <a:buChar char="l"/>
            </a:pPr>
            <a:r>
              <a:rPr lang="zh-CN" altLang="en-US" sz="2000" dirty="0"/>
              <a:t>这些联系可以是实体与实体之间的联系，如</a:t>
            </a:r>
            <a:r>
              <a:rPr lang="zh-CN" altLang="en-US" sz="2000" u="sng" dirty="0"/>
              <a:t>学生实体和课程实体之间的“选课”联系</a:t>
            </a:r>
            <a:endParaRPr lang="en-US" altLang="zh-CN" sz="2000" u="sng" dirty="0"/>
          </a:p>
          <a:p>
            <a:pPr lvl="1">
              <a:buFont typeface="Wingdings" panose="05000000000000000000" pitchFamily="2" charset="2"/>
              <a:buChar char="l"/>
            </a:pPr>
            <a:r>
              <a:rPr lang="zh-CN" altLang="en-US" sz="2000" dirty="0"/>
              <a:t>也可以是实体内部的联系，如</a:t>
            </a:r>
            <a:r>
              <a:rPr lang="zh-CN" altLang="en-US" sz="2000" u="sng" dirty="0"/>
              <a:t>学生实体与其各属性之间的联系</a:t>
            </a:r>
          </a:p>
          <a:p>
            <a:pPr>
              <a:buFont typeface="Wingdings" panose="05000000000000000000" pitchFamily="2" charset="2"/>
              <a:buChar char="Ø"/>
            </a:pPr>
            <a:r>
              <a:rPr lang="en" altLang="zh-CN" sz="2400" dirty="0"/>
              <a:t>E-R</a:t>
            </a:r>
            <a:r>
              <a:rPr lang="zh-CN" altLang="en-US" sz="2400" dirty="0"/>
              <a:t>模型中的联系</a:t>
            </a:r>
            <a:r>
              <a:rPr lang="zh-CN" altLang="en-US" sz="2400" u="sng" dirty="0"/>
              <a:t>主要指代实体与实体之间的联系</a:t>
            </a:r>
            <a:endParaRPr lang="en-US" altLang="zh-CN" sz="2400" u="sng" dirty="0"/>
          </a:p>
          <a:p>
            <a:pPr lvl="1">
              <a:buFont typeface="Wingdings" panose="05000000000000000000" pitchFamily="2" charset="2"/>
              <a:buChar char="l"/>
            </a:pPr>
            <a:r>
              <a:rPr lang="zh-CN" altLang="en-US" sz="2000" dirty="0"/>
              <a:t>这种联系一般是用动词来命名。如，学生实体与课程实体之间的一种联系是“选课”</a:t>
            </a:r>
          </a:p>
        </p:txBody>
      </p:sp>
      <p:graphicFrame>
        <p:nvGraphicFramePr>
          <p:cNvPr id="6" name="表格 5">
            <a:extLst>
              <a:ext uri="{FF2B5EF4-FFF2-40B4-BE49-F238E27FC236}">
                <a16:creationId xmlns:a16="http://schemas.microsoft.com/office/drawing/2014/main" id="{C51E23F0-D76A-F0A5-905B-4A9211B1DEC0}"/>
              </a:ext>
            </a:extLst>
          </p:cNvPr>
          <p:cNvGraphicFramePr>
            <a:graphicFrameLocks noGrp="1"/>
          </p:cNvGraphicFramePr>
          <p:nvPr>
            <p:extLst>
              <p:ext uri="{D42A27DB-BD31-4B8C-83A1-F6EECF244321}">
                <p14:modId xmlns:p14="http://schemas.microsoft.com/office/powerpoint/2010/main" val="1406554763"/>
              </p:ext>
            </p:extLst>
          </p:nvPr>
        </p:nvGraphicFramePr>
        <p:xfrm>
          <a:off x="464904" y="3849790"/>
          <a:ext cx="5442656" cy="2290065"/>
        </p:xfrm>
        <a:graphic>
          <a:graphicData uri="http://schemas.openxmlformats.org/drawingml/2006/table">
            <a:tbl>
              <a:tblPr firstRow="1" firstCol="1" bandRow="1">
                <a:tableStyleId>{5940675A-B579-460E-94D1-54222C63F5DA}</a:tableStyleId>
              </a:tblPr>
              <a:tblGrid>
                <a:gridCol w="1299215">
                  <a:extLst>
                    <a:ext uri="{9D8B030D-6E8A-4147-A177-3AD203B41FA5}">
                      <a16:colId xmlns:a16="http://schemas.microsoft.com/office/drawing/2014/main" val="1565780314"/>
                    </a:ext>
                  </a:extLst>
                </a:gridCol>
                <a:gridCol w="1000747">
                  <a:extLst>
                    <a:ext uri="{9D8B030D-6E8A-4147-A177-3AD203B41FA5}">
                      <a16:colId xmlns:a16="http://schemas.microsoft.com/office/drawing/2014/main" val="1474837805"/>
                    </a:ext>
                  </a:extLst>
                </a:gridCol>
                <a:gridCol w="1070974">
                  <a:extLst>
                    <a:ext uri="{9D8B030D-6E8A-4147-A177-3AD203B41FA5}">
                      <a16:colId xmlns:a16="http://schemas.microsoft.com/office/drawing/2014/main" val="1388851519"/>
                    </a:ext>
                  </a:extLst>
                </a:gridCol>
                <a:gridCol w="1027082">
                  <a:extLst>
                    <a:ext uri="{9D8B030D-6E8A-4147-A177-3AD203B41FA5}">
                      <a16:colId xmlns:a16="http://schemas.microsoft.com/office/drawing/2014/main" val="2368670554"/>
                    </a:ext>
                  </a:extLst>
                </a:gridCol>
                <a:gridCol w="1044638">
                  <a:extLst>
                    <a:ext uri="{9D8B030D-6E8A-4147-A177-3AD203B41FA5}">
                      <a16:colId xmlns:a16="http://schemas.microsoft.com/office/drawing/2014/main" val="3585179622"/>
                    </a:ext>
                  </a:extLst>
                </a:gridCol>
              </a:tblGrid>
              <a:tr h="647510">
                <a:tc>
                  <a:txBody>
                    <a:bodyPr/>
                    <a:lstStyle/>
                    <a:p>
                      <a:pPr indent="127000" algn="ctr">
                        <a:lnSpc>
                          <a:spcPct val="150000"/>
                        </a:lnSpc>
                      </a:pPr>
                      <a:r>
                        <a:rPr lang="en-US" sz="1400" b="1" kern="100" dirty="0" err="1">
                          <a:solidFill>
                            <a:schemeClr val="bg1"/>
                          </a:solidFill>
                          <a:effectLst/>
                        </a:rPr>
                        <a:t>Sno</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（学号）</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Sname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（姓名）</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Sgender</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（性别）</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rPr>
                        <a:t>Sage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（年龄）</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Sdept</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（所在系）</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20608433"/>
                  </a:ext>
                </a:extLst>
              </a:tr>
              <a:tr h="328511">
                <a:tc>
                  <a:txBody>
                    <a:bodyPr/>
                    <a:lstStyle/>
                    <a:p>
                      <a:pPr indent="127000" algn="ctr">
                        <a:lnSpc>
                          <a:spcPct val="150000"/>
                        </a:lnSpc>
                      </a:pPr>
                      <a:r>
                        <a:rPr lang="en-US" sz="1400" kern="100" dirty="0">
                          <a:effectLst/>
                        </a:rPr>
                        <a:t>2021310721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李博</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CS</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64775266"/>
                  </a:ext>
                </a:extLst>
              </a:tr>
              <a:tr h="328511">
                <a:tc>
                  <a:txBody>
                    <a:bodyPr/>
                    <a:lstStyle/>
                    <a:p>
                      <a:pPr indent="127000" algn="ctr">
                        <a:lnSpc>
                          <a:spcPct val="150000"/>
                        </a:lnSpc>
                      </a:pPr>
                      <a:r>
                        <a:rPr lang="en-US" sz="1400" kern="100" dirty="0">
                          <a:effectLst/>
                        </a:rPr>
                        <a:t>2021310722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赵宇</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CS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18054805"/>
                  </a:ext>
                </a:extLst>
              </a:tr>
              <a:tr h="328511">
                <a:tc>
                  <a:txBody>
                    <a:bodyPr/>
                    <a:lstStyle/>
                    <a:p>
                      <a:pPr indent="127000" algn="ctr">
                        <a:lnSpc>
                          <a:spcPct val="150000"/>
                        </a:lnSpc>
                      </a:pPr>
                      <a:r>
                        <a:rPr lang="en-US" sz="1400" kern="100">
                          <a:effectLst/>
                        </a:rPr>
                        <a:t>2021310723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张敏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女</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CS</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35951013"/>
                  </a:ext>
                </a:extLst>
              </a:tr>
              <a:tr h="328511">
                <a:tc>
                  <a:txBody>
                    <a:bodyPr/>
                    <a:lstStyle/>
                    <a:p>
                      <a:pPr indent="127000" algn="ctr">
                        <a:lnSpc>
                          <a:spcPct val="150000"/>
                        </a:lnSpc>
                      </a:pPr>
                      <a:r>
                        <a:rPr lang="en-US" sz="1400" kern="100">
                          <a:effectLst/>
                        </a:rPr>
                        <a:t>2021310724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王勇</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男</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2511321"/>
                  </a:ext>
                </a:extLst>
              </a:tr>
              <a:tr h="328511">
                <a:tc>
                  <a:txBody>
                    <a:bodyPr/>
                    <a:lstStyle/>
                    <a:p>
                      <a:pPr indent="127000" algn="ctr">
                        <a:lnSpc>
                          <a:spcPct val="150000"/>
                        </a:lnSpc>
                      </a:pPr>
                      <a:r>
                        <a:rPr lang="en-US" sz="1400" kern="100">
                          <a:effectLst/>
                        </a:rPr>
                        <a:t>2021310725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刘佳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91235399"/>
                  </a:ext>
                </a:extLst>
              </a:tr>
            </a:tbl>
          </a:graphicData>
        </a:graphic>
      </p:graphicFrame>
      <p:graphicFrame>
        <p:nvGraphicFramePr>
          <p:cNvPr id="7" name="表格 6">
            <a:extLst>
              <a:ext uri="{FF2B5EF4-FFF2-40B4-BE49-F238E27FC236}">
                <a16:creationId xmlns:a16="http://schemas.microsoft.com/office/drawing/2014/main" id="{E3F2BB42-AFD5-4FC6-A38C-68F15FB30A13}"/>
              </a:ext>
            </a:extLst>
          </p:cNvPr>
          <p:cNvGraphicFramePr>
            <a:graphicFrameLocks noGrp="1"/>
          </p:cNvGraphicFramePr>
          <p:nvPr>
            <p:extLst>
              <p:ext uri="{D42A27DB-BD31-4B8C-83A1-F6EECF244321}">
                <p14:modId xmlns:p14="http://schemas.microsoft.com/office/powerpoint/2010/main" val="3966310625"/>
              </p:ext>
            </p:extLst>
          </p:nvPr>
        </p:nvGraphicFramePr>
        <p:xfrm>
          <a:off x="7199388" y="3849439"/>
          <a:ext cx="4743350" cy="2334514"/>
        </p:xfrm>
        <a:graphic>
          <a:graphicData uri="http://schemas.openxmlformats.org/drawingml/2006/table">
            <a:tbl>
              <a:tblPr firstRow="1" firstCol="1" bandRow="1">
                <a:tableStyleId>{5940675A-B579-460E-94D1-54222C63F5DA}</a:tableStyleId>
              </a:tblPr>
              <a:tblGrid>
                <a:gridCol w="1055393">
                  <a:extLst>
                    <a:ext uri="{9D8B030D-6E8A-4147-A177-3AD203B41FA5}">
                      <a16:colId xmlns:a16="http://schemas.microsoft.com/office/drawing/2014/main" val="2536890443"/>
                    </a:ext>
                  </a:extLst>
                </a:gridCol>
                <a:gridCol w="1570831">
                  <a:extLst>
                    <a:ext uri="{9D8B030D-6E8A-4147-A177-3AD203B41FA5}">
                      <a16:colId xmlns:a16="http://schemas.microsoft.com/office/drawing/2014/main" val="425296931"/>
                    </a:ext>
                  </a:extLst>
                </a:gridCol>
                <a:gridCol w="1120346">
                  <a:extLst>
                    <a:ext uri="{9D8B030D-6E8A-4147-A177-3AD203B41FA5}">
                      <a16:colId xmlns:a16="http://schemas.microsoft.com/office/drawing/2014/main" val="2312191696"/>
                    </a:ext>
                  </a:extLst>
                </a:gridCol>
                <a:gridCol w="996780">
                  <a:extLst>
                    <a:ext uri="{9D8B030D-6E8A-4147-A177-3AD203B41FA5}">
                      <a16:colId xmlns:a16="http://schemas.microsoft.com/office/drawing/2014/main" val="3684902551"/>
                    </a:ext>
                  </a:extLst>
                </a:gridCol>
              </a:tblGrid>
              <a:tr h="518723">
                <a:tc>
                  <a:txBody>
                    <a:bodyPr/>
                    <a:lstStyle/>
                    <a:p>
                      <a:pPr indent="127000" algn="ctr">
                        <a:lnSpc>
                          <a:spcPct val="150000"/>
                        </a:lnSpc>
                      </a:pPr>
                      <a:r>
                        <a:rPr lang="en-US" sz="1400" b="1" kern="100" dirty="0" err="1">
                          <a:solidFill>
                            <a:schemeClr val="bg1"/>
                          </a:solidFill>
                          <a:effectLst/>
                        </a:rPr>
                        <a:t>Cno</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（课程号）</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Cname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（课程名）</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Cpno</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（先</a:t>
                      </a:r>
                      <a:r>
                        <a:rPr lang="zh-CN" altLang="en-US" sz="1400" b="1" kern="100" dirty="0">
                          <a:solidFill>
                            <a:schemeClr val="bg1"/>
                          </a:solidFill>
                          <a:effectLst/>
                        </a:rPr>
                        <a:t>修</a:t>
                      </a:r>
                      <a:r>
                        <a:rPr lang="zh-CN" sz="1400" b="1" kern="100" dirty="0">
                          <a:solidFill>
                            <a:schemeClr val="bg1"/>
                          </a:solidFill>
                          <a:effectLst/>
                        </a:rPr>
                        <a:t>课）</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Ccredit</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（学分）</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417151455"/>
                  </a:ext>
                </a:extLst>
              </a:tr>
              <a:tr h="280915">
                <a:tc>
                  <a:txBody>
                    <a:bodyPr/>
                    <a:lstStyle/>
                    <a:p>
                      <a:pPr indent="127000" algn="ctr">
                        <a:lnSpc>
                          <a:spcPct val="150000"/>
                        </a:lnSpc>
                      </a:pPr>
                      <a:r>
                        <a:rPr lang="en-US" sz="1400" kern="100" dirty="0">
                          <a:effectLst/>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数据库</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74285095"/>
                  </a:ext>
                </a:extLst>
              </a:tr>
              <a:tr h="287553">
                <a:tc>
                  <a:txBody>
                    <a:bodyPr/>
                    <a:lstStyle/>
                    <a:p>
                      <a:pPr indent="127000" algn="ctr">
                        <a:lnSpc>
                          <a:spcPct val="150000"/>
                        </a:lnSpc>
                      </a:pPr>
                      <a:r>
                        <a:rPr lang="en-US" sz="1400" kern="100" dirty="0">
                          <a:effectLst/>
                        </a:rPr>
                        <a:t>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数据结构与算法</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728006256"/>
                  </a:ext>
                </a:extLst>
              </a:tr>
              <a:tr h="268626">
                <a:tc>
                  <a:txBody>
                    <a:bodyPr/>
                    <a:lstStyle/>
                    <a:p>
                      <a:pPr indent="127000" algn="ctr">
                        <a:lnSpc>
                          <a:spcPct val="150000"/>
                        </a:lnSpc>
                      </a:pPr>
                      <a:r>
                        <a:rPr lang="en-US" sz="1400" kern="100" dirty="0">
                          <a:effectLst/>
                        </a:rPr>
                        <a:t>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操作系统</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15111362"/>
                  </a:ext>
                </a:extLst>
              </a:tr>
              <a:tr h="277781">
                <a:tc>
                  <a:txBody>
                    <a:bodyPr/>
                    <a:lstStyle/>
                    <a:p>
                      <a:pPr indent="127000" algn="ctr">
                        <a:lnSpc>
                          <a:spcPct val="150000"/>
                        </a:lnSpc>
                      </a:pPr>
                      <a:r>
                        <a:rPr lang="en-US" sz="1400" kern="100">
                          <a:effectLst/>
                        </a:rPr>
                        <a:t>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高等数学</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 </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692892828"/>
                  </a:ext>
                </a:extLst>
              </a:tr>
              <a:tr h="259705">
                <a:tc>
                  <a:txBody>
                    <a:bodyPr/>
                    <a:lstStyle/>
                    <a:p>
                      <a:pPr indent="127000" algn="ctr">
                        <a:lnSpc>
                          <a:spcPct val="150000"/>
                        </a:lnSpc>
                      </a:pPr>
                      <a:r>
                        <a:rPr lang="en-US" sz="1400" kern="100">
                          <a:effectLst/>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软件工程</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41926512"/>
                  </a:ext>
                </a:extLst>
              </a:tr>
              <a:tr h="274581">
                <a:tc>
                  <a:txBody>
                    <a:bodyPr/>
                    <a:lstStyle/>
                    <a:p>
                      <a:pPr indent="127000" algn="ctr">
                        <a:lnSpc>
                          <a:spcPct val="150000"/>
                        </a:lnSpc>
                      </a:pPr>
                      <a:r>
                        <a:rPr lang="en-US" sz="1400" kern="100" dirty="0">
                          <a:effectLst/>
                        </a:rPr>
                        <a:t>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程序设计</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 </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3</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706144157"/>
                  </a:ext>
                </a:extLst>
              </a:tr>
            </a:tbl>
          </a:graphicData>
        </a:graphic>
      </p:graphicFrame>
      <p:sp>
        <p:nvSpPr>
          <p:cNvPr id="9" name="文本框 8">
            <a:extLst>
              <a:ext uri="{FF2B5EF4-FFF2-40B4-BE49-F238E27FC236}">
                <a16:creationId xmlns:a16="http://schemas.microsoft.com/office/drawing/2014/main" id="{34FF93AB-FF6B-9034-81E7-45C4C59FF61B}"/>
              </a:ext>
            </a:extLst>
          </p:cNvPr>
          <p:cNvSpPr txBox="1"/>
          <p:nvPr/>
        </p:nvSpPr>
        <p:spPr>
          <a:xfrm>
            <a:off x="2901005" y="3525346"/>
            <a:ext cx="1359243"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Student</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0F7BF0D-AFF3-7B7B-02EA-9444CA9C2757}"/>
              </a:ext>
            </a:extLst>
          </p:cNvPr>
          <p:cNvSpPr txBox="1"/>
          <p:nvPr/>
        </p:nvSpPr>
        <p:spPr>
          <a:xfrm>
            <a:off x="9197357" y="3525346"/>
            <a:ext cx="1359243"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Course</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dirty="0">
              <a:latin typeface="微软雅黑" panose="020B0503020204020204" pitchFamily="34" charset="-122"/>
              <a:ea typeface="微软雅黑" panose="020B0503020204020204" pitchFamily="34" charset="-122"/>
            </a:endParaRPr>
          </a:p>
        </p:txBody>
      </p:sp>
      <p:cxnSp>
        <p:nvCxnSpPr>
          <p:cNvPr id="12" name="直线连接符 11">
            <a:extLst>
              <a:ext uri="{FF2B5EF4-FFF2-40B4-BE49-F238E27FC236}">
                <a16:creationId xmlns:a16="http://schemas.microsoft.com/office/drawing/2014/main" id="{69076920-42F6-40D3-F38D-540A37F1031B}"/>
              </a:ext>
            </a:extLst>
          </p:cNvPr>
          <p:cNvCxnSpPr>
            <a:cxnSpLocks/>
          </p:cNvCxnSpPr>
          <p:nvPr/>
        </p:nvCxnSpPr>
        <p:spPr bwMode="auto">
          <a:xfrm>
            <a:off x="5907560" y="4643336"/>
            <a:ext cx="1291828" cy="204071"/>
          </a:xfrm>
          <a:prstGeom prst="line">
            <a:avLst/>
          </a:pr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直线连接符 12">
            <a:extLst>
              <a:ext uri="{FF2B5EF4-FFF2-40B4-BE49-F238E27FC236}">
                <a16:creationId xmlns:a16="http://schemas.microsoft.com/office/drawing/2014/main" id="{523645ED-4D19-6152-987F-AABBBFFCDF05}"/>
              </a:ext>
            </a:extLst>
          </p:cNvPr>
          <p:cNvCxnSpPr>
            <a:cxnSpLocks/>
            <a:stCxn id="6" idx="3"/>
          </p:cNvCxnSpPr>
          <p:nvPr/>
        </p:nvCxnSpPr>
        <p:spPr bwMode="auto">
          <a:xfrm flipV="1">
            <a:off x="5907560" y="4847407"/>
            <a:ext cx="1291828" cy="147415"/>
          </a:xfrm>
          <a:prstGeom prst="line">
            <a:avLst/>
          </a:pr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直线连接符 14">
            <a:extLst>
              <a:ext uri="{FF2B5EF4-FFF2-40B4-BE49-F238E27FC236}">
                <a16:creationId xmlns:a16="http://schemas.microsoft.com/office/drawing/2014/main" id="{255C3DC4-FFA1-94A2-AB4B-15277A8EA7ED}"/>
              </a:ext>
            </a:extLst>
          </p:cNvPr>
          <p:cNvCxnSpPr>
            <a:cxnSpLocks/>
          </p:cNvCxnSpPr>
          <p:nvPr/>
        </p:nvCxnSpPr>
        <p:spPr bwMode="auto">
          <a:xfrm flipV="1">
            <a:off x="5907560" y="4847407"/>
            <a:ext cx="1291828" cy="820576"/>
          </a:xfrm>
          <a:prstGeom prst="line">
            <a:avLst/>
          </a:pr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直线连接符 16">
            <a:extLst>
              <a:ext uri="{FF2B5EF4-FFF2-40B4-BE49-F238E27FC236}">
                <a16:creationId xmlns:a16="http://schemas.microsoft.com/office/drawing/2014/main" id="{CE546FA9-023E-41EA-5F8F-137DC4551988}"/>
              </a:ext>
            </a:extLst>
          </p:cNvPr>
          <p:cNvCxnSpPr>
            <a:cxnSpLocks/>
          </p:cNvCxnSpPr>
          <p:nvPr/>
        </p:nvCxnSpPr>
        <p:spPr bwMode="auto">
          <a:xfrm>
            <a:off x="5907560" y="5380203"/>
            <a:ext cx="1291828" cy="625006"/>
          </a:xfrm>
          <a:prstGeom prst="line">
            <a:avLst/>
          </a:pr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直线连接符 18">
            <a:extLst>
              <a:ext uri="{FF2B5EF4-FFF2-40B4-BE49-F238E27FC236}">
                <a16:creationId xmlns:a16="http://schemas.microsoft.com/office/drawing/2014/main" id="{7B479133-75E8-E422-D1A4-5B37DA324C36}"/>
              </a:ext>
            </a:extLst>
          </p:cNvPr>
          <p:cNvCxnSpPr>
            <a:cxnSpLocks/>
          </p:cNvCxnSpPr>
          <p:nvPr/>
        </p:nvCxnSpPr>
        <p:spPr bwMode="auto">
          <a:xfrm flipV="1">
            <a:off x="5907560" y="5149174"/>
            <a:ext cx="1291828" cy="810639"/>
          </a:xfrm>
          <a:prstGeom prst="line">
            <a:avLst/>
          </a:pr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直线连接符 19">
            <a:extLst>
              <a:ext uri="{FF2B5EF4-FFF2-40B4-BE49-F238E27FC236}">
                <a16:creationId xmlns:a16="http://schemas.microsoft.com/office/drawing/2014/main" id="{A3D726CF-D95D-1607-B0AD-5A6CD97B4FE4}"/>
              </a:ext>
            </a:extLst>
          </p:cNvPr>
          <p:cNvCxnSpPr>
            <a:cxnSpLocks/>
          </p:cNvCxnSpPr>
          <p:nvPr/>
        </p:nvCxnSpPr>
        <p:spPr bwMode="auto">
          <a:xfrm flipV="1">
            <a:off x="5907560" y="4546060"/>
            <a:ext cx="1291828" cy="834143"/>
          </a:xfrm>
          <a:prstGeom prst="line">
            <a:avLst/>
          </a:pr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 name="页脚占位符 2">
            <a:extLst>
              <a:ext uri="{FF2B5EF4-FFF2-40B4-BE49-F238E27FC236}">
                <a16:creationId xmlns:a16="http://schemas.microsoft.com/office/drawing/2014/main" id="{5424162A-98D8-D9FA-B939-48870A106CFA}"/>
              </a:ext>
            </a:extLst>
          </p:cNvPr>
          <p:cNvSpPr>
            <a:spLocks noGrp="1"/>
          </p:cNvSpPr>
          <p:nvPr>
            <p:ph type="ftr" sz="quarter" idx="11"/>
          </p:nvPr>
        </p:nvSpPr>
        <p:spPr>
          <a:xfrm>
            <a:off x="4038600" y="6539112"/>
            <a:ext cx="4114800" cy="384241"/>
          </a:xfrm>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29A63F75-1CFD-FD8B-711B-3EBF06B3B245}"/>
              </a:ext>
            </a:extLst>
          </p:cNvPr>
          <p:cNvSpPr>
            <a:spLocks noGrp="1"/>
          </p:cNvSpPr>
          <p:nvPr>
            <p:ph type="sldNum" sz="quarter" idx="12"/>
          </p:nvPr>
        </p:nvSpPr>
        <p:spPr/>
        <p:txBody>
          <a:bodyPr/>
          <a:lstStyle/>
          <a:p>
            <a:fld id="{4B0D34C0-35A8-654C-9FBA-7B4E017BD630}" type="slidenum">
              <a:rPr lang="en-US" altLang="zh-CN" smtClean="0"/>
              <a:t>18</a:t>
            </a:fld>
            <a:endParaRPr kumimoji="1" lang="zh-CN" altLang="en-US"/>
          </a:p>
        </p:txBody>
      </p:sp>
    </p:spTree>
    <p:extLst>
      <p:ext uri="{BB962C8B-B14F-4D97-AF65-F5344CB8AC3E}">
        <p14:creationId xmlns:p14="http://schemas.microsoft.com/office/powerpoint/2010/main" val="124339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en-US" altLang="zh-CN" dirty="0"/>
              <a:t>E-R</a:t>
            </a:r>
            <a:r>
              <a:rPr lang="zh-CN" altLang="en-US" dirty="0"/>
              <a:t>模型</a:t>
            </a:r>
          </a:p>
        </p:txBody>
      </p:sp>
      <p:sp>
        <p:nvSpPr>
          <p:cNvPr id="4" name="灯片编号占位符 1">
            <a:extLst>
              <a:ext uri="{FF2B5EF4-FFF2-40B4-BE49-F238E27FC236}">
                <a16:creationId xmlns:a16="http://schemas.microsoft.com/office/drawing/2014/main" id="{3E20109C-4717-E1D2-9E16-2FC7A70189C5}"/>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19</a:t>
            </a:fld>
            <a:endParaRPr lang="zh-CN" altLang="en-US" dirty="0"/>
          </a:p>
        </p:txBody>
      </p:sp>
      <p:sp>
        <p:nvSpPr>
          <p:cNvPr id="2" name="页脚占位符 1">
            <a:extLst>
              <a:ext uri="{FF2B5EF4-FFF2-40B4-BE49-F238E27FC236}">
                <a16:creationId xmlns:a16="http://schemas.microsoft.com/office/drawing/2014/main" id="{BB15D6C1-9C2B-E718-3DD8-54A2821A81CF}"/>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F62417DA-D21B-98ED-EA36-B26DE3F68A06}"/>
              </a:ext>
            </a:extLst>
          </p:cNvPr>
          <p:cNvSpPr>
            <a:spLocks noGrp="1"/>
          </p:cNvSpPr>
          <p:nvPr>
            <p:ph type="sldNum" sz="quarter" idx="12"/>
          </p:nvPr>
        </p:nvSpPr>
        <p:spPr/>
        <p:txBody>
          <a:bodyPr/>
          <a:lstStyle/>
          <a:p>
            <a:fld id="{4B0D34C0-35A8-654C-9FBA-7B4E017BD630}" type="slidenum">
              <a:rPr lang="en-US" altLang="zh-CN" smtClean="0"/>
              <a:t>19</a:t>
            </a:fld>
            <a:endParaRPr kumimoji="1" lang="zh-CN" altLang="en-US"/>
          </a:p>
        </p:txBody>
      </p:sp>
      <p:sp>
        <p:nvSpPr>
          <p:cNvPr id="10" name="Shape18">
            <a:extLst>
              <a:ext uri="{FF2B5EF4-FFF2-40B4-BE49-F238E27FC236}">
                <a16:creationId xmlns:a16="http://schemas.microsoft.com/office/drawing/2014/main" id="{26D365B6-9195-FBDA-9A08-DE21913DCA6B}"/>
              </a:ext>
            </a:extLst>
          </p:cNvPr>
          <p:cNvSpPr/>
          <p:nvPr/>
        </p:nvSpPr>
        <p:spPr>
          <a:xfrm>
            <a:off x="2801387" y="1582790"/>
            <a:ext cx="5827223" cy="3238592"/>
          </a:xfrm>
          <a:prstGeom prst="roundRect">
            <a:avLst>
              <a:gd name="adj" fmla="val 1527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4" name="内容占位符 2">
            <a:extLst>
              <a:ext uri="{FF2B5EF4-FFF2-40B4-BE49-F238E27FC236}">
                <a16:creationId xmlns:a16="http://schemas.microsoft.com/office/drawing/2014/main" id="{8187921D-08CB-4D48-AB48-B6B70CC86FB8}"/>
              </a:ext>
            </a:extLst>
          </p:cNvPr>
          <p:cNvSpPr>
            <a:spLocks noGrp="1"/>
          </p:cNvSpPr>
          <p:nvPr>
            <p:ph idx="1"/>
          </p:nvPr>
        </p:nvSpPr>
        <p:spPr>
          <a:xfrm>
            <a:off x="3009207" y="1764919"/>
            <a:ext cx="5419898" cy="2367430"/>
          </a:xfrm>
        </p:spPr>
        <p:txBody>
          <a:bodyPr/>
          <a:lstStyle/>
          <a:p>
            <a:pPr marL="0" indent="0">
              <a:buNone/>
            </a:pPr>
            <a:r>
              <a:rPr lang="en-US" altLang="zh-CN" sz="2400" dirty="0"/>
              <a:t>2</a:t>
            </a:r>
            <a:r>
              <a:rPr lang="zh-CN" altLang="en-US" sz="2400" dirty="0"/>
              <a:t> </a:t>
            </a:r>
            <a:r>
              <a:rPr lang="en-US" altLang="zh-CN" sz="2400" dirty="0"/>
              <a:t>E-R</a:t>
            </a:r>
            <a:r>
              <a:rPr lang="zh-CN" altLang="en-US" sz="2400" dirty="0"/>
              <a:t>模型</a:t>
            </a:r>
            <a:endParaRPr lang="en-US" altLang="zh-CN" sz="2400" dirty="0"/>
          </a:p>
          <a:p>
            <a:pPr marL="0" indent="0">
              <a:buNone/>
            </a:pPr>
            <a:r>
              <a:rPr lang="en-US" altLang="zh-CN" sz="2400" dirty="0"/>
              <a:t>	2.1</a:t>
            </a:r>
            <a:r>
              <a:rPr lang="zh-CN" altLang="en-US" sz="2400" dirty="0"/>
              <a:t> </a:t>
            </a:r>
            <a:r>
              <a:rPr lang="en-US" altLang="zh-CN" sz="2400" dirty="0"/>
              <a:t>E-R</a:t>
            </a:r>
            <a:r>
              <a:rPr lang="zh-CN" altLang="en-US" sz="2400" dirty="0"/>
              <a:t>模型的基本元素</a:t>
            </a:r>
            <a:endParaRPr lang="en-US" altLang="zh-CN" sz="2400" dirty="0"/>
          </a:p>
          <a:p>
            <a:pPr lvl="3">
              <a:buFont typeface="Wingdings" panose="05000000000000000000" pitchFamily="2" charset="2"/>
              <a:buChar char="l"/>
            </a:pPr>
            <a:r>
              <a:rPr lang="zh-CN" altLang="en-US" sz="2046" dirty="0"/>
              <a:t>实体和实体集</a:t>
            </a:r>
            <a:endParaRPr lang="en-US" altLang="zh-CN" sz="2046" dirty="0"/>
          </a:p>
          <a:p>
            <a:pPr lvl="3">
              <a:buFont typeface="Wingdings" panose="05000000000000000000" pitchFamily="2" charset="2"/>
              <a:buChar char="l"/>
            </a:pPr>
            <a:r>
              <a:rPr lang="zh-CN" altLang="en-US" sz="2046" dirty="0"/>
              <a:t>属性</a:t>
            </a:r>
            <a:endParaRPr lang="en-US" altLang="zh-CN" sz="2046" dirty="0"/>
          </a:p>
          <a:p>
            <a:pPr lvl="3">
              <a:buFont typeface="Wingdings" panose="05000000000000000000" pitchFamily="2" charset="2"/>
              <a:buChar char="l"/>
            </a:pPr>
            <a:r>
              <a:rPr lang="zh-CN" altLang="en-US" sz="2046" dirty="0"/>
              <a:t>联系</a:t>
            </a:r>
            <a:endParaRPr lang="en-US" altLang="zh-CN" sz="2046" dirty="0"/>
          </a:p>
          <a:p>
            <a:pPr marL="0" indent="0">
              <a:buNone/>
            </a:pPr>
            <a:r>
              <a:rPr lang="en-US" altLang="zh-CN" sz="2400" b="1" dirty="0"/>
              <a:t>	2.2</a:t>
            </a:r>
            <a:r>
              <a:rPr lang="zh-CN" altLang="en-US" sz="2400" b="1" dirty="0"/>
              <a:t> </a:t>
            </a:r>
            <a:r>
              <a:rPr lang="en-US" altLang="zh-CN" sz="2400" b="1" dirty="0"/>
              <a:t>E-R</a:t>
            </a:r>
            <a:r>
              <a:rPr lang="zh-CN" altLang="en-US" sz="2400" b="1" dirty="0"/>
              <a:t>图</a:t>
            </a:r>
            <a:endParaRPr lang="en-US" altLang="zh-CN" sz="2400" b="1" dirty="0"/>
          </a:p>
          <a:p>
            <a:pPr marL="0" indent="0">
              <a:buNone/>
            </a:pPr>
            <a:r>
              <a:rPr lang="en-US" altLang="zh-CN" sz="2400" dirty="0"/>
              <a:t>	2.3</a:t>
            </a:r>
            <a:r>
              <a:rPr lang="zh-CN" altLang="en-US" sz="2400" dirty="0"/>
              <a:t> </a:t>
            </a:r>
            <a:r>
              <a:rPr lang="en-US" altLang="zh-CN" sz="2400" dirty="0"/>
              <a:t>E-R</a:t>
            </a:r>
            <a:r>
              <a:rPr lang="zh-CN" altLang="en-US" sz="2400" dirty="0"/>
              <a:t>联系类型</a:t>
            </a:r>
          </a:p>
        </p:txBody>
      </p:sp>
    </p:spTree>
    <p:extLst>
      <p:ext uri="{BB962C8B-B14F-4D97-AF65-F5344CB8AC3E}">
        <p14:creationId xmlns:p14="http://schemas.microsoft.com/office/powerpoint/2010/main" val="3073467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Shape9"/>
          <p:cNvGrpSpPr/>
          <p:nvPr/>
        </p:nvGrpSpPr>
        <p:grpSpPr>
          <a:xfrm>
            <a:off x="3558862" y="4419600"/>
            <a:ext cx="4950343" cy="611187"/>
            <a:chOff x="2364237" y="4562592"/>
            <a:chExt cx="2537136" cy="611187"/>
          </a:xfrm>
          <a:gradFill>
            <a:gsLst>
              <a:gs pos="0">
                <a:srgbClr val="6F1787"/>
              </a:gs>
              <a:gs pos="99000">
                <a:srgbClr val="6F1787">
                  <a:alpha val="92000"/>
                </a:srgbClr>
              </a:gs>
            </a:gsLst>
            <a:lin ang="9000000" scaled="0"/>
          </a:gradFill>
        </p:grpSpPr>
        <p:sp>
          <p:nvSpPr>
            <p:cNvPr id="8" name="Shape9"/>
            <p:cNvSpPr/>
            <p:nvPr/>
          </p:nvSpPr>
          <p:spPr>
            <a:xfrm>
              <a:off x="2364237" y="4562592"/>
              <a:ext cx="2537136" cy="611187"/>
            </a:xfrm>
            <a:prstGeom prst="roundRect">
              <a:avLst>
                <a:gd name="adj" fmla="val 50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344E4D"/>
                </a:solidFill>
                <a:effectLst/>
                <a:uLnTx/>
                <a:uFillTx/>
                <a:latin typeface="OPPOSans M" panose="00020600040101010101" pitchFamily="18" charset="-122"/>
                <a:ea typeface="OPPOSans M" panose="00020600040101010101" pitchFamily="18" charset="-122"/>
                <a:cs typeface="Alibaba PuHuiTi" pitchFamily="18" charset="-122"/>
                <a:sym typeface="+mn-lt"/>
              </a:endParaRPr>
            </a:p>
          </p:txBody>
        </p:sp>
        <p:sp>
          <p:nvSpPr>
            <p:cNvPr id="9" name="Shape9"/>
            <p:cNvSpPr/>
            <p:nvPr/>
          </p:nvSpPr>
          <p:spPr>
            <a:xfrm>
              <a:off x="2763324" y="4663969"/>
              <a:ext cx="1999840" cy="461665"/>
            </a:xfrm>
            <a:prstGeom prst="rect">
              <a:avLst/>
            </a:prstGeom>
            <a:noFill/>
          </p:spPr>
          <p:txBody>
            <a:bodyPr wrap="square">
              <a:spAutoFit/>
            </a:bodyPr>
            <a:lstStyle/>
            <a:p>
              <a:pPr algn="ctr"/>
              <a:r>
                <a:rPr kumimoji="1" lang="zh-CN" altLang="en-US" sz="2400" b="1" dirty="0">
                  <a:solidFill>
                    <a:schemeClr val="bg1"/>
                  </a:solidFill>
                  <a:latin typeface="微软雅黑" panose="020B0503020204020204" pitchFamily="82" charset="2"/>
                  <a:ea typeface="微软雅黑" panose="020B0503020204020204" pitchFamily="82" charset="2"/>
                </a:rPr>
                <a:t>苏州大学 袁亚超</a:t>
              </a:r>
            </a:p>
          </p:txBody>
        </p:sp>
      </p:grpSp>
      <p:sp>
        <p:nvSpPr>
          <p:cNvPr id="6" name="Shape1"/>
          <p:cNvSpPr/>
          <p:nvPr/>
        </p:nvSpPr>
        <p:spPr>
          <a:xfrm flipH="1">
            <a:off x="2311055" y="1436523"/>
            <a:ext cx="4950343" cy="1218418"/>
          </a:xfrm>
          <a:prstGeom prst="roundRect">
            <a:avLst>
              <a:gd name="adj" fmla="val 50000"/>
            </a:avLst>
          </a:prstGeom>
          <a:gradFill>
            <a:gsLst>
              <a:gs pos="0">
                <a:srgbClr val="6F1787"/>
              </a:gs>
              <a:gs pos="100000">
                <a:schemeClr val="bg1">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latin typeface="微软雅黑" panose="020B0503020204020204" pitchFamily="82" charset="2"/>
              <a:ea typeface="微软雅黑" panose="020B0503020204020204" pitchFamily="82" charset="2"/>
              <a:cs typeface="思源黑体 CN Light" panose="020B0300000000000000" charset="-122"/>
            </a:endParaRPr>
          </a:p>
        </p:txBody>
      </p:sp>
      <p:sp>
        <p:nvSpPr>
          <p:cNvPr id="4" name="文本框 3"/>
          <p:cNvSpPr txBox="1"/>
          <p:nvPr/>
        </p:nvSpPr>
        <p:spPr>
          <a:xfrm>
            <a:off x="2880198" y="1537901"/>
            <a:ext cx="6673377" cy="1015663"/>
          </a:xfrm>
          <a:prstGeom prst="rect">
            <a:avLst/>
          </a:prstGeom>
          <a:noFill/>
        </p:spPr>
        <p:txBody>
          <a:bodyPr wrap="square" rtlCol="0">
            <a:spAutoFit/>
          </a:bodyPr>
          <a:lstStyle/>
          <a:p>
            <a:pPr algn="dist"/>
            <a:r>
              <a:rPr kumimoji="1" lang="zh-CN" altLang="en-US" sz="6000" b="1" dirty="0">
                <a:solidFill>
                  <a:srgbClr val="3A006A"/>
                </a:solidFill>
                <a:latin typeface="微软雅黑" panose="020B0503020204020204" pitchFamily="82" charset="2"/>
                <a:ea typeface="微软雅黑" panose="020B0503020204020204" pitchFamily="82" charset="2"/>
              </a:rPr>
              <a:t>第</a:t>
            </a:r>
            <a:r>
              <a:rPr kumimoji="1" lang="en-US" altLang="zh-CN" sz="6000" b="1" dirty="0">
                <a:solidFill>
                  <a:srgbClr val="3A006A"/>
                </a:solidFill>
                <a:latin typeface="微软雅黑" panose="020B0503020204020204" pitchFamily="82" charset="2"/>
                <a:ea typeface="微软雅黑" panose="020B0503020204020204" pitchFamily="82" charset="2"/>
              </a:rPr>
              <a:t>3</a:t>
            </a:r>
            <a:r>
              <a:rPr kumimoji="1" lang="zh-CN" altLang="en-US" sz="6000" b="1" dirty="0">
                <a:solidFill>
                  <a:srgbClr val="3A006A"/>
                </a:solidFill>
                <a:latin typeface="微软雅黑" panose="020B0503020204020204" pitchFamily="82" charset="2"/>
                <a:ea typeface="微软雅黑" panose="020B0503020204020204" pitchFamily="82" charset="2"/>
              </a:rPr>
              <a:t>章数据库设计</a:t>
            </a:r>
          </a:p>
        </p:txBody>
      </p:sp>
      <p:sp>
        <p:nvSpPr>
          <p:cNvPr id="5" name="文本框 4"/>
          <p:cNvSpPr txBox="1"/>
          <p:nvPr/>
        </p:nvSpPr>
        <p:spPr>
          <a:xfrm>
            <a:off x="3082636" y="4867479"/>
            <a:ext cx="6026727" cy="1107996"/>
          </a:xfrm>
          <a:prstGeom prst="rect">
            <a:avLst/>
          </a:prstGeom>
          <a:noFill/>
        </p:spPr>
        <p:txBody>
          <a:bodyPr wrap="square" rtlCol="0">
            <a:spAutoFit/>
          </a:bodyPr>
          <a:lstStyle/>
          <a:p>
            <a:pPr algn="ctr"/>
            <a:endParaRPr kumimoji="1" lang="en-US" altLang="zh-CN" sz="2200" dirty="0">
              <a:solidFill>
                <a:srgbClr val="3B20FF"/>
              </a:solidFill>
              <a:latin typeface="微软雅黑" panose="020B0503020204020204" pitchFamily="82" charset="2"/>
              <a:ea typeface="微软雅黑" panose="020B0503020204020204" pitchFamily="82" charset="2"/>
            </a:endParaRPr>
          </a:p>
          <a:p>
            <a:pPr algn="ctr"/>
            <a:r>
              <a:rPr kumimoji="1" lang="en-US" altLang="zh-CN" sz="2200" dirty="0">
                <a:solidFill>
                  <a:srgbClr val="3B20FF"/>
                </a:solidFill>
                <a:latin typeface="微软雅黑" panose="020B0503020204020204" pitchFamily="82" charset="2"/>
                <a:ea typeface="微软雅黑" panose="020B0503020204020204" pitchFamily="82" charset="2"/>
              </a:rPr>
              <a:t>chao910904@suda.edu.cn</a:t>
            </a:r>
          </a:p>
          <a:p>
            <a:pPr algn="ctr"/>
            <a:r>
              <a:rPr kumimoji="1" lang="en-US" altLang="zh-CN" sz="2200" dirty="0">
                <a:solidFill>
                  <a:srgbClr val="3B20FF"/>
                </a:solidFill>
                <a:latin typeface="微软雅黑" panose="020B0503020204020204" pitchFamily="82" charset="2"/>
                <a:ea typeface="微软雅黑" panose="020B0503020204020204" pitchFamily="82" charset="2"/>
              </a:rPr>
              <a:t>https://web.suda.edu.cn/yyc/</a:t>
            </a:r>
          </a:p>
        </p:txBody>
      </p:sp>
      <p:sp>
        <p:nvSpPr>
          <p:cNvPr id="2" name="页脚占位符 1"/>
          <p:cNvSpPr>
            <a:spLocks noGrp="1"/>
          </p:cNvSpPr>
          <p:nvPr>
            <p:ph type="ftr" sz="quarter" idx="3"/>
          </p:nvPr>
        </p:nvSpPr>
        <p:spPr>
          <a:xfrm>
            <a:off x="4368800" y="6593840"/>
            <a:ext cx="3784600" cy="26416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黑体" panose="02010609060101010101" pitchFamily="49" charset="-122"/>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数据库 </a:t>
            </a:r>
            <a:r>
              <a:rPr kumimoji="1" lang="en-US" altLang="zh-CN" dirty="0"/>
              <a:t>-</a:t>
            </a:r>
            <a:r>
              <a:rPr kumimoji="1" lang="zh-CN" altLang="en-US" dirty="0"/>
              <a:t>数据库设计</a:t>
            </a:r>
            <a:endParaRPr kumimoji="1" lang="zh-CN" altLang="en-US" dirty="0">
              <a:latin typeface="微软雅黑" panose="020B0503020204020204" pitchFamily="82" charset="2"/>
              <a:ea typeface="微软雅黑" panose="020B0503020204020204" pitchFamily="82" charset="2"/>
            </a:endParaRPr>
          </a:p>
        </p:txBody>
      </p:sp>
      <p:sp>
        <p:nvSpPr>
          <p:cNvPr id="3" name="灯片编号占位符 2"/>
          <p:cNvSpPr>
            <a:spLocks noGrp="1"/>
          </p:cNvSpPr>
          <p:nvPr>
            <p:ph type="sldNum" sz="quarter" idx="12"/>
          </p:nvPr>
        </p:nvSpPr>
        <p:spPr/>
        <p:txBody>
          <a:bodyPr/>
          <a:lstStyle/>
          <a:p>
            <a:fld id="{4B0D34C0-35A8-654C-9FBA-7B4E017BD630}" type="slidenum">
              <a:rPr lang="en-US" altLang="zh-CN" smtClean="0"/>
              <a:t>2</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6">
            <a:extLst>
              <a:ext uri="{FF2B5EF4-FFF2-40B4-BE49-F238E27FC236}">
                <a16:creationId xmlns:a16="http://schemas.microsoft.com/office/drawing/2014/main" id="{82D12675-44BA-4A12-95E2-53CE42E365F2}"/>
              </a:ext>
            </a:extLst>
          </p:cNvPr>
          <p:cNvSpPr/>
          <p:nvPr/>
        </p:nvSpPr>
        <p:spPr>
          <a:xfrm>
            <a:off x="5282493" y="1224886"/>
            <a:ext cx="6417893" cy="4863188"/>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a:extLst>
              <a:ext uri="{FF2B5EF4-FFF2-40B4-BE49-F238E27FC236}">
                <a16:creationId xmlns:a16="http://schemas.microsoft.com/office/drawing/2014/main" id="{2BB58945-69A6-42E9-96FF-DC536AE97366}"/>
              </a:ext>
            </a:extLst>
          </p:cNvPr>
          <p:cNvSpPr/>
          <p:nvPr/>
        </p:nvSpPr>
        <p:spPr>
          <a:xfrm>
            <a:off x="5389527" y="1348712"/>
            <a:ext cx="6225815" cy="463522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8" name="Shape18">
            <a:extLst>
              <a:ext uri="{FF2B5EF4-FFF2-40B4-BE49-F238E27FC236}">
                <a16:creationId xmlns:a16="http://schemas.microsoft.com/office/drawing/2014/main" id="{93AC64B9-8377-482E-84CB-562F4E7BA8A9}"/>
              </a:ext>
            </a:extLst>
          </p:cNvPr>
          <p:cNvSpPr/>
          <p:nvPr/>
        </p:nvSpPr>
        <p:spPr>
          <a:xfrm>
            <a:off x="427022" y="1224886"/>
            <a:ext cx="4520994" cy="4863188"/>
          </a:xfrm>
          <a:prstGeom prst="roundRect">
            <a:avLst>
              <a:gd name="adj" fmla="val 1096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图三要素</a:t>
            </a:r>
            <a:endParaRPr kumimoji="1" lang="zh-CN" altLang="en-US" dirty="0"/>
          </a:p>
        </p:txBody>
      </p:sp>
      <p:sp>
        <p:nvSpPr>
          <p:cNvPr id="4" name="内容占位符 3">
            <a:extLst>
              <a:ext uri="{FF2B5EF4-FFF2-40B4-BE49-F238E27FC236}">
                <a16:creationId xmlns:a16="http://schemas.microsoft.com/office/drawing/2014/main" id="{EF7C434A-FEBC-8089-796E-743C2937215B}"/>
              </a:ext>
            </a:extLst>
          </p:cNvPr>
          <p:cNvSpPr>
            <a:spLocks noGrp="1"/>
          </p:cNvSpPr>
          <p:nvPr>
            <p:ph idx="1"/>
          </p:nvPr>
        </p:nvSpPr>
        <p:spPr>
          <a:xfrm>
            <a:off x="706452" y="1440795"/>
            <a:ext cx="3797182" cy="4647279"/>
          </a:xfrm>
        </p:spPr>
        <p:txBody>
          <a:bodyPr/>
          <a:lstStyle/>
          <a:p>
            <a:pPr>
              <a:buFont typeface="Wingdings" panose="05000000000000000000" pitchFamily="2" charset="2"/>
              <a:buChar char="Ø"/>
            </a:pPr>
            <a:r>
              <a:rPr lang="en" altLang="zh-CN" sz="2800" b="1" dirty="0"/>
              <a:t>E-R</a:t>
            </a:r>
            <a:r>
              <a:rPr lang="zh-CN" altLang="en-US" sz="2800" b="1" dirty="0"/>
              <a:t>图</a:t>
            </a:r>
            <a:endParaRPr lang="en-US" altLang="zh-CN" sz="2800" b="1" dirty="0"/>
          </a:p>
          <a:p>
            <a:pPr lvl="1">
              <a:buFont typeface="Wingdings" panose="05000000000000000000" pitchFamily="2" charset="2"/>
              <a:buChar char="l"/>
            </a:pPr>
            <a:r>
              <a:rPr lang="zh-CN" altLang="en-US" sz="2400" dirty="0"/>
              <a:t>实体集的表示方法</a:t>
            </a:r>
            <a:endParaRPr lang="en-US" altLang="zh-CN" sz="2400" dirty="0"/>
          </a:p>
          <a:p>
            <a:pPr lvl="1">
              <a:buFont typeface="Wingdings" panose="05000000000000000000" pitchFamily="2" charset="2"/>
              <a:buChar char="l"/>
            </a:pPr>
            <a:r>
              <a:rPr lang="zh-CN" altLang="en-US" sz="2400" dirty="0"/>
              <a:t>属性的表示方法</a:t>
            </a:r>
            <a:endParaRPr lang="en-US" altLang="zh-CN" sz="2400" dirty="0"/>
          </a:p>
          <a:p>
            <a:pPr lvl="1">
              <a:buFont typeface="Wingdings" panose="05000000000000000000" pitchFamily="2" charset="2"/>
              <a:buChar char="l"/>
            </a:pPr>
            <a:r>
              <a:rPr lang="zh-CN" altLang="en-US" sz="2400" dirty="0"/>
              <a:t>联系的表示方法</a:t>
            </a:r>
          </a:p>
        </p:txBody>
      </p:sp>
      <p:pic>
        <p:nvPicPr>
          <p:cNvPr id="9" name="图片 8">
            <a:extLst>
              <a:ext uri="{FF2B5EF4-FFF2-40B4-BE49-F238E27FC236}">
                <a16:creationId xmlns:a16="http://schemas.microsoft.com/office/drawing/2014/main" id="{9438144E-FD03-442B-533D-859036E60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852" y="1299398"/>
            <a:ext cx="6071236" cy="4582112"/>
          </a:xfrm>
          <a:prstGeom prst="rect">
            <a:avLst/>
          </a:prstGeom>
        </p:spPr>
      </p:pic>
      <p:sp>
        <p:nvSpPr>
          <p:cNvPr id="5" name="灯片编号占位符 1">
            <a:extLst>
              <a:ext uri="{FF2B5EF4-FFF2-40B4-BE49-F238E27FC236}">
                <a16:creationId xmlns:a16="http://schemas.microsoft.com/office/drawing/2014/main" id="{5BA53726-6A97-717E-D071-E191B2B57940}"/>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20</a:t>
            </a:fld>
            <a:endParaRPr lang="zh-CN" altLang="en-US" dirty="0"/>
          </a:p>
        </p:txBody>
      </p:sp>
      <p:sp>
        <p:nvSpPr>
          <p:cNvPr id="3" name="页脚占位符 2">
            <a:extLst>
              <a:ext uri="{FF2B5EF4-FFF2-40B4-BE49-F238E27FC236}">
                <a16:creationId xmlns:a16="http://schemas.microsoft.com/office/drawing/2014/main" id="{F43EF787-DBA0-AF0F-7161-B9BEBAE63C9A}"/>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47DB942C-9300-C233-FC49-8903A8CDA290}"/>
              </a:ext>
            </a:extLst>
          </p:cNvPr>
          <p:cNvSpPr>
            <a:spLocks noGrp="1"/>
          </p:cNvSpPr>
          <p:nvPr>
            <p:ph type="sldNum" sz="quarter" idx="12"/>
          </p:nvPr>
        </p:nvSpPr>
        <p:spPr/>
        <p:txBody>
          <a:bodyPr/>
          <a:lstStyle/>
          <a:p>
            <a:fld id="{4B0D34C0-35A8-654C-9FBA-7B4E017BD630}" type="slidenum">
              <a:rPr lang="en-US" altLang="zh-CN" smtClean="0"/>
              <a:t>20</a:t>
            </a:fld>
            <a:endParaRPr kumimoji="1" lang="zh-CN" altLang="en-US"/>
          </a:p>
        </p:txBody>
      </p:sp>
    </p:spTree>
    <p:extLst>
      <p:ext uri="{BB962C8B-B14F-4D97-AF65-F5344CB8AC3E}">
        <p14:creationId xmlns:p14="http://schemas.microsoft.com/office/powerpoint/2010/main" val="248585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CA02947C-86FA-43A0-AEA7-1533075A3978}"/>
              </a:ext>
            </a:extLst>
          </p:cNvPr>
          <p:cNvSpPr/>
          <p:nvPr/>
        </p:nvSpPr>
        <p:spPr>
          <a:xfrm>
            <a:off x="294326" y="1117278"/>
            <a:ext cx="11539670" cy="2191187"/>
          </a:xfrm>
          <a:prstGeom prst="roundRect">
            <a:avLst>
              <a:gd name="adj" fmla="val 1527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6">
            <a:extLst>
              <a:ext uri="{FF2B5EF4-FFF2-40B4-BE49-F238E27FC236}">
                <a16:creationId xmlns:a16="http://schemas.microsoft.com/office/drawing/2014/main" id="{82D12675-44BA-4A12-95E2-53CE42E365F2}"/>
              </a:ext>
            </a:extLst>
          </p:cNvPr>
          <p:cNvSpPr/>
          <p:nvPr/>
        </p:nvSpPr>
        <p:spPr>
          <a:xfrm>
            <a:off x="314528" y="3357187"/>
            <a:ext cx="11539670" cy="322392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431533" y="3475515"/>
            <a:ext cx="11259114" cy="299291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图</a:t>
            </a:r>
            <a:endParaRPr kumimoji="1" lang="zh-CN" altLang="en-US" dirty="0"/>
          </a:p>
        </p:txBody>
      </p:sp>
      <p:sp>
        <p:nvSpPr>
          <p:cNvPr id="4" name="内容占位符 3">
            <a:extLst>
              <a:ext uri="{FF2B5EF4-FFF2-40B4-BE49-F238E27FC236}">
                <a16:creationId xmlns:a16="http://schemas.microsoft.com/office/drawing/2014/main" id="{EF7C434A-FEBC-8089-796E-743C2937215B}"/>
              </a:ext>
            </a:extLst>
          </p:cNvPr>
          <p:cNvSpPr>
            <a:spLocks noGrp="1"/>
          </p:cNvSpPr>
          <p:nvPr>
            <p:ph idx="1"/>
          </p:nvPr>
        </p:nvSpPr>
        <p:spPr>
          <a:xfrm>
            <a:off x="333983" y="1178257"/>
            <a:ext cx="11454213" cy="2257912"/>
          </a:xfrm>
        </p:spPr>
        <p:txBody>
          <a:bodyPr/>
          <a:lstStyle/>
          <a:p>
            <a:pPr>
              <a:buFont typeface="Wingdings" panose="05000000000000000000" pitchFamily="2" charset="2"/>
              <a:buChar char="Ø"/>
            </a:pPr>
            <a:r>
              <a:rPr lang="en" altLang="zh-CN" sz="2400" b="1" dirty="0"/>
              <a:t>E-R</a:t>
            </a:r>
            <a:r>
              <a:rPr lang="zh-CN" altLang="en-US" sz="2400" b="1" dirty="0"/>
              <a:t>图</a:t>
            </a:r>
            <a:r>
              <a:rPr lang="zh-CN" altLang="zh-CN" sz="2400" b="1" dirty="0"/>
              <a:t>是用来描述实体集、属性和</a:t>
            </a:r>
            <a:r>
              <a:rPr lang="zh-CN" altLang="en-US" sz="2400" b="1" dirty="0"/>
              <a:t>联系</a:t>
            </a:r>
            <a:r>
              <a:rPr lang="zh-CN" altLang="zh-CN" sz="2400" b="1" dirty="0"/>
              <a:t>的图形化表示</a:t>
            </a:r>
            <a:r>
              <a:rPr lang="zh-CN" altLang="en-US" sz="2400" b="1" dirty="0"/>
              <a:t>。</a:t>
            </a:r>
            <a:endParaRPr lang="en-US" altLang="zh-CN" sz="2400" b="1" dirty="0"/>
          </a:p>
          <a:p>
            <a:pPr lvl="1">
              <a:buFont typeface="Wingdings" panose="05000000000000000000" pitchFamily="2" charset="2"/>
              <a:buChar char="l"/>
            </a:pPr>
            <a:r>
              <a:rPr lang="zh-CN" altLang="en-US" sz="2000" b="1" u="sng" dirty="0">
                <a:solidFill>
                  <a:srgbClr val="7030A0"/>
                </a:solidFill>
              </a:rPr>
              <a:t>实体集</a:t>
            </a:r>
            <a:r>
              <a:rPr lang="zh-CN" altLang="en-US" sz="2000" dirty="0"/>
              <a:t>：用</a:t>
            </a:r>
            <a:r>
              <a:rPr lang="zh-CN" altLang="en-US" sz="2000" dirty="0">
                <a:solidFill>
                  <a:srgbClr val="7030A0"/>
                </a:solidFill>
              </a:rPr>
              <a:t>矩形</a:t>
            </a:r>
            <a:r>
              <a:rPr lang="zh-CN" altLang="en-US" sz="2000" dirty="0"/>
              <a:t>表示，矩形框内标注实体集名。</a:t>
            </a:r>
            <a:endParaRPr lang="en-US" altLang="zh-CN" sz="2000" dirty="0"/>
          </a:p>
          <a:p>
            <a:pPr lvl="1">
              <a:buFont typeface="Wingdings" panose="05000000000000000000" pitchFamily="2" charset="2"/>
              <a:buChar char="l"/>
            </a:pPr>
            <a:r>
              <a:rPr lang="zh-CN" altLang="en-US" sz="2000" b="1" u="sng" dirty="0">
                <a:solidFill>
                  <a:srgbClr val="7030A0"/>
                </a:solidFill>
              </a:rPr>
              <a:t>属性</a:t>
            </a:r>
            <a:r>
              <a:rPr lang="zh-CN" altLang="en-US" sz="2000" dirty="0"/>
              <a:t>：用</a:t>
            </a:r>
            <a:r>
              <a:rPr lang="zh-CN" altLang="en-US" sz="2000" dirty="0">
                <a:solidFill>
                  <a:srgbClr val="7030A0"/>
                </a:solidFill>
              </a:rPr>
              <a:t>椭圆形</a:t>
            </a:r>
            <a:r>
              <a:rPr lang="zh-CN" altLang="en-US" sz="2000" dirty="0"/>
              <a:t>表示，并用无向边将其与相应的实体集连接起来。</a:t>
            </a:r>
            <a:endParaRPr lang="en-US" altLang="zh-CN" sz="2000" dirty="0"/>
          </a:p>
          <a:p>
            <a:pPr lvl="1">
              <a:buFont typeface="Wingdings" panose="05000000000000000000" pitchFamily="2" charset="2"/>
              <a:buChar char="l"/>
            </a:pPr>
            <a:r>
              <a:rPr lang="zh-CN" altLang="zh-CN" sz="2000" dirty="0"/>
              <a:t>实体集的</a:t>
            </a:r>
            <a:r>
              <a:rPr lang="zh-CN" altLang="zh-CN" sz="2000" u="sng" dirty="0"/>
              <a:t>标识符用下划线标识出来</a:t>
            </a:r>
            <a:r>
              <a:rPr lang="zh-CN" altLang="en-US" sz="2000" dirty="0"/>
              <a:t>。</a:t>
            </a:r>
            <a:endParaRPr lang="en-US" altLang="zh-CN" sz="2000" dirty="0"/>
          </a:p>
          <a:p>
            <a:pPr lvl="2">
              <a:buFont typeface="Wingdings" panose="05000000000000000000" pitchFamily="2" charset="2"/>
              <a:buChar char="u"/>
            </a:pPr>
            <a:r>
              <a:rPr lang="zh-CN" altLang="en-US" sz="1800" dirty="0"/>
              <a:t>例如，</a:t>
            </a:r>
            <a:r>
              <a:rPr lang="en-US" altLang="zh-CN" sz="1800" dirty="0"/>
              <a:t>Student</a:t>
            </a:r>
            <a:r>
              <a:rPr lang="zh-CN" altLang="en-US" sz="1800" dirty="0"/>
              <a:t>实体集具有学号（</a:t>
            </a:r>
            <a:r>
              <a:rPr lang="en-US" altLang="zh-CN" sz="1800" dirty="0" err="1"/>
              <a:t>Sno</a:t>
            </a:r>
            <a:r>
              <a:rPr lang="zh-CN" altLang="en-US" sz="1800" dirty="0"/>
              <a:t>）、姓名（</a:t>
            </a:r>
            <a:r>
              <a:rPr lang="en-US" altLang="zh-CN" sz="1800" dirty="0" err="1"/>
              <a:t>Sname</a:t>
            </a:r>
            <a:r>
              <a:rPr lang="zh-CN" altLang="en-US" sz="1800" dirty="0"/>
              <a:t>）、性别（</a:t>
            </a:r>
            <a:r>
              <a:rPr lang="en-US" altLang="zh-CN" sz="1800" dirty="0" err="1"/>
              <a:t>Sgender</a:t>
            </a:r>
            <a:r>
              <a:rPr lang="zh-CN" altLang="en-US" sz="1800" dirty="0"/>
              <a:t>）、年龄（</a:t>
            </a:r>
            <a:r>
              <a:rPr lang="en-US" altLang="zh-CN" sz="1800" dirty="0"/>
              <a:t>Sage</a:t>
            </a:r>
            <a:r>
              <a:rPr lang="zh-CN" altLang="en-US" sz="1800" dirty="0"/>
              <a:t>）、系（</a:t>
            </a:r>
            <a:r>
              <a:rPr lang="en-US" altLang="zh-CN" sz="1800" dirty="0" err="1"/>
              <a:t>Sdept</a:t>
            </a:r>
            <a:r>
              <a:rPr lang="zh-CN" altLang="en-US" sz="1800" dirty="0"/>
              <a:t>）等属性，</a:t>
            </a:r>
            <a:r>
              <a:rPr lang="en-US" altLang="zh-CN" sz="1800" dirty="0" err="1"/>
              <a:t>Sno</a:t>
            </a:r>
            <a:r>
              <a:rPr lang="zh-CN" altLang="en-US" sz="1800" dirty="0"/>
              <a:t>是</a:t>
            </a:r>
            <a:r>
              <a:rPr lang="en-US" altLang="zh-CN" sz="1800" dirty="0"/>
              <a:t>Student</a:t>
            </a:r>
            <a:r>
              <a:rPr lang="zh-CN" altLang="en-US" sz="1800" dirty="0"/>
              <a:t>的标识符</a:t>
            </a:r>
            <a:r>
              <a:rPr lang="zh-CN" altLang="zh-CN" sz="1800" dirty="0"/>
              <a:t>，</a:t>
            </a:r>
            <a:r>
              <a:rPr lang="en" altLang="zh-CN" sz="1800" dirty="0"/>
              <a:t>E-R</a:t>
            </a:r>
            <a:r>
              <a:rPr lang="zh-CN" altLang="en-US" sz="1800" dirty="0"/>
              <a:t>图表示如下</a:t>
            </a:r>
          </a:p>
        </p:txBody>
      </p:sp>
      <p:pic>
        <p:nvPicPr>
          <p:cNvPr id="5" name="图片 4">
            <a:extLst>
              <a:ext uri="{FF2B5EF4-FFF2-40B4-BE49-F238E27FC236}">
                <a16:creationId xmlns:a16="http://schemas.microsoft.com/office/drawing/2014/main" id="{DC441916-9177-A9F3-B040-2E6C49018144}"/>
              </a:ext>
            </a:extLst>
          </p:cNvPr>
          <p:cNvPicPr>
            <a:picLocks noChangeAspect="1"/>
          </p:cNvPicPr>
          <p:nvPr/>
        </p:nvPicPr>
        <p:blipFill rotWithShape="1">
          <a:blip r:embed="rId2"/>
          <a:srcRect r="44699"/>
          <a:stretch/>
        </p:blipFill>
        <p:spPr>
          <a:xfrm>
            <a:off x="2218716" y="4136990"/>
            <a:ext cx="8042275" cy="1892300"/>
          </a:xfrm>
          <a:prstGeom prst="rect">
            <a:avLst/>
          </a:prstGeom>
        </p:spPr>
      </p:pic>
      <p:sp>
        <p:nvSpPr>
          <p:cNvPr id="6" name="灯片编号占位符 1">
            <a:extLst>
              <a:ext uri="{FF2B5EF4-FFF2-40B4-BE49-F238E27FC236}">
                <a16:creationId xmlns:a16="http://schemas.microsoft.com/office/drawing/2014/main" id="{30302E0E-4257-3D0D-34B4-6A250B0493B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21</a:t>
            </a:fld>
            <a:endParaRPr lang="zh-CN" altLang="en-US" dirty="0"/>
          </a:p>
        </p:txBody>
      </p:sp>
      <p:sp>
        <p:nvSpPr>
          <p:cNvPr id="3" name="页脚占位符 2">
            <a:extLst>
              <a:ext uri="{FF2B5EF4-FFF2-40B4-BE49-F238E27FC236}">
                <a16:creationId xmlns:a16="http://schemas.microsoft.com/office/drawing/2014/main" id="{820ED900-8D72-3216-3F5B-E8A971F32D7E}"/>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594AA25A-1F16-34A3-EFBD-BA1086A55D86}"/>
              </a:ext>
            </a:extLst>
          </p:cNvPr>
          <p:cNvSpPr>
            <a:spLocks noGrp="1"/>
          </p:cNvSpPr>
          <p:nvPr>
            <p:ph type="sldNum" sz="quarter" idx="12"/>
          </p:nvPr>
        </p:nvSpPr>
        <p:spPr/>
        <p:txBody>
          <a:bodyPr/>
          <a:lstStyle/>
          <a:p>
            <a:fld id="{4B0D34C0-35A8-654C-9FBA-7B4E017BD630}" type="slidenum">
              <a:rPr lang="en-US" altLang="zh-CN" smtClean="0"/>
              <a:t>21</a:t>
            </a:fld>
            <a:endParaRPr kumimoji="1" lang="zh-CN" altLang="en-US"/>
          </a:p>
        </p:txBody>
      </p:sp>
    </p:spTree>
    <p:extLst>
      <p:ext uri="{BB962C8B-B14F-4D97-AF65-F5344CB8AC3E}">
        <p14:creationId xmlns:p14="http://schemas.microsoft.com/office/powerpoint/2010/main" val="53664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CA02947C-86FA-43A0-AEA7-1533075A3978}"/>
              </a:ext>
            </a:extLst>
          </p:cNvPr>
          <p:cNvSpPr/>
          <p:nvPr/>
        </p:nvSpPr>
        <p:spPr>
          <a:xfrm>
            <a:off x="294325" y="1117279"/>
            <a:ext cx="11550145" cy="1849663"/>
          </a:xfrm>
          <a:prstGeom prst="roundRect">
            <a:avLst>
              <a:gd name="adj" fmla="val 1527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6">
            <a:extLst>
              <a:ext uri="{FF2B5EF4-FFF2-40B4-BE49-F238E27FC236}">
                <a16:creationId xmlns:a16="http://schemas.microsoft.com/office/drawing/2014/main" id="{82D12675-44BA-4A12-95E2-53CE42E365F2}"/>
              </a:ext>
            </a:extLst>
          </p:cNvPr>
          <p:cNvSpPr/>
          <p:nvPr/>
        </p:nvSpPr>
        <p:spPr>
          <a:xfrm>
            <a:off x="294326" y="3065401"/>
            <a:ext cx="11550144" cy="3431875"/>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464358" y="3174557"/>
            <a:ext cx="11204466" cy="3185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图（续）</a:t>
            </a:r>
            <a:endParaRPr kumimoji="1" lang="zh-CN" altLang="en-US" dirty="0"/>
          </a:p>
        </p:txBody>
      </p:sp>
      <p:sp>
        <p:nvSpPr>
          <p:cNvPr id="4" name="内容占位符 3">
            <a:extLst>
              <a:ext uri="{FF2B5EF4-FFF2-40B4-BE49-F238E27FC236}">
                <a16:creationId xmlns:a16="http://schemas.microsoft.com/office/drawing/2014/main" id="{EF7C434A-FEBC-8089-796E-743C2937215B}"/>
              </a:ext>
            </a:extLst>
          </p:cNvPr>
          <p:cNvSpPr>
            <a:spLocks noGrp="1"/>
          </p:cNvSpPr>
          <p:nvPr>
            <p:ph idx="1"/>
          </p:nvPr>
        </p:nvSpPr>
        <p:spPr>
          <a:xfrm>
            <a:off x="641553" y="1131362"/>
            <a:ext cx="11182350" cy="1879461"/>
          </a:xfrm>
        </p:spPr>
        <p:txBody>
          <a:bodyPr/>
          <a:lstStyle/>
          <a:p>
            <a:pPr>
              <a:buFont typeface="Wingdings" panose="05000000000000000000" pitchFamily="2" charset="2"/>
              <a:buChar char="Ø"/>
            </a:pPr>
            <a:r>
              <a:rPr lang="en" altLang="zh-CN" sz="2400" b="1" dirty="0"/>
              <a:t>E-R</a:t>
            </a:r>
            <a:r>
              <a:rPr lang="zh-CN" altLang="en-US" sz="2400" b="1" dirty="0"/>
              <a:t>图</a:t>
            </a:r>
            <a:endParaRPr lang="en-US" altLang="zh-CN" sz="2400" b="1" dirty="0"/>
          </a:p>
          <a:p>
            <a:pPr lvl="1">
              <a:buFont typeface="Wingdings" panose="05000000000000000000" pitchFamily="2" charset="2"/>
              <a:buChar char="l"/>
            </a:pPr>
            <a:r>
              <a:rPr lang="zh-CN" altLang="en-US" sz="2000" b="1" u="sng" dirty="0">
                <a:solidFill>
                  <a:srgbClr val="7030A0"/>
                </a:solidFill>
              </a:rPr>
              <a:t>联系</a:t>
            </a:r>
            <a:r>
              <a:rPr lang="zh-CN" altLang="en-US" sz="2000" dirty="0"/>
              <a:t>：用</a:t>
            </a:r>
            <a:r>
              <a:rPr lang="zh-CN" altLang="en-US" sz="2000" u="sng" dirty="0"/>
              <a:t>菱形</a:t>
            </a:r>
            <a:r>
              <a:rPr lang="zh-CN" altLang="en-US" sz="2000" dirty="0"/>
              <a:t>表示，菱形框内标注联系名，并用无向边分别与有关实体型连接起来，</a:t>
            </a:r>
            <a:r>
              <a:rPr lang="zh-CN" altLang="en-US" sz="2000" u="sng" dirty="0"/>
              <a:t>同时在无向边旁标上联系的类型</a:t>
            </a:r>
            <a:r>
              <a:rPr lang="zh-CN" altLang="en-US" sz="2000" dirty="0"/>
              <a:t>（</a:t>
            </a:r>
            <a:r>
              <a:rPr lang="en-US" altLang="zh-CN" sz="2000" b="1" dirty="0"/>
              <a:t>1</a:t>
            </a:r>
            <a:r>
              <a:rPr lang="zh-CN" altLang="en-US" sz="2000" b="1" dirty="0"/>
              <a:t>∶</a:t>
            </a:r>
            <a:r>
              <a:rPr lang="en-US" altLang="zh-CN" sz="2000" b="1" dirty="0"/>
              <a:t>1</a:t>
            </a:r>
            <a:r>
              <a:rPr lang="zh-CN" altLang="en-US" sz="2000" b="1" dirty="0"/>
              <a:t>，</a:t>
            </a:r>
            <a:r>
              <a:rPr lang="en-US" altLang="zh-CN" sz="2000" b="1" dirty="0"/>
              <a:t>1</a:t>
            </a:r>
            <a:r>
              <a:rPr lang="zh-CN" altLang="en-US" sz="2000" b="1" dirty="0"/>
              <a:t>∶</a:t>
            </a:r>
            <a:r>
              <a:rPr lang="en-US" altLang="zh-CN" sz="2000" b="1" dirty="0"/>
              <a:t>n</a:t>
            </a:r>
            <a:r>
              <a:rPr lang="zh-CN" altLang="en-US" sz="2000" b="1" dirty="0"/>
              <a:t> 或 </a:t>
            </a:r>
            <a:r>
              <a:rPr lang="en-US" altLang="zh-CN" sz="2000" b="1" dirty="0"/>
              <a:t>m</a:t>
            </a:r>
            <a:r>
              <a:rPr lang="zh-CN" altLang="en-US" sz="2000" b="1" dirty="0"/>
              <a:t>∶</a:t>
            </a:r>
            <a:r>
              <a:rPr lang="en-US" altLang="zh-CN" sz="2000" b="1" dirty="0"/>
              <a:t>n</a:t>
            </a:r>
            <a:r>
              <a:rPr lang="zh-CN" altLang="en-US" sz="2000" dirty="0"/>
              <a:t>）。</a:t>
            </a:r>
            <a:endParaRPr lang="en-US" altLang="zh-CN" sz="2000" dirty="0"/>
          </a:p>
          <a:p>
            <a:pPr lvl="1">
              <a:buFont typeface="Wingdings" panose="05000000000000000000" pitchFamily="2" charset="2"/>
              <a:buChar char="l"/>
            </a:pPr>
            <a:r>
              <a:rPr lang="zh-CN" altLang="en-US" sz="2000" u="sng" dirty="0">
                <a:solidFill>
                  <a:srgbClr val="0432FF"/>
                </a:solidFill>
              </a:rPr>
              <a:t>联系可具有属性</a:t>
            </a:r>
            <a:r>
              <a:rPr lang="zh-CN" altLang="en-US" sz="2000" dirty="0"/>
              <a:t>。</a:t>
            </a:r>
            <a:r>
              <a:rPr lang="zh-CN" altLang="zh-CN" sz="2000" dirty="0"/>
              <a:t>如果实体之间的</a:t>
            </a:r>
            <a:r>
              <a:rPr lang="zh-CN" altLang="en-US" sz="2000" dirty="0"/>
              <a:t>联系</a:t>
            </a:r>
            <a:r>
              <a:rPr lang="zh-CN" altLang="zh-CN" sz="2000" dirty="0"/>
              <a:t>也具有属性，则用无向边连接属性和菱形。</a:t>
            </a:r>
          </a:p>
          <a:p>
            <a:pPr lvl="2">
              <a:buFont typeface="Wingdings" panose="05000000000000000000" pitchFamily="2" charset="2"/>
              <a:buChar char="u"/>
            </a:pPr>
            <a:r>
              <a:rPr lang="zh-CN" altLang="en-US" sz="1800" dirty="0"/>
              <a:t>例如，联系</a:t>
            </a:r>
            <a:r>
              <a:rPr lang="en-US" altLang="zh-CN" sz="1800" dirty="0"/>
              <a:t>SC</a:t>
            </a:r>
            <a:r>
              <a:rPr lang="zh-CN" altLang="en-US" sz="1800" dirty="0"/>
              <a:t>有成绩</a:t>
            </a:r>
            <a:r>
              <a:rPr lang="en-US" altLang="zh-CN" sz="1800" dirty="0"/>
              <a:t>Grade</a:t>
            </a:r>
            <a:r>
              <a:rPr lang="zh-CN" altLang="en-US" sz="1800" dirty="0"/>
              <a:t>的属性，使用无向边将二者连接。</a:t>
            </a:r>
          </a:p>
          <a:p>
            <a:pPr lvl="1">
              <a:buFont typeface="Wingdings" panose="05000000000000000000" pitchFamily="2" charset="2"/>
              <a:buChar char="Ø"/>
            </a:pPr>
            <a:endParaRPr lang="zh-CN" altLang="en-US" sz="2000" dirty="0"/>
          </a:p>
        </p:txBody>
      </p:sp>
      <p:pic>
        <p:nvPicPr>
          <p:cNvPr id="5" name="图片 4">
            <a:extLst>
              <a:ext uri="{FF2B5EF4-FFF2-40B4-BE49-F238E27FC236}">
                <a16:creationId xmlns:a16="http://schemas.microsoft.com/office/drawing/2014/main" id="{686486F1-E1AC-F8E6-B5A5-87444BD73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056" y="3331759"/>
            <a:ext cx="3841344" cy="2899158"/>
          </a:xfrm>
          <a:prstGeom prst="rect">
            <a:avLst/>
          </a:prstGeom>
        </p:spPr>
      </p:pic>
      <p:sp>
        <p:nvSpPr>
          <p:cNvPr id="6" name="灯片编号占位符 1">
            <a:extLst>
              <a:ext uri="{FF2B5EF4-FFF2-40B4-BE49-F238E27FC236}">
                <a16:creationId xmlns:a16="http://schemas.microsoft.com/office/drawing/2014/main" id="{F909A5B9-53A5-1358-36CB-AD08E2B54F13}"/>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22</a:t>
            </a:fld>
            <a:endParaRPr lang="zh-CN" altLang="en-US" dirty="0"/>
          </a:p>
        </p:txBody>
      </p:sp>
      <p:sp>
        <p:nvSpPr>
          <p:cNvPr id="3" name="页脚占位符 2">
            <a:extLst>
              <a:ext uri="{FF2B5EF4-FFF2-40B4-BE49-F238E27FC236}">
                <a16:creationId xmlns:a16="http://schemas.microsoft.com/office/drawing/2014/main" id="{D3DD28DB-5CAD-BD05-F3B6-DB4D64CD3133}"/>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8FCA7D0C-9769-8EF4-1F34-28A85140F846}"/>
              </a:ext>
            </a:extLst>
          </p:cNvPr>
          <p:cNvSpPr>
            <a:spLocks noGrp="1"/>
          </p:cNvSpPr>
          <p:nvPr>
            <p:ph type="sldNum" sz="quarter" idx="12"/>
          </p:nvPr>
        </p:nvSpPr>
        <p:spPr/>
        <p:txBody>
          <a:bodyPr/>
          <a:lstStyle/>
          <a:p>
            <a:fld id="{4B0D34C0-35A8-654C-9FBA-7B4E017BD630}" type="slidenum">
              <a:rPr lang="en-US" altLang="zh-CN" smtClean="0"/>
              <a:t>22</a:t>
            </a:fld>
            <a:endParaRPr kumimoji="1" lang="zh-CN" altLang="en-US"/>
          </a:p>
        </p:txBody>
      </p:sp>
    </p:spTree>
    <p:extLst>
      <p:ext uri="{BB962C8B-B14F-4D97-AF65-F5344CB8AC3E}">
        <p14:creationId xmlns:p14="http://schemas.microsoft.com/office/powerpoint/2010/main" val="2760438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en-US" altLang="zh-CN" dirty="0"/>
              <a:t>E-R</a:t>
            </a:r>
            <a:r>
              <a:rPr lang="zh-CN" altLang="en-US" dirty="0"/>
              <a:t>模型</a:t>
            </a:r>
          </a:p>
        </p:txBody>
      </p:sp>
      <p:sp>
        <p:nvSpPr>
          <p:cNvPr id="2" name="页脚占位符 1">
            <a:extLst>
              <a:ext uri="{FF2B5EF4-FFF2-40B4-BE49-F238E27FC236}">
                <a16:creationId xmlns:a16="http://schemas.microsoft.com/office/drawing/2014/main" id="{CF426644-5C7B-9091-6C54-0AABBFAC37FF}"/>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DDCE4564-DD96-5174-248C-E61534B1A715}"/>
              </a:ext>
            </a:extLst>
          </p:cNvPr>
          <p:cNvSpPr>
            <a:spLocks noGrp="1"/>
          </p:cNvSpPr>
          <p:nvPr>
            <p:ph type="sldNum" sz="quarter" idx="12"/>
          </p:nvPr>
        </p:nvSpPr>
        <p:spPr/>
        <p:txBody>
          <a:bodyPr/>
          <a:lstStyle/>
          <a:p>
            <a:fld id="{4B0D34C0-35A8-654C-9FBA-7B4E017BD630}" type="slidenum">
              <a:rPr lang="en-US" altLang="zh-CN" smtClean="0"/>
              <a:t>23</a:t>
            </a:fld>
            <a:endParaRPr kumimoji="1" lang="zh-CN" altLang="en-US"/>
          </a:p>
        </p:txBody>
      </p:sp>
      <p:sp>
        <p:nvSpPr>
          <p:cNvPr id="4" name="灯片编号占位符 1">
            <a:extLst>
              <a:ext uri="{FF2B5EF4-FFF2-40B4-BE49-F238E27FC236}">
                <a16:creationId xmlns:a16="http://schemas.microsoft.com/office/drawing/2014/main" id="{B172BD12-33B4-9038-822C-19714DB94866}"/>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23</a:t>
            </a:fld>
            <a:endParaRPr lang="zh-CN" altLang="en-US" dirty="0"/>
          </a:p>
        </p:txBody>
      </p:sp>
      <p:sp>
        <p:nvSpPr>
          <p:cNvPr id="10" name="Shape18">
            <a:extLst>
              <a:ext uri="{FF2B5EF4-FFF2-40B4-BE49-F238E27FC236}">
                <a16:creationId xmlns:a16="http://schemas.microsoft.com/office/drawing/2014/main" id="{CF38EF0F-8467-97F3-7145-18E94EC3AF1F}"/>
              </a:ext>
            </a:extLst>
          </p:cNvPr>
          <p:cNvSpPr/>
          <p:nvPr/>
        </p:nvSpPr>
        <p:spPr>
          <a:xfrm>
            <a:off x="2801387" y="1582790"/>
            <a:ext cx="5918663" cy="3413159"/>
          </a:xfrm>
          <a:prstGeom prst="roundRect">
            <a:avLst>
              <a:gd name="adj" fmla="val 1527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4" name="内容占位符 2">
            <a:extLst>
              <a:ext uri="{FF2B5EF4-FFF2-40B4-BE49-F238E27FC236}">
                <a16:creationId xmlns:a16="http://schemas.microsoft.com/office/drawing/2014/main" id="{B7DD1972-7162-4E8C-1264-EF4830628EC9}"/>
              </a:ext>
            </a:extLst>
          </p:cNvPr>
          <p:cNvSpPr>
            <a:spLocks noGrp="1"/>
          </p:cNvSpPr>
          <p:nvPr>
            <p:ph idx="1"/>
          </p:nvPr>
        </p:nvSpPr>
        <p:spPr>
          <a:xfrm>
            <a:off x="3009207" y="1764919"/>
            <a:ext cx="5419898" cy="2367430"/>
          </a:xfrm>
        </p:spPr>
        <p:txBody>
          <a:bodyPr/>
          <a:lstStyle/>
          <a:p>
            <a:pPr marL="0" indent="0">
              <a:buNone/>
            </a:pPr>
            <a:r>
              <a:rPr lang="en-US" altLang="zh-CN" sz="2400" dirty="0"/>
              <a:t>2</a:t>
            </a:r>
            <a:r>
              <a:rPr lang="zh-CN" altLang="en-US" sz="2400" dirty="0"/>
              <a:t> </a:t>
            </a:r>
            <a:r>
              <a:rPr lang="en-US" altLang="zh-CN" sz="2400" dirty="0"/>
              <a:t>E-R</a:t>
            </a:r>
            <a:r>
              <a:rPr lang="zh-CN" altLang="en-US" sz="2400" dirty="0"/>
              <a:t>模型</a:t>
            </a:r>
            <a:endParaRPr lang="en-US" altLang="zh-CN" sz="2400" dirty="0"/>
          </a:p>
          <a:p>
            <a:pPr marL="0" indent="0">
              <a:buNone/>
            </a:pPr>
            <a:r>
              <a:rPr lang="en-US" altLang="zh-CN" sz="2400" dirty="0"/>
              <a:t>	2.1</a:t>
            </a:r>
            <a:r>
              <a:rPr lang="zh-CN" altLang="en-US" sz="2400" dirty="0"/>
              <a:t> </a:t>
            </a:r>
            <a:r>
              <a:rPr lang="en-US" altLang="zh-CN" sz="2400" dirty="0"/>
              <a:t>E-R</a:t>
            </a:r>
            <a:r>
              <a:rPr lang="zh-CN" altLang="en-US" sz="2400" dirty="0"/>
              <a:t>模型的基本元素</a:t>
            </a:r>
            <a:endParaRPr lang="en-US" altLang="zh-CN" sz="2400" dirty="0"/>
          </a:p>
          <a:p>
            <a:pPr lvl="3">
              <a:buFont typeface="Wingdings" panose="05000000000000000000" pitchFamily="2" charset="2"/>
              <a:buChar char="l"/>
            </a:pPr>
            <a:r>
              <a:rPr lang="zh-CN" altLang="en-US" sz="2046" dirty="0"/>
              <a:t>实体和实体集</a:t>
            </a:r>
            <a:endParaRPr lang="en-US" altLang="zh-CN" sz="2046" dirty="0"/>
          </a:p>
          <a:p>
            <a:pPr lvl="3">
              <a:buFont typeface="Wingdings" panose="05000000000000000000" pitchFamily="2" charset="2"/>
              <a:buChar char="l"/>
            </a:pPr>
            <a:r>
              <a:rPr lang="zh-CN" altLang="en-US" sz="2046" dirty="0"/>
              <a:t>属性</a:t>
            </a:r>
            <a:endParaRPr lang="en-US" altLang="zh-CN" sz="2046" dirty="0"/>
          </a:p>
          <a:p>
            <a:pPr lvl="3">
              <a:buFont typeface="Wingdings" panose="05000000000000000000" pitchFamily="2" charset="2"/>
              <a:buChar char="l"/>
            </a:pPr>
            <a:r>
              <a:rPr lang="zh-CN" altLang="en-US" sz="2046" dirty="0"/>
              <a:t>联系</a:t>
            </a:r>
            <a:endParaRPr lang="en-US" altLang="zh-CN" sz="2046" dirty="0"/>
          </a:p>
          <a:p>
            <a:pPr marL="0" indent="0">
              <a:buNone/>
            </a:pPr>
            <a:r>
              <a:rPr lang="en-US" altLang="zh-CN" sz="2400" dirty="0"/>
              <a:t>	2.2</a:t>
            </a:r>
            <a:r>
              <a:rPr lang="zh-CN" altLang="en-US" sz="2400" dirty="0"/>
              <a:t> </a:t>
            </a:r>
            <a:r>
              <a:rPr lang="en-US" altLang="zh-CN" sz="2400" dirty="0"/>
              <a:t>E-R</a:t>
            </a:r>
            <a:r>
              <a:rPr lang="zh-CN" altLang="en-US" sz="2400" dirty="0"/>
              <a:t>图</a:t>
            </a:r>
            <a:endParaRPr lang="en-US" altLang="zh-CN" sz="2400" dirty="0"/>
          </a:p>
          <a:p>
            <a:pPr marL="0" indent="0">
              <a:buNone/>
            </a:pPr>
            <a:r>
              <a:rPr lang="en-US" altLang="zh-CN" sz="2400" b="1" dirty="0"/>
              <a:t>	2.3</a:t>
            </a:r>
            <a:r>
              <a:rPr lang="zh-CN" altLang="en-US" sz="2400" b="1" dirty="0"/>
              <a:t> </a:t>
            </a:r>
            <a:r>
              <a:rPr lang="en-US" altLang="zh-CN" sz="2400" b="1" dirty="0"/>
              <a:t>E-R</a:t>
            </a:r>
            <a:r>
              <a:rPr lang="zh-CN" altLang="en-US" sz="2400" b="1" dirty="0"/>
              <a:t>联系类型</a:t>
            </a:r>
          </a:p>
        </p:txBody>
      </p:sp>
    </p:spTree>
    <p:extLst>
      <p:ext uri="{BB962C8B-B14F-4D97-AF65-F5344CB8AC3E}">
        <p14:creationId xmlns:p14="http://schemas.microsoft.com/office/powerpoint/2010/main" val="2393341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18">
            <a:extLst>
              <a:ext uri="{FF2B5EF4-FFF2-40B4-BE49-F238E27FC236}">
                <a16:creationId xmlns:a16="http://schemas.microsoft.com/office/drawing/2014/main" id="{DF30F91F-B54E-4C31-A6C6-A26839F82B01}"/>
              </a:ext>
            </a:extLst>
          </p:cNvPr>
          <p:cNvSpPr/>
          <p:nvPr/>
        </p:nvSpPr>
        <p:spPr>
          <a:xfrm>
            <a:off x="2288802" y="3680769"/>
            <a:ext cx="3595220" cy="2430661"/>
          </a:xfrm>
          <a:prstGeom prst="roundRect">
            <a:avLst>
              <a:gd name="adj" fmla="val 5828"/>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19" name="Shape18">
            <a:extLst>
              <a:ext uri="{FF2B5EF4-FFF2-40B4-BE49-F238E27FC236}">
                <a16:creationId xmlns:a16="http://schemas.microsoft.com/office/drawing/2014/main" id="{8604CB6E-59AE-468F-A0E7-C355ABF6E36D}"/>
              </a:ext>
            </a:extLst>
          </p:cNvPr>
          <p:cNvSpPr/>
          <p:nvPr/>
        </p:nvSpPr>
        <p:spPr>
          <a:xfrm>
            <a:off x="6133612" y="3680769"/>
            <a:ext cx="5247781" cy="2430661"/>
          </a:xfrm>
          <a:prstGeom prst="roundRect">
            <a:avLst>
              <a:gd name="adj" fmla="val 5828"/>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20" name="Shape18">
            <a:extLst>
              <a:ext uri="{FF2B5EF4-FFF2-40B4-BE49-F238E27FC236}">
                <a16:creationId xmlns:a16="http://schemas.microsoft.com/office/drawing/2014/main" id="{4D627619-C958-431C-83F8-76E6076D46C2}"/>
              </a:ext>
            </a:extLst>
          </p:cNvPr>
          <p:cNvSpPr/>
          <p:nvPr/>
        </p:nvSpPr>
        <p:spPr>
          <a:xfrm>
            <a:off x="6133612" y="2090743"/>
            <a:ext cx="5247781" cy="1414580"/>
          </a:xfrm>
          <a:prstGeom prst="roundRect">
            <a:avLst>
              <a:gd name="adj" fmla="val 5828"/>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16" name="Shape18">
            <a:extLst>
              <a:ext uri="{FF2B5EF4-FFF2-40B4-BE49-F238E27FC236}">
                <a16:creationId xmlns:a16="http://schemas.microsoft.com/office/drawing/2014/main" id="{D400284C-D553-4510-8EFF-59B6016AFD25}"/>
              </a:ext>
            </a:extLst>
          </p:cNvPr>
          <p:cNvSpPr/>
          <p:nvPr/>
        </p:nvSpPr>
        <p:spPr>
          <a:xfrm>
            <a:off x="2288802" y="2095122"/>
            <a:ext cx="3595220" cy="1410202"/>
          </a:xfrm>
          <a:prstGeom prst="roundRect">
            <a:avLst>
              <a:gd name="adj" fmla="val 5828"/>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联系类型</a:t>
            </a:r>
            <a:endParaRPr kumimoji="1" lang="zh-CN" altLang="en-US" dirty="0"/>
          </a:p>
        </p:txBody>
      </p:sp>
      <p:pic>
        <p:nvPicPr>
          <p:cNvPr id="10" name="图片 9">
            <a:extLst>
              <a:ext uri="{FF2B5EF4-FFF2-40B4-BE49-F238E27FC236}">
                <a16:creationId xmlns:a16="http://schemas.microsoft.com/office/drawing/2014/main" id="{29BAB47B-EAFF-5CB7-1109-4D68A2791582}"/>
              </a:ext>
            </a:extLst>
          </p:cNvPr>
          <p:cNvPicPr>
            <a:picLocks noChangeAspect="1"/>
          </p:cNvPicPr>
          <p:nvPr/>
        </p:nvPicPr>
        <p:blipFill>
          <a:blip r:embed="rId2"/>
          <a:stretch>
            <a:fillRect/>
          </a:stretch>
        </p:blipFill>
        <p:spPr>
          <a:xfrm>
            <a:off x="2816412" y="2291879"/>
            <a:ext cx="2540000" cy="774700"/>
          </a:xfrm>
          <a:prstGeom prst="rect">
            <a:avLst/>
          </a:prstGeom>
        </p:spPr>
      </p:pic>
      <p:pic>
        <p:nvPicPr>
          <p:cNvPr id="14" name="图片 13">
            <a:extLst>
              <a:ext uri="{FF2B5EF4-FFF2-40B4-BE49-F238E27FC236}">
                <a16:creationId xmlns:a16="http://schemas.microsoft.com/office/drawing/2014/main" id="{A45274BF-C217-5A8B-951F-6B79856C44D9}"/>
              </a:ext>
            </a:extLst>
          </p:cNvPr>
          <p:cNvPicPr>
            <a:picLocks noChangeAspect="1"/>
          </p:cNvPicPr>
          <p:nvPr/>
        </p:nvPicPr>
        <p:blipFill>
          <a:blip r:embed="rId3"/>
          <a:stretch>
            <a:fillRect/>
          </a:stretch>
        </p:blipFill>
        <p:spPr>
          <a:xfrm>
            <a:off x="6839802" y="2363259"/>
            <a:ext cx="3835400" cy="546100"/>
          </a:xfrm>
          <a:prstGeom prst="rect">
            <a:avLst/>
          </a:prstGeom>
        </p:spPr>
      </p:pic>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288551" y="1206011"/>
            <a:ext cx="11456894" cy="1504297"/>
          </a:xfrm>
        </p:spPr>
        <p:txBody>
          <a:bodyPr/>
          <a:lstStyle/>
          <a:p>
            <a:pPr>
              <a:buFont typeface="Wingdings" panose="05000000000000000000" pitchFamily="2" charset="2"/>
              <a:buChar char="Ø"/>
            </a:pPr>
            <a:r>
              <a:rPr lang="en" altLang="zh-CN" sz="2400" b="1" dirty="0"/>
              <a:t>E-R</a:t>
            </a:r>
            <a:r>
              <a:rPr lang="zh-CN" altLang="en-US" sz="2400" b="1" dirty="0"/>
              <a:t>联系类型是指实体之间不同关系的形式，常见的</a:t>
            </a:r>
            <a:r>
              <a:rPr lang="en" altLang="zh-CN" sz="2400" b="1" dirty="0"/>
              <a:t>E-R</a:t>
            </a:r>
            <a:r>
              <a:rPr lang="zh-CN" altLang="en-US" sz="2400" b="1" dirty="0"/>
              <a:t>关系：</a:t>
            </a:r>
            <a:endParaRPr lang="en-US" altLang="zh-CN" sz="2400" b="1" dirty="0"/>
          </a:p>
          <a:p>
            <a:pPr lvl="1">
              <a:buFont typeface="Wingdings" panose="05000000000000000000" pitchFamily="2" charset="2"/>
              <a:buChar char="l"/>
            </a:pPr>
            <a:r>
              <a:rPr lang="zh-CN" altLang="en-US" sz="2000" dirty="0"/>
              <a:t>一元联系</a:t>
            </a:r>
          </a:p>
          <a:p>
            <a:pPr lvl="1">
              <a:buFont typeface="Wingdings" panose="05000000000000000000" pitchFamily="2" charset="2"/>
              <a:buChar char="l"/>
            </a:pPr>
            <a:r>
              <a:rPr lang="zh-CN" altLang="en-US" sz="2000" dirty="0"/>
              <a:t>二元联系</a:t>
            </a:r>
          </a:p>
          <a:p>
            <a:pPr lvl="1">
              <a:buFont typeface="Wingdings" panose="05000000000000000000" pitchFamily="2" charset="2"/>
              <a:buChar char="l"/>
            </a:pPr>
            <a:r>
              <a:rPr lang="zh-CN" altLang="en-US" sz="2000" dirty="0"/>
              <a:t>三元联系</a:t>
            </a:r>
          </a:p>
        </p:txBody>
      </p:sp>
      <p:pic>
        <p:nvPicPr>
          <p:cNvPr id="9" name="图片 8">
            <a:extLst>
              <a:ext uri="{FF2B5EF4-FFF2-40B4-BE49-F238E27FC236}">
                <a16:creationId xmlns:a16="http://schemas.microsoft.com/office/drawing/2014/main" id="{7F6052AD-24F7-2910-6801-E98697E10DCA}"/>
              </a:ext>
            </a:extLst>
          </p:cNvPr>
          <p:cNvPicPr>
            <a:picLocks noChangeAspect="1"/>
          </p:cNvPicPr>
          <p:nvPr/>
        </p:nvPicPr>
        <p:blipFill rotWithShape="1">
          <a:blip r:embed="rId4"/>
          <a:srcRect l="41503" r="1"/>
          <a:stretch/>
        </p:blipFill>
        <p:spPr>
          <a:xfrm>
            <a:off x="6384498" y="3792666"/>
            <a:ext cx="4746009" cy="1768292"/>
          </a:xfrm>
          <a:prstGeom prst="rect">
            <a:avLst/>
          </a:prstGeom>
        </p:spPr>
      </p:pic>
      <p:sp>
        <p:nvSpPr>
          <p:cNvPr id="8" name="文本框 7">
            <a:extLst>
              <a:ext uri="{FF2B5EF4-FFF2-40B4-BE49-F238E27FC236}">
                <a16:creationId xmlns:a16="http://schemas.microsoft.com/office/drawing/2014/main" id="{0D02E699-3297-EBFB-7FCB-6ACAAFE0576A}"/>
              </a:ext>
            </a:extLst>
          </p:cNvPr>
          <p:cNvSpPr txBox="1"/>
          <p:nvPr/>
        </p:nvSpPr>
        <p:spPr>
          <a:xfrm>
            <a:off x="2816413" y="3136796"/>
            <a:ext cx="2539999" cy="338554"/>
          </a:xfrm>
          <a:prstGeom prst="rect">
            <a:avLst/>
          </a:prstGeom>
          <a:noFill/>
        </p:spPr>
        <p:txBody>
          <a:bodyPr wrap="square">
            <a:spAutoFit/>
          </a:bodyPr>
          <a:lstStyle/>
          <a:p>
            <a:pPr lvl="1" algn="ctr"/>
            <a:r>
              <a:rPr lang="zh-CN" altLang="en-US" sz="1600" b="1" dirty="0">
                <a:latin typeface="微软雅黑" panose="020B0503020204020204" pitchFamily="34" charset="-122"/>
                <a:ea typeface="微软雅黑" panose="020B0503020204020204" pitchFamily="34" charset="-122"/>
              </a:rPr>
              <a:t>一元联系示例</a:t>
            </a:r>
          </a:p>
        </p:txBody>
      </p:sp>
      <p:sp>
        <p:nvSpPr>
          <p:cNvPr id="12" name="文本框 11">
            <a:extLst>
              <a:ext uri="{FF2B5EF4-FFF2-40B4-BE49-F238E27FC236}">
                <a16:creationId xmlns:a16="http://schemas.microsoft.com/office/drawing/2014/main" id="{2BEFC726-8FA9-6EAD-BD5D-13D73365C5F5}"/>
              </a:ext>
            </a:extLst>
          </p:cNvPr>
          <p:cNvSpPr txBox="1"/>
          <p:nvPr/>
        </p:nvSpPr>
        <p:spPr>
          <a:xfrm>
            <a:off x="7487503" y="3136796"/>
            <a:ext cx="2539999" cy="338554"/>
          </a:xfrm>
          <a:prstGeom prst="rect">
            <a:avLst/>
          </a:prstGeom>
          <a:noFill/>
        </p:spPr>
        <p:txBody>
          <a:bodyPr wrap="square">
            <a:spAutoFit/>
          </a:bodyPr>
          <a:lstStyle/>
          <a:p>
            <a:pPr lvl="1" algn="ctr"/>
            <a:r>
              <a:rPr lang="zh-CN" altLang="en-US" sz="1600" b="1" dirty="0">
                <a:latin typeface="微软雅黑" panose="020B0503020204020204" pitchFamily="34" charset="-122"/>
                <a:ea typeface="微软雅黑" panose="020B0503020204020204" pitchFamily="34" charset="-122"/>
              </a:rPr>
              <a:t>二元联系示例</a:t>
            </a:r>
          </a:p>
        </p:txBody>
      </p:sp>
      <p:sp>
        <p:nvSpPr>
          <p:cNvPr id="13" name="文本框 12">
            <a:extLst>
              <a:ext uri="{FF2B5EF4-FFF2-40B4-BE49-F238E27FC236}">
                <a16:creationId xmlns:a16="http://schemas.microsoft.com/office/drawing/2014/main" id="{7F91CE6D-DA5C-2948-D651-75743BC02D02}"/>
              </a:ext>
            </a:extLst>
          </p:cNvPr>
          <p:cNvSpPr txBox="1"/>
          <p:nvPr/>
        </p:nvSpPr>
        <p:spPr>
          <a:xfrm>
            <a:off x="2816413" y="5736404"/>
            <a:ext cx="2047417" cy="338554"/>
          </a:xfrm>
          <a:prstGeom prst="rect">
            <a:avLst/>
          </a:prstGeom>
          <a:noFill/>
        </p:spPr>
        <p:txBody>
          <a:bodyPr wrap="square">
            <a:spAutoFit/>
          </a:bodyPr>
          <a:lstStyle/>
          <a:p>
            <a:pPr lvl="1" algn="ctr"/>
            <a:r>
              <a:rPr lang="zh-CN" altLang="en-US" sz="1600" b="1" dirty="0">
                <a:latin typeface="微软雅黑" panose="020B0503020204020204" pitchFamily="34" charset="-122"/>
                <a:ea typeface="微软雅黑" panose="020B0503020204020204" pitchFamily="34" charset="-122"/>
              </a:rPr>
              <a:t>三元联系示例</a:t>
            </a:r>
          </a:p>
        </p:txBody>
      </p:sp>
      <p:sp>
        <p:nvSpPr>
          <p:cNvPr id="15" name="文本框 14">
            <a:extLst>
              <a:ext uri="{FF2B5EF4-FFF2-40B4-BE49-F238E27FC236}">
                <a16:creationId xmlns:a16="http://schemas.microsoft.com/office/drawing/2014/main" id="{93DFFF9E-D2B4-FE2D-1A2F-76A23EAF8411}"/>
              </a:ext>
            </a:extLst>
          </p:cNvPr>
          <p:cNvSpPr txBox="1"/>
          <p:nvPr/>
        </p:nvSpPr>
        <p:spPr>
          <a:xfrm>
            <a:off x="6313605" y="5736404"/>
            <a:ext cx="4887795" cy="338554"/>
          </a:xfrm>
          <a:prstGeom prst="rect">
            <a:avLst/>
          </a:prstGeom>
          <a:noFill/>
        </p:spPr>
        <p:txBody>
          <a:bodyPr wrap="square">
            <a:spAutoFit/>
          </a:bodyPr>
          <a:lstStyle/>
          <a:p>
            <a:pPr lvl="1" algn="ctr"/>
            <a:r>
              <a:rPr lang="zh-CN" altLang="en-US" sz="1600" b="1" dirty="0">
                <a:latin typeface="微软雅黑" panose="020B0503020204020204" pitchFamily="34" charset="-122"/>
                <a:ea typeface="微软雅黑" panose="020B0503020204020204" pitchFamily="34" charset="-122"/>
              </a:rPr>
              <a:t>三元联系分解为二元联系示例</a:t>
            </a:r>
          </a:p>
        </p:txBody>
      </p:sp>
      <p:sp>
        <p:nvSpPr>
          <p:cNvPr id="11" name="灯片编号占位符 1">
            <a:extLst>
              <a:ext uri="{FF2B5EF4-FFF2-40B4-BE49-F238E27FC236}">
                <a16:creationId xmlns:a16="http://schemas.microsoft.com/office/drawing/2014/main" id="{0A96BC34-EF20-DEFD-6179-4D7727C8895D}"/>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24</a:t>
            </a:fld>
            <a:endParaRPr lang="zh-CN" altLang="en-US" dirty="0"/>
          </a:p>
        </p:txBody>
      </p:sp>
      <p:sp>
        <p:nvSpPr>
          <p:cNvPr id="3" name="页脚占位符 2">
            <a:extLst>
              <a:ext uri="{FF2B5EF4-FFF2-40B4-BE49-F238E27FC236}">
                <a16:creationId xmlns:a16="http://schemas.microsoft.com/office/drawing/2014/main" id="{5E48BF21-3E20-2E30-B17E-F3F3D4392420}"/>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D2838DF-9038-E3BC-860C-DBDF14F1E374}"/>
              </a:ext>
            </a:extLst>
          </p:cNvPr>
          <p:cNvSpPr>
            <a:spLocks noGrp="1"/>
          </p:cNvSpPr>
          <p:nvPr>
            <p:ph type="sldNum" sz="quarter" idx="12"/>
          </p:nvPr>
        </p:nvSpPr>
        <p:spPr/>
        <p:txBody>
          <a:bodyPr/>
          <a:lstStyle/>
          <a:p>
            <a:fld id="{4B0D34C0-35A8-654C-9FBA-7B4E017BD630}" type="slidenum">
              <a:rPr lang="en-US" altLang="zh-CN" smtClean="0"/>
              <a:t>24</a:t>
            </a:fld>
            <a:endParaRPr kumimoji="1" lang="zh-CN" altLang="en-US"/>
          </a:p>
        </p:txBody>
      </p:sp>
      <p:pic>
        <p:nvPicPr>
          <p:cNvPr id="22" name="图片 21">
            <a:extLst>
              <a:ext uri="{FF2B5EF4-FFF2-40B4-BE49-F238E27FC236}">
                <a16:creationId xmlns:a16="http://schemas.microsoft.com/office/drawing/2014/main" id="{DA930FFE-4C99-4BA8-AD58-85B0086ED831}"/>
              </a:ext>
            </a:extLst>
          </p:cNvPr>
          <p:cNvPicPr>
            <a:picLocks noChangeAspect="1"/>
          </p:cNvPicPr>
          <p:nvPr/>
        </p:nvPicPr>
        <p:blipFill rotWithShape="1">
          <a:blip r:embed="rId4"/>
          <a:srcRect t="25324" r="61118"/>
          <a:stretch/>
        </p:blipFill>
        <p:spPr>
          <a:xfrm>
            <a:off x="2352616" y="4197183"/>
            <a:ext cx="3467592" cy="1451497"/>
          </a:xfrm>
          <a:prstGeom prst="rect">
            <a:avLst/>
          </a:prstGeom>
        </p:spPr>
      </p:pic>
    </p:spTree>
    <p:extLst>
      <p:ext uri="{BB962C8B-B14F-4D97-AF65-F5344CB8AC3E}">
        <p14:creationId xmlns:p14="http://schemas.microsoft.com/office/powerpoint/2010/main" val="520222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18">
            <a:extLst>
              <a:ext uri="{FF2B5EF4-FFF2-40B4-BE49-F238E27FC236}">
                <a16:creationId xmlns:a16="http://schemas.microsoft.com/office/drawing/2014/main" id="{93AC64B9-8377-482E-84CB-562F4E7BA8A9}"/>
              </a:ext>
            </a:extLst>
          </p:cNvPr>
          <p:cNvSpPr/>
          <p:nvPr/>
        </p:nvSpPr>
        <p:spPr>
          <a:xfrm>
            <a:off x="322246" y="1091073"/>
            <a:ext cx="5358481" cy="2354544"/>
          </a:xfrm>
          <a:prstGeom prst="roundRect">
            <a:avLst>
              <a:gd name="adj" fmla="val 1096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000" b="1" dirty="0">
              <a:latin typeface="微软雅黑" panose="020B0503020204020204" pitchFamily="82" charset="2"/>
              <a:ea typeface="微软雅黑" panose="020B0503020204020204" pitchFamily="82" charset="2"/>
              <a:sym typeface="+mn-ea"/>
            </a:endParaRPr>
          </a:p>
        </p:txBody>
      </p:sp>
      <p:sp>
        <p:nvSpPr>
          <p:cNvPr id="14" name="Shape18">
            <a:extLst>
              <a:ext uri="{FF2B5EF4-FFF2-40B4-BE49-F238E27FC236}">
                <a16:creationId xmlns:a16="http://schemas.microsoft.com/office/drawing/2014/main" id="{93AC64B9-8377-482E-84CB-562F4E7BA8A9}"/>
              </a:ext>
            </a:extLst>
          </p:cNvPr>
          <p:cNvSpPr/>
          <p:nvPr/>
        </p:nvSpPr>
        <p:spPr>
          <a:xfrm>
            <a:off x="322246" y="3552815"/>
            <a:ext cx="5358481" cy="2514531"/>
          </a:xfrm>
          <a:prstGeom prst="roundRect">
            <a:avLst>
              <a:gd name="adj" fmla="val 1096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1" name="Shape6">
            <a:extLst>
              <a:ext uri="{FF2B5EF4-FFF2-40B4-BE49-F238E27FC236}">
                <a16:creationId xmlns:a16="http://schemas.microsoft.com/office/drawing/2014/main" id="{82D12675-44BA-4A12-95E2-53CE42E365F2}"/>
              </a:ext>
            </a:extLst>
          </p:cNvPr>
          <p:cNvSpPr/>
          <p:nvPr/>
        </p:nvSpPr>
        <p:spPr>
          <a:xfrm>
            <a:off x="5847701" y="1091073"/>
            <a:ext cx="6107509" cy="2214113"/>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2" name="Shape6">
            <a:extLst>
              <a:ext uri="{FF2B5EF4-FFF2-40B4-BE49-F238E27FC236}">
                <a16:creationId xmlns:a16="http://schemas.microsoft.com/office/drawing/2014/main" id="{2BB58945-69A6-42E9-96FF-DC536AE97366}"/>
              </a:ext>
            </a:extLst>
          </p:cNvPr>
          <p:cNvSpPr/>
          <p:nvPr/>
        </p:nvSpPr>
        <p:spPr>
          <a:xfrm>
            <a:off x="5943162" y="1170399"/>
            <a:ext cx="5924721" cy="205546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82D12675-44BA-4A12-95E2-53CE42E365F2}"/>
              </a:ext>
            </a:extLst>
          </p:cNvPr>
          <p:cNvSpPr/>
          <p:nvPr/>
        </p:nvSpPr>
        <p:spPr>
          <a:xfrm>
            <a:off x="5847701" y="3366291"/>
            <a:ext cx="6107509" cy="2214113"/>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5943162" y="3445617"/>
            <a:ext cx="5924721" cy="205546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22246" y="1016785"/>
            <a:ext cx="5430279" cy="1628512"/>
          </a:xfrm>
        </p:spPr>
        <p:txBody>
          <a:bodyPr/>
          <a:lstStyle/>
          <a:p>
            <a:pPr>
              <a:lnSpc>
                <a:spcPct val="120000"/>
              </a:lnSpc>
              <a:buFont typeface="Wingdings" panose="05000000000000000000" pitchFamily="2" charset="2"/>
              <a:buChar char="Ø"/>
            </a:pPr>
            <a:r>
              <a:rPr lang="zh-CN" altLang="en-US" sz="2400" b="1" dirty="0"/>
              <a:t>一元联系</a:t>
            </a:r>
          </a:p>
          <a:p>
            <a:pPr lvl="1">
              <a:lnSpc>
                <a:spcPct val="120000"/>
              </a:lnSpc>
              <a:buFont typeface="Wingdings" panose="05000000000000000000" pitchFamily="2" charset="2"/>
              <a:buChar char="l"/>
            </a:pPr>
            <a:r>
              <a:rPr lang="zh-CN" altLang="zh-CN" sz="2000" u="sng" dirty="0"/>
              <a:t>实体集内部</a:t>
            </a:r>
            <a:r>
              <a:rPr lang="zh-CN" altLang="zh-CN" sz="2000" dirty="0"/>
              <a:t>实体之间的</a:t>
            </a:r>
            <a:r>
              <a:rPr lang="zh-CN" altLang="en-US" sz="2000" dirty="0"/>
              <a:t>联系</a:t>
            </a:r>
            <a:r>
              <a:rPr lang="zh-CN" altLang="zh-CN" sz="2000" dirty="0"/>
              <a:t>，即实体自己与自己之间的</a:t>
            </a:r>
            <a:r>
              <a:rPr lang="zh-CN" altLang="en-US" sz="2000" dirty="0"/>
              <a:t>联系</a:t>
            </a:r>
            <a:r>
              <a:rPr lang="zh-CN" altLang="zh-CN" sz="2000" dirty="0"/>
              <a:t>称为一元</a:t>
            </a:r>
            <a:r>
              <a:rPr lang="zh-CN" altLang="en-US" sz="2000" dirty="0"/>
              <a:t>联系</a:t>
            </a:r>
            <a:r>
              <a:rPr lang="zh-CN" altLang="zh-CN" sz="2000" dirty="0"/>
              <a:t>。</a:t>
            </a:r>
            <a:endParaRPr lang="en-US" altLang="zh-CN" sz="2000" dirty="0"/>
          </a:p>
          <a:p>
            <a:pPr lvl="1">
              <a:lnSpc>
                <a:spcPct val="120000"/>
              </a:lnSpc>
              <a:buFont typeface="Wingdings" panose="05000000000000000000" pitchFamily="2" charset="2"/>
              <a:buChar char="l"/>
            </a:pPr>
            <a:r>
              <a:rPr lang="zh-CN" altLang="zh-CN" sz="2000" dirty="0"/>
              <a:t>学生实体之间存在同级“管理”的关系，例如，学生群体中设立了</a:t>
            </a:r>
            <a:r>
              <a:rPr lang="zh-CN" altLang="zh-CN" sz="2000" u="sng" dirty="0"/>
              <a:t>班长</a:t>
            </a:r>
            <a:r>
              <a:rPr lang="zh-CN" altLang="zh-CN" sz="2000" dirty="0"/>
              <a:t>一职，协助老师管理学生</a:t>
            </a:r>
            <a:endParaRPr lang="en-US" altLang="zh-CN" sz="2000" dirty="0"/>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联系类型（续）</a:t>
            </a:r>
            <a:endParaRPr kumimoji="1" lang="zh-CN" altLang="en-US" dirty="0"/>
          </a:p>
        </p:txBody>
      </p:sp>
      <p:sp>
        <p:nvSpPr>
          <p:cNvPr id="6" name="灯片编号占位符 1">
            <a:extLst>
              <a:ext uri="{FF2B5EF4-FFF2-40B4-BE49-F238E27FC236}">
                <a16:creationId xmlns:a16="http://schemas.microsoft.com/office/drawing/2014/main" id="{F63EC1D2-2A9B-29BE-B33E-AAF6477BE8F8}"/>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25</a:t>
            </a:fld>
            <a:endParaRPr lang="zh-CN" altLang="en-US" dirty="0"/>
          </a:p>
        </p:txBody>
      </p:sp>
      <p:pic>
        <p:nvPicPr>
          <p:cNvPr id="3" name="图片 2">
            <a:extLst>
              <a:ext uri="{FF2B5EF4-FFF2-40B4-BE49-F238E27FC236}">
                <a16:creationId xmlns:a16="http://schemas.microsoft.com/office/drawing/2014/main" id="{4DABA707-3381-5DAB-5C1C-1F475EA9462A}"/>
              </a:ext>
            </a:extLst>
          </p:cNvPr>
          <p:cNvPicPr>
            <a:picLocks noChangeAspect="1"/>
          </p:cNvPicPr>
          <p:nvPr/>
        </p:nvPicPr>
        <p:blipFill>
          <a:blip r:embed="rId2"/>
          <a:stretch>
            <a:fillRect/>
          </a:stretch>
        </p:blipFill>
        <p:spPr>
          <a:xfrm>
            <a:off x="7272762" y="1516382"/>
            <a:ext cx="2766588" cy="1466047"/>
          </a:xfrm>
          <a:prstGeom prst="rect">
            <a:avLst/>
          </a:prstGeom>
        </p:spPr>
      </p:pic>
      <p:pic>
        <p:nvPicPr>
          <p:cNvPr id="4" name="图片 3">
            <a:extLst>
              <a:ext uri="{FF2B5EF4-FFF2-40B4-BE49-F238E27FC236}">
                <a16:creationId xmlns:a16="http://schemas.microsoft.com/office/drawing/2014/main" id="{CF78EF25-6CD3-429F-9D5C-68BAC5053C0F}"/>
              </a:ext>
            </a:extLst>
          </p:cNvPr>
          <p:cNvPicPr>
            <a:picLocks noChangeAspect="1"/>
          </p:cNvPicPr>
          <p:nvPr/>
        </p:nvPicPr>
        <p:blipFill>
          <a:blip r:embed="rId3"/>
          <a:stretch>
            <a:fillRect/>
          </a:stretch>
        </p:blipFill>
        <p:spPr>
          <a:xfrm>
            <a:off x="6229925" y="3650960"/>
            <a:ext cx="5236388" cy="1709686"/>
          </a:xfrm>
          <a:prstGeom prst="rect">
            <a:avLst/>
          </a:prstGeom>
        </p:spPr>
      </p:pic>
      <p:sp>
        <p:nvSpPr>
          <p:cNvPr id="5" name="页脚占位符 4">
            <a:extLst>
              <a:ext uri="{FF2B5EF4-FFF2-40B4-BE49-F238E27FC236}">
                <a16:creationId xmlns:a16="http://schemas.microsoft.com/office/drawing/2014/main" id="{A70D4FCA-A810-A1ED-1460-463D59710D5B}"/>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61A549B9-BB12-7649-AD7D-4693179ACE1F}"/>
              </a:ext>
            </a:extLst>
          </p:cNvPr>
          <p:cNvSpPr>
            <a:spLocks noGrp="1"/>
          </p:cNvSpPr>
          <p:nvPr>
            <p:ph type="sldNum" sz="quarter" idx="12"/>
          </p:nvPr>
        </p:nvSpPr>
        <p:spPr/>
        <p:txBody>
          <a:bodyPr/>
          <a:lstStyle/>
          <a:p>
            <a:fld id="{4B0D34C0-35A8-654C-9FBA-7B4E017BD630}" type="slidenum">
              <a:rPr lang="en-US" altLang="zh-CN" smtClean="0"/>
              <a:t>25</a:t>
            </a:fld>
            <a:endParaRPr kumimoji="1" lang="zh-CN" altLang="en-US"/>
          </a:p>
        </p:txBody>
      </p:sp>
      <p:sp>
        <p:nvSpPr>
          <p:cNvPr id="15" name="内容占位符 4">
            <a:extLst>
              <a:ext uri="{FF2B5EF4-FFF2-40B4-BE49-F238E27FC236}">
                <a16:creationId xmlns:a16="http://schemas.microsoft.com/office/drawing/2014/main" id="{4C8AC452-71F5-FA55-E040-EFB37917C042}"/>
              </a:ext>
            </a:extLst>
          </p:cNvPr>
          <p:cNvSpPr txBox="1">
            <a:spLocks/>
          </p:cNvSpPr>
          <p:nvPr/>
        </p:nvSpPr>
        <p:spPr bwMode="auto">
          <a:xfrm>
            <a:off x="322246" y="3552815"/>
            <a:ext cx="5430279" cy="18370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2000" b="0">
                <a:solidFill>
                  <a:schemeClr val="tx1"/>
                </a:solidFill>
                <a:effectLst/>
                <a:latin typeface="微软雅黑" panose="020B0503020204020204" pitchFamily="34" charset="-122"/>
                <a:ea typeface="微软雅黑" panose="020B0503020204020204" pitchFamily="34" charset="-122"/>
                <a:cs typeface="Arial"/>
              </a:defRPr>
            </a:lvl1pPr>
            <a:lvl2pPr marL="685817" indent="-263776" algn="l" rtl="0" eaLnBrk="1" fontAlgn="base" hangingPunct="1">
              <a:spcBef>
                <a:spcPct val="20000"/>
              </a:spcBef>
              <a:spcAft>
                <a:spcPct val="0"/>
              </a:spcAft>
              <a:buChar char="–"/>
              <a:defRPr kumimoji="1" sz="1800" b="0">
                <a:solidFill>
                  <a:schemeClr val="tx1"/>
                </a:solidFill>
                <a:effectLst/>
                <a:latin typeface="微软雅黑" panose="020B0503020204020204" pitchFamily="34" charset="-122"/>
                <a:ea typeface="微软雅黑" panose="020B0503020204020204" pitchFamily="34" charset="-122"/>
                <a:cs typeface="Arial"/>
              </a:defRPr>
            </a:lvl2pPr>
            <a:lvl3pPr marL="1055103" indent="-211021" algn="l" rtl="0" eaLnBrk="1" fontAlgn="base" hangingPunct="1">
              <a:spcBef>
                <a:spcPct val="20000"/>
              </a:spcBef>
              <a:spcAft>
                <a:spcPct val="0"/>
              </a:spcAft>
              <a:buChar char="•"/>
              <a:defRPr kumimoji="1" sz="1600" b="0">
                <a:solidFill>
                  <a:schemeClr val="tx1"/>
                </a:solidFill>
                <a:effectLst/>
                <a:latin typeface="微软雅黑" panose="020B0503020204020204" pitchFamily="34" charset="-122"/>
                <a:ea typeface="微软雅黑" panose="020B0503020204020204" pitchFamily="34"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20000"/>
              </a:lnSpc>
              <a:buFont typeface="Wingdings" panose="05000000000000000000" pitchFamily="2" charset="2"/>
              <a:buChar char="Ø"/>
            </a:pPr>
            <a:r>
              <a:rPr lang="zh-CN" altLang="en-US" sz="2400" b="1" kern="0" dirty="0"/>
              <a:t>二元联系</a:t>
            </a:r>
          </a:p>
          <a:p>
            <a:pPr lvl="1">
              <a:lnSpc>
                <a:spcPct val="120000"/>
              </a:lnSpc>
              <a:buFont typeface="Wingdings" panose="05000000000000000000" pitchFamily="2" charset="2"/>
              <a:buChar char="l"/>
            </a:pPr>
            <a:r>
              <a:rPr lang="zh-CN" altLang="zh-CN" sz="2000" u="sng" kern="0" dirty="0"/>
              <a:t>两个实体集之间</a:t>
            </a:r>
            <a:r>
              <a:rPr lang="zh-CN" altLang="zh-CN" sz="2000" kern="0" dirty="0"/>
              <a:t>的</a:t>
            </a:r>
            <a:r>
              <a:rPr lang="zh-CN" altLang="en-US" sz="2000" kern="0" dirty="0"/>
              <a:t>联系</a:t>
            </a:r>
            <a:r>
              <a:rPr lang="zh-CN" altLang="zh-CN" sz="2000" kern="0" dirty="0"/>
              <a:t>称为二元</a:t>
            </a:r>
            <a:r>
              <a:rPr lang="zh-CN" altLang="en-US" sz="2000" kern="0" dirty="0"/>
              <a:t>联系</a:t>
            </a:r>
            <a:endParaRPr lang="en-US" altLang="zh-CN" sz="2000" kern="0" dirty="0"/>
          </a:p>
          <a:p>
            <a:pPr lvl="1">
              <a:lnSpc>
                <a:spcPct val="120000"/>
              </a:lnSpc>
              <a:buFont typeface="Wingdings" panose="05000000000000000000" pitchFamily="2" charset="2"/>
              <a:buChar char="l"/>
            </a:pPr>
            <a:r>
              <a:rPr lang="zh-CN" altLang="en-US" sz="2000" kern="0" dirty="0"/>
              <a:t>一元联系可以看做是特殊的二元联系</a:t>
            </a:r>
            <a:endParaRPr lang="en-US" altLang="zh-CN" sz="2000" kern="0" dirty="0"/>
          </a:p>
          <a:p>
            <a:pPr lvl="1">
              <a:lnSpc>
                <a:spcPct val="120000"/>
              </a:lnSpc>
              <a:buFont typeface="Wingdings" panose="05000000000000000000" pitchFamily="2" charset="2"/>
              <a:buChar char="l"/>
            </a:pPr>
            <a:r>
              <a:rPr lang="zh-CN" altLang="en-US" sz="2000" kern="0" dirty="0"/>
              <a:t>例如</a:t>
            </a:r>
            <a:r>
              <a:rPr lang="zh-CN" altLang="zh-CN" sz="2000" kern="0" dirty="0"/>
              <a:t>，学生实体集与课程实体集之间存在“</a:t>
            </a:r>
            <a:r>
              <a:rPr lang="zh-CN" altLang="zh-CN" sz="2000" u="sng" kern="0" dirty="0"/>
              <a:t>选择</a:t>
            </a:r>
            <a:r>
              <a:rPr lang="zh-CN" altLang="zh-CN" sz="2000" kern="0" dirty="0"/>
              <a:t>”课程的</a:t>
            </a:r>
            <a:r>
              <a:rPr lang="zh-CN" altLang="en-US" sz="2000" kern="0" dirty="0"/>
              <a:t>联系</a:t>
            </a:r>
            <a:r>
              <a:rPr lang="zh-CN" altLang="zh-CN" sz="2000" kern="0" dirty="0"/>
              <a:t>。</a:t>
            </a:r>
            <a:endParaRPr lang="en-US" altLang="zh-CN" sz="2000" kern="0" dirty="0"/>
          </a:p>
        </p:txBody>
      </p:sp>
      <p:sp>
        <p:nvSpPr>
          <p:cNvPr id="8" name="文本框 7">
            <a:extLst>
              <a:ext uri="{FF2B5EF4-FFF2-40B4-BE49-F238E27FC236}">
                <a16:creationId xmlns:a16="http://schemas.microsoft.com/office/drawing/2014/main" id="{8FBCEB6D-91A6-2D0E-C645-EBEB61CAA926}"/>
              </a:ext>
            </a:extLst>
          </p:cNvPr>
          <p:cNvSpPr txBox="1"/>
          <p:nvPr/>
        </p:nvSpPr>
        <p:spPr>
          <a:xfrm>
            <a:off x="7699978" y="5019903"/>
            <a:ext cx="2539999" cy="400110"/>
          </a:xfrm>
          <a:prstGeom prst="rect">
            <a:avLst/>
          </a:prstGeom>
          <a:noFill/>
        </p:spPr>
        <p:txBody>
          <a:bodyPr wrap="square">
            <a:spAutoFit/>
          </a:bodyPr>
          <a:lstStyle/>
          <a:p>
            <a:pPr lvl="1"/>
            <a:r>
              <a:rPr lang="zh-CN" altLang="en-US" sz="2000" dirty="0">
                <a:latin typeface="SimHei" panose="02010609060101010101" pitchFamily="49" charset="-122"/>
                <a:ea typeface="SimHei" panose="02010609060101010101" pitchFamily="49" charset="-122"/>
              </a:rPr>
              <a:t>二元联系示例</a:t>
            </a:r>
          </a:p>
        </p:txBody>
      </p:sp>
      <p:sp>
        <p:nvSpPr>
          <p:cNvPr id="16" name="文本框 15">
            <a:extLst>
              <a:ext uri="{FF2B5EF4-FFF2-40B4-BE49-F238E27FC236}">
                <a16:creationId xmlns:a16="http://schemas.microsoft.com/office/drawing/2014/main" id="{576C89EE-F1D7-5C36-B7A9-650C618D1A8C}"/>
              </a:ext>
            </a:extLst>
          </p:cNvPr>
          <p:cNvSpPr txBox="1"/>
          <p:nvPr/>
        </p:nvSpPr>
        <p:spPr>
          <a:xfrm>
            <a:off x="7764020" y="2843115"/>
            <a:ext cx="2539999" cy="400110"/>
          </a:xfrm>
          <a:prstGeom prst="rect">
            <a:avLst/>
          </a:prstGeom>
          <a:noFill/>
        </p:spPr>
        <p:txBody>
          <a:bodyPr wrap="square">
            <a:spAutoFit/>
          </a:bodyPr>
          <a:lstStyle/>
          <a:p>
            <a:pPr lvl="1"/>
            <a:r>
              <a:rPr lang="zh-CN" altLang="en-US" sz="2000" dirty="0">
                <a:latin typeface="SimHei" panose="02010609060101010101" pitchFamily="49" charset="-122"/>
                <a:ea typeface="SimHei" panose="02010609060101010101" pitchFamily="49" charset="-122"/>
              </a:rPr>
              <a:t>一元联系示例</a:t>
            </a:r>
          </a:p>
        </p:txBody>
      </p:sp>
    </p:spTree>
    <p:extLst>
      <p:ext uri="{BB962C8B-B14F-4D97-AF65-F5344CB8AC3E}">
        <p14:creationId xmlns:p14="http://schemas.microsoft.com/office/powerpoint/2010/main" val="142373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CA02947C-86FA-43A0-AEA7-1533075A3978}"/>
              </a:ext>
            </a:extLst>
          </p:cNvPr>
          <p:cNvSpPr/>
          <p:nvPr/>
        </p:nvSpPr>
        <p:spPr>
          <a:xfrm>
            <a:off x="294326" y="1117279"/>
            <a:ext cx="11432770" cy="1215630"/>
          </a:xfrm>
          <a:prstGeom prst="roundRect">
            <a:avLst>
              <a:gd name="adj" fmla="val 2413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9" name="Shape6">
            <a:extLst>
              <a:ext uri="{FF2B5EF4-FFF2-40B4-BE49-F238E27FC236}">
                <a16:creationId xmlns:a16="http://schemas.microsoft.com/office/drawing/2014/main" id="{82D12675-44BA-4A12-95E2-53CE42E365F2}"/>
              </a:ext>
            </a:extLst>
          </p:cNvPr>
          <p:cNvSpPr/>
          <p:nvPr/>
        </p:nvSpPr>
        <p:spPr>
          <a:xfrm>
            <a:off x="294326" y="2446847"/>
            <a:ext cx="11550144" cy="405043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464358" y="2600325"/>
            <a:ext cx="11204466" cy="376019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latin typeface="Microsoft YaHei" panose="020B0503020204020204" pitchFamily="34" charset="-122"/>
                <a:ea typeface="Microsoft YaHei" panose="020B0503020204020204" pitchFamily="34" charset="-122"/>
              </a:rPr>
              <a:t>E-R</a:t>
            </a:r>
            <a:r>
              <a:rPr lang="zh-CN" altLang="en-US" dirty="0">
                <a:latin typeface="Microsoft YaHei" panose="020B0503020204020204" pitchFamily="34" charset="-122"/>
                <a:ea typeface="Microsoft YaHei" panose="020B0503020204020204" pitchFamily="34" charset="-122"/>
              </a:rPr>
              <a:t>联系类型（续）</a:t>
            </a:r>
            <a:endParaRPr kumimoji="1" lang="zh-CN" altLang="en-US" dirty="0">
              <a:latin typeface="Microsoft YaHei" panose="020B0503020204020204" pitchFamily="34" charset="-122"/>
              <a:ea typeface="Microsoft YaHei" panose="020B0503020204020204" pitchFamily="34" charset="-122"/>
            </a:endParaRP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686400" y="1134769"/>
            <a:ext cx="11903449" cy="2604288"/>
          </a:xfrm>
        </p:spPr>
        <p:txBody>
          <a:bodyPr/>
          <a:lstStyle/>
          <a:p>
            <a:pPr>
              <a:buFont typeface="Wingdings" panose="05000000000000000000" pitchFamily="2" charset="2"/>
              <a:buChar char="Ø"/>
            </a:pPr>
            <a:r>
              <a:rPr lang="zh-CN" altLang="zh-CN" sz="2400" b="1" dirty="0">
                <a:latin typeface="Times" pitchFamily="2" charset="0"/>
              </a:rPr>
              <a:t>三元</a:t>
            </a:r>
            <a:r>
              <a:rPr lang="zh-CN" altLang="en-US" sz="2400" b="1" dirty="0">
                <a:latin typeface="Times" pitchFamily="2" charset="0"/>
              </a:rPr>
              <a:t>联系</a:t>
            </a:r>
            <a:endParaRPr lang="en-US" altLang="zh-CN" sz="2400" b="1" dirty="0">
              <a:latin typeface="Times" pitchFamily="2" charset="0"/>
            </a:endParaRPr>
          </a:p>
          <a:p>
            <a:pPr lvl="1">
              <a:buFont typeface="Wingdings" panose="05000000000000000000" pitchFamily="2" charset="2"/>
              <a:buChar char="Ø"/>
            </a:pPr>
            <a:r>
              <a:rPr lang="zh-CN" altLang="zh-CN" sz="2000" u="sng" dirty="0">
                <a:latin typeface="Times" pitchFamily="2" charset="0"/>
              </a:rPr>
              <a:t>三个实体集之间</a:t>
            </a:r>
            <a:r>
              <a:rPr lang="zh-CN" altLang="zh-CN" sz="2000" dirty="0">
                <a:latin typeface="Times" pitchFamily="2" charset="0"/>
              </a:rPr>
              <a:t>的</a:t>
            </a:r>
            <a:r>
              <a:rPr lang="zh-CN" altLang="en-US" sz="2000" dirty="0">
                <a:latin typeface="Times" pitchFamily="2" charset="0"/>
              </a:rPr>
              <a:t>联系</a:t>
            </a:r>
            <a:r>
              <a:rPr lang="zh-CN" altLang="zh-CN" sz="2000" dirty="0">
                <a:latin typeface="Times" pitchFamily="2" charset="0"/>
              </a:rPr>
              <a:t>称为三元</a:t>
            </a:r>
            <a:r>
              <a:rPr lang="zh-CN" altLang="en-US" sz="2000" dirty="0">
                <a:latin typeface="Times" pitchFamily="2" charset="0"/>
              </a:rPr>
              <a:t>联系</a:t>
            </a:r>
            <a:endParaRPr lang="en-US" altLang="zh-CN" sz="2000" dirty="0">
              <a:latin typeface="Times" pitchFamily="2" charset="0"/>
            </a:endParaRPr>
          </a:p>
          <a:p>
            <a:pPr lvl="1">
              <a:buFont typeface="Wingdings" panose="05000000000000000000" pitchFamily="2" charset="2"/>
              <a:buChar char="Ø"/>
            </a:pPr>
            <a:r>
              <a:rPr lang="zh-CN" altLang="en-US" sz="2000" dirty="0">
                <a:latin typeface="Times" pitchFamily="2" charset="0"/>
              </a:rPr>
              <a:t>例如</a:t>
            </a:r>
            <a:r>
              <a:rPr lang="zh-CN" altLang="zh-CN" sz="2000" dirty="0">
                <a:latin typeface="Times" pitchFamily="2" charset="0"/>
              </a:rPr>
              <a:t>，学生、学校和课程之间存在“学习”的</a:t>
            </a:r>
            <a:r>
              <a:rPr lang="zh-CN" altLang="en-US" sz="2000" dirty="0">
                <a:latin typeface="Times" pitchFamily="2" charset="0"/>
              </a:rPr>
              <a:t>联系，即某学生在某学校学习某课程 </a:t>
            </a:r>
            <a:endParaRPr lang="en-US" altLang="zh-CN" sz="2000" dirty="0">
              <a:latin typeface="Times" pitchFamily="2" charset="0"/>
            </a:endParaRPr>
          </a:p>
          <a:p>
            <a:pPr lvl="1">
              <a:buFont typeface="Wingdings" panose="05000000000000000000" pitchFamily="2" charset="2"/>
              <a:buChar char="Ø"/>
            </a:pPr>
            <a:endParaRPr lang="en-US" altLang="zh-CN" sz="2000" dirty="0">
              <a:latin typeface="Times" pitchFamily="2" charset="0"/>
            </a:endParaRPr>
          </a:p>
        </p:txBody>
      </p:sp>
      <p:sp>
        <p:nvSpPr>
          <p:cNvPr id="5" name="灯片编号占位符 1">
            <a:extLst>
              <a:ext uri="{FF2B5EF4-FFF2-40B4-BE49-F238E27FC236}">
                <a16:creationId xmlns:a16="http://schemas.microsoft.com/office/drawing/2014/main" id="{E010028D-1904-C953-449D-D5C9C6DDCCF8}"/>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26</a:t>
            </a:fld>
            <a:endParaRPr lang="zh-CN" altLang="en-US" dirty="0"/>
          </a:p>
        </p:txBody>
      </p:sp>
      <p:pic>
        <p:nvPicPr>
          <p:cNvPr id="3" name="图片 2">
            <a:extLst>
              <a:ext uri="{FF2B5EF4-FFF2-40B4-BE49-F238E27FC236}">
                <a16:creationId xmlns:a16="http://schemas.microsoft.com/office/drawing/2014/main" id="{A3AC5752-F942-4B90-313D-586F28148344}"/>
              </a:ext>
            </a:extLst>
          </p:cNvPr>
          <p:cNvPicPr>
            <a:picLocks noChangeAspect="1"/>
          </p:cNvPicPr>
          <p:nvPr/>
        </p:nvPicPr>
        <p:blipFill>
          <a:blip r:embed="rId2"/>
          <a:stretch>
            <a:fillRect/>
          </a:stretch>
        </p:blipFill>
        <p:spPr>
          <a:xfrm>
            <a:off x="3031075" y="2672877"/>
            <a:ext cx="6418397" cy="3541185"/>
          </a:xfrm>
          <a:prstGeom prst="rect">
            <a:avLst/>
          </a:prstGeom>
        </p:spPr>
      </p:pic>
      <p:sp>
        <p:nvSpPr>
          <p:cNvPr id="4" name="文本框 3">
            <a:extLst>
              <a:ext uri="{FF2B5EF4-FFF2-40B4-BE49-F238E27FC236}">
                <a16:creationId xmlns:a16="http://schemas.microsoft.com/office/drawing/2014/main" id="{34BAC490-646D-5DC4-09C7-638A01A65E98}"/>
              </a:ext>
            </a:extLst>
          </p:cNvPr>
          <p:cNvSpPr txBox="1"/>
          <p:nvPr/>
        </p:nvSpPr>
        <p:spPr>
          <a:xfrm>
            <a:off x="5098374" y="6091524"/>
            <a:ext cx="2539999" cy="400110"/>
          </a:xfrm>
          <a:prstGeom prst="rect">
            <a:avLst/>
          </a:prstGeom>
          <a:noFill/>
        </p:spPr>
        <p:txBody>
          <a:bodyPr wrap="square">
            <a:spAutoFit/>
          </a:bodyPr>
          <a:lstStyle/>
          <a:p>
            <a:pPr lvl="1"/>
            <a:r>
              <a:rPr lang="zh-CN" altLang="en-US" sz="2000" dirty="0">
                <a:latin typeface="SimHei" panose="02010609060101010101" pitchFamily="49" charset="-122"/>
                <a:ea typeface="SimHei" panose="02010609060101010101" pitchFamily="49" charset="-122"/>
              </a:rPr>
              <a:t>三元联系示例</a:t>
            </a:r>
          </a:p>
        </p:txBody>
      </p:sp>
      <p:sp>
        <p:nvSpPr>
          <p:cNvPr id="6" name="页脚占位符 5">
            <a:extLst>
              <a:ext uri="{FF2B5EF4-FFF2-40B4-BE49-F238E27FC236}">
                <a16:creationId xmlns:a16="http://schemas.microsoft.com/office/drawing/2014/main" id="{1F6D15FD-3AC4-DD85-6C4D-DC3B0B97634A}"/>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A53CE59B-008F-C8B4-32F4-9D2E183EC11E}"/>
              </a:ext>
            </a:extLst>
          </p:cNvPr>
          <p:cNvSpPr>
            <a:spLocks noGrp="1"/>
          </p:cNvSpPr>
          <p:nvPr>
            <p:ph type="sldNum" sz="quarter" idx="12"/>
          </p:nvPr>
        </p:nvSpPr>
        <p:spPr/>
        <p:txBody>
          <a:bodyPr/>
          <a:lstStyle/>
          <a:p>
            <a:fld id="{4B0D34C0-35A8-654C-9FBA-7B4E017BD630}" type="slidenum">
              <a:rPr lang="en-US" altLang="zh-CN" smtClean="0"/>
              <a:t>26</a:t>
            </a:fld>
            <a:endParaRPr kumimoji="1" lang="zh-CN" altLang="en-US"/>
          </a:p>
        </p:txBody>
      </p:sp>
    </p:spTree>
    <p:extLst>
      <p:ext uri="{BB962C8B-B14F-4D97-AF65-F5344CB8AC3E}">
        <p14:creationId xmlns:p14="http://schemas.microsoft.com/office/powerpoint/2010/main" val="3310895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A218913-4A78-411F-8DC8-49150EE3879E}"/>
              </a:ext>
            </a:extLst>
          </p:cNvPr>
          <p:cNvSpPr/>
          <p:nvPr/>
        </p:nvSpPr>
        <p:spPr bwMode="auto">
          <a:xfrm>
            <a:off x="367553" y="1115714"/>
            <a:ext cx="11631016" cy="5401432"/>
          </a:xfrm>
          <a:prstGeom prst="rect">
            <a:avLst/>
          </a:prstGeom>
          <a:gradFill>
            <a:gsLst>
              <a:gs pos="0">
                <a:srgbClr val="6F1787">
                  <a:alpha val="62000"/>
                </a:srgbClr>
              </a:gs>
              <a:gs pos="100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三元联系分解为二元联系</a:t>
            </a:r>
            <a:endParaRPr kumimoji="1" lang="zh-CN" altLang="en-US" dirty="0">
              <a:latin typeface="Times" pitchFamily="2" charset="0"/>
            </a:endParaRP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67552" y="1209609"/>
            <a:ext cx="11672047" cy="5213642"/>
          </a:xfrm>
        </p:spPr>
        <p:txBody>
          <a:bodyPr/>
          <a:lstStyle/>
          <a:p>
            <a:pPr>
              <a:lnSpc>
                <a:spcPct val="150000"/>
              </a:lnSpc>
              <a:buFont typeface="Wingdings" panose="05000000000000000000" pitchFamily="2" charset="2"/>
              <a:buChar char="Ø"/>
            </a:pPr>
            <a:r>
              <a:rPr lang="zh-CN" altLang="en-US" sz="2400" dirty="0">
                <a:latin typeface="Microsoft YaHei" panose="020B0503020204020204" pitchFamily="34" charset="-122"/>
                <a:ea typeface="Microsoft YaHei" panose="020B0503020204020204" pitchFamily="34" charset="-122"/>
              </a:rPr>
              <a:t>针对三元联系，可以将其</a:t>
            </a:r>
            <a:r>
              <a:rPr lang="zh-CN" altLang="en-US" sz="2400" u="sng" dirty="0">
                <a:latin typeface="Microsoft YaHei" panose="020B0503020204020204" pitchFamily="34" charset="-122"/>
                <a:ea typeface="Microsoft YaHei" panose="020B0503020204020204" pitchFamily="34" charset="-122"/>
              </a:rPr>
              <a:t>分解</a:t>
            </a:r>
            <a:r>
              <a:rPr lang="zh-CN" altLang="en-US" sz="2400" dirty="0">
                <a:latin typeface="Microsoft YaHei" panose="020B0503020204020204" pitchFamily="34" charset="-122"/>
                <a:ea typeface="Microsoft YaHei" panose="020B0503020204020204" pitchFamily="34" charset="-122"/>
              </a:rPr>
              <a:t>为二元联系</a:t>
            </a:r>
            <a:endParaRPr lang="en-US" altLang="zh-CN" sz="2400" dirty="0">
              <a:latin typeface="Microsoft YaHei" panose="020B0503020204020204" pitchFamily="34" charset="-122"/>
              <a:ea typeface="Microsoft YaHei" panose="020B0503020204020204" pitchFamily="34" charset="-122"/>
            </a:endParaRPr>
          </a:p>
          <a:p>
            <a:pPr>
              <a:lnSpc>
                <a:spcPct val="150000"/>
              </a:lnSpc>
              <a:buFont typeface="Wingdings" panose="05000000000000000000" pitchFamily="2" charset="2"/>
              <a:buChar char="Ø"/>
            </a:pPr>
            <a:r>
              <a:rPr lang="zh-CN" altLang="en-US" sz="2400" dirty="0">
                <a:latin typeface="Microsoft YaHei" panose="020B0503020204020204" pitchFamily="34" charset="-122"/>
                <a:ea typeface="Microsoft YaHei" panose="020B0503020204020204" pitchFamily="34" charset="-122"/>
              </a:rPr>
              <a:t>考虑一个抽象的三元联系</a:t>
            </a:r>
            <a:r>
              <a:rPr lang="en" altLang="zh-CN" sz="2400" dirty="0">
                <a:latin typeface="Microsoft YaHei" panose="020B0503020204020204" pitchFamily="34" charset="-122"/>
                <a:ea typeface="Microsoft YaHei" panose="020B0503020204020204" pitchFamily="34" charset="-122"/>
              </a:rPr>
              <a:t>R</a:t>
            </a:r>
            <a:r>
              <a:rPr lang="zh-CN" altLang="e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它将实体集</a:t>
            </a:r>
            <a:r>
              <a:rPr lang="en" altLang="zh-CN" sz="2400" dirty="0">
                <a:latin typeface="Microsoft YaHei" panose="020B0503020204020204" pitchFamily="34" charset="-122"/>
                <a:ea typeface="Microsoft YaHei" panose="020B0503020204020204" pitchFamily="34" charset="-122"/>
              </a:rPr>
              <a:t>A</a:t>
            </a:r>
            <a:r>
              <a:rPr lang="zh-CN" altLang="en" sz="2400" dirty="0">
                <a:latin typeface="Microsoft YaHei" panose="020B0503020204020204" pitchFamily="34" charset="-122"/>
                <a:ea typeface="Microsoft YaHei" panose="020B0503020204020204" pitchFamily="34" charset="-122"/>
              </a:rPr>
              <a:t>、</a:t>
            </a:r>
            <a:r>
              <a:rPr lang="en"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和</a:t>
            </a:r>
            <a:r>
              <a:rPr lang="en"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联系起来，将</a:t>
            </a:r>
            <a:r>
              <a:rPr lang="zh-CN" altLang="en-US" sz="2400" u="sng" dirty="0">
                <a:solidFill>
                  <a:srgbClr val="7030A0"/>
                </a:solidFill>
                <a:latin typeface="Microsoft YaHei" panose="020B0503020204020204" pitchFamily="34" charset="-122"/>
                <a:ea typeface="Microsoft YaHei" panose="020B0503020204020204" pitchFamily="34" charset="-122"/>
              </a:rPr>
              <a:t>该三元联系转换成多个等价的二元联系的具体步骤</a:t>
            </a:r>
            <a:r>
              <a:rPr lang="zh-CN" altLang="en-US" sz="2400" dirty="0">
                <a:latin typeface="Microsoft YaHei" panose="020B0503020204020204" pitchFamily="34" charset="-122"/>
                <a:ea typeface="Microsoft YaHei" panose="020B0503020204020204" pitchFamily="34" charset="-122"/>
              </a:rPr>
              <a:t>如下：</a:t>
            </a:r>
            <a:endParaRPr lang="en-US" altLang="zh-CN" sz="2400" dirty="0">
              <a:latin typeface="Microsoft YaHei" panose="020B0503020204020204" pitchFamily="34" charset="-122"/>
              <a:ea typeface="Microsoft YaHei" panose="020B0503020204020204" pitchFamily="34" charset="-122"/>
            </a:endParaRPr>
          </a:p>
        </p:txBody>
      </p:sp>
      <p:sp>
        <p:nvSpPr>
          <p:cNvPr id="5" name="灯片编号占位符 1">
            <a:extLst>
              <a:ext uri="{FF2B5EF4-FFF2-40B4-BE49-F238E27FC236}">
                <a16:creationId xmlns:a16="http://schemas.microsoft.com/office/drawing/2014/main" id="{E010028D-1904-C953-449D-D5C9C6DDCCF8}"/>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27</a:t>
            </a:fld>
            <a:endParaRPr lang="zh-CN" altLang="en-US" dirty="0"/>
          </a:p>
        </p:txBody>
      </p:sp>
      <p:sp>
        <p:nvSpPr>
          <p:cNvPr id="3" name="页脚占位符 2">
            <a:extLst>
              <a:ext uri="{FF2B5EF4-FFF2-40B4-BE49-F238E27FC236}">
                <a16:creationId xmlns:a16="http://schemas.microsoft.com/office/drawing/2014/main" id="{EB91D534-4CA3-4793-8EA3-123F8D0B4A94}"/>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603571E8-0A0B-3E2A-52FB-132C185BCBB9}"/>
              </a:ext>
            </a:extLst>
          </p:cNvPr>
          <p:cNvSpPr>
            <a:spLocks noGrp="1"/>
          </p:cNvSpPr>
          <p:nvPr>
            <p:ph type="sldNum" sz="quarter" idx="12"/>
          </p:nvPr>
        </p:nvSpPr>
        <p:spPr/>
        <p:txBody>
          <a:bodyPr/>
          <a:lstStyle/>
          <a:p>
            <a:fld id="{4B0D34C0-35A8-654C-9FBA-7B4E017BD630}" type="slidenum">
              <a:rPr lang="en-US" altLang="zh-CN" smtClean="0"/>
              <a:t>27</a:t>
            </a:fld>
            <a:endParaRPr kumimoji="1" lang="zh-CN" altLang="en-US"/>
          </a:p>
        </p:txBody>
      </p:sp>
    </p:spTree>
    <p:extLst>
      <p:ext uri="{BB962C8B-B14F-4D97-AF65-F5344CB8AC3E}">
        <p14:creationId xmlns:p14="http://schemas.microsoft.com/office/powerpoint/2010/main" val="1747989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6">
            <a:extLst>
              <a:ext uri="{FF2B5EF4-FFF2-40B4-BE49-F238E27FC236}">
                <a16:creationId xmlns:a16="http://schemas.microsoft.com/office/drawing/2014/main" id="{82D12675-44BA-4A12-95E2-53CE42E365F2}"/>
              </a:ext>
            </a:extLst>
          </p:cNvPr>
          <p:cNvSpPr/>
          <p:nvPr/>
        </p:nvSpPr>
        <p:spPr>
          <a:xfrm>
            <a:off x="5118757" y="2268807"/>
            <a:ext cx="6863693" cy="330783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8" name="Shape6">
            <a:extLst>
              <a:ext uri="{FF2B5EF4-FFF2-40B4-BE49-F238E27FC236}">
                <a16:creationId xmlns:a16="http://schemas.microsoft.com/office/drawing/2014/main" id="{2BB58945-69A6-42E9-96FF-DC536AE97366}"/>
              </a:ext>
            </a:extLst>
          </p:cNvPr>
          <p:cNvSpPr/>
          <p:nvPr/>
        </p:nvSpPr>
        <p:spPr>
          <a:xfrm>
            <a:off x="5233268" y="2386233"/>
            <a:ext cx="6591661" cy="307080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5" name="Shape6">
            <a:extLst>
              <a:ext uri="{FF2B5EF4-FFF2-40B4-BE49-F238E27FC236}">
                <a16:creationId xmlns:a16="http://schemas.microsoft.com/office/drawing/2014/main" id="{82D12675-44BA-4A12-95E2-53CE42E365F2}"/>
              </a:ext>
            </a:extLst>
          </p:cNvPr>
          <p:cNvSpPr/>
          <p:nvPr/>
        </p:nvSpPr>
        <p:spPr>
          <a:xfrm>
            <a:off x="161276" y="2268807"/>
            <a:ext cx="4877449" cy="330783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6" name="Shape6">
            <a:extLst>
              <a:ext uri="{FF2B5EF4-FFF2-40B4-BE49-F238E27FC236}">
                <a16:creationId xmlns:a16="http://schemas.microsoft.com/office/drawing/2014/main" id="{2BB58945-69A6-42E9-96FF-DC536AE97366}"/>
              </a:ext>
            </a:extLst>
          </p:cNvPr>
          <p:cNvSpPr/>
          <p:nvPr/>
        </p:nvSpPr>
        <p:spPr>
          <a:xfrm>
            <a:off x="275787" y="2386233"/>
            <a:ext cx="4658163" cy="307080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6" name="文本框 5">
            <a:extLst>
              <a:ext uri="{FF2B5EF4-FFF2-40B4-BE49-F238E27FC236}">
                <a16:creationId xmlns:a16="http://schemas.microsoft.com/office/drawing/2014/main" id="{FD755F98-90C3-0686-50DC-F64BDEEC03D4}"/>
              </a:ext>
            </a:extLst>
          </p:cNvPr>
          <p:cNvSpPr txBox="1"/>
          <p:nvPr/>
        </p:nvSpPr>
        <p:spPr>
          <a:xfrm>
            <a:off x="1326912" y="5576637"/>
            <a:ext cx="2539999" cy="338554"/>
          </a:xfrm>
          <a:prstGeom prst="rect">
            <a:avLst/>
          </a:prstGeom>
          <a:noFill/>
        </p:spPr>
        <p:txBody>
          <a:bodyPr wrap="square">
            <a:spAutoFit/>
          </a:bodyPr>
          <a:lstStyle/>
          <a:p>
            <a:pPr lvl="1"/>
            <a:r>
              <a:rPr lang="zh-CN" altLang="en-US" sz="1600" b="1" dirty="0">
                <a:solidFill>
                  <a:srgbClr val="7E3094"/>
                </a:solidFill>
                <a:latin typeface="微软雅黑" panose="020B0503020204020204" pitchFamily="34" charset="-122"/>
                <a:ea typeface="微软雅黑" panose="020B0503020204020204" pitchFamily="34" charset="-122"/>
              </a:rPr>
              <a:t>三元联系示例</a:t>
            </a:r>
          </a:p>
        </p:txBody>
      </p:sp>
      <p:sp>
        <p:nvSpPr>
          <p:cNvPr id="7" name="文本框 6">
            <a:extLst>
              <a:ext uri="{FF2B5EF4-FFF2-40B4-BE49-F238E27FC236}">
                <a16:creationId xmlns:a16="http://schemas.microsoft.com/office/drawing/2014/main" id="{63B2AFB5-66D0-1927-80B7-D5F12E24D918}"/>
              </a:ext>
            </a:extLst>
          </p:cNvPr>
          <p:cNvSpPr txBox="1"/>
          <p:nvPr/>
        </p:nvSpPr>
        <p:spPr>
          <a:xfrm>
            <a:off x="6385668" y="5576637"/>
            <a:ext cx="4168774" cy="338554"/>
          </a:xfrm>
          <a:prstGeom prst="rect">
            <a:avLst/>
          </a:prstGeom>
          <a:noFill/>
        </p:spPr>
        <p:txBody>
          <a:bodyPr wrap="square">
            <a:spAutoFit/>
          </a:bodyPr>
          <a:lstStyle/>
          <a:p>
            <a:pPr lvl="1" algn="ctr"/>
            <a:r>
              <a:rPr lang="zh-CN" altLang="en-US" sz="1600" b="1" dirty="0">
                <a:solidFill>
                  <a:srgbClr val="7E3094"/>
                </a:solidFill>
                <a:latin typeface="微软雅黑" panose="020B0503020204020204" pitchFamily="34" charset="-122"/>
                <a:ea typeface="微软雅黑" panose="020B0503020204020204" pitchFamily="34" charset="-122"/>
              </a:rPr>
              <a:t>三元联系分解为二元联系示例</a:t>
            </a: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三元联系分解为二元联系（续）</a:t>
            </a:r>
            <a:endParaRPr kumimoji="1" lang="zh-CN" altLang="en-US" dirty="0"/>
          </a:p>
        </p:txBody>
      </p:sp>
      <p:sp>
        <p:nvSpPr>
          <p:cNvPr id="8" name="灯片编号占位符 1">
            <a:extLst>
              <a:ext uri="{FF2B5EF4-FFF2-40B4-BE49-F238E27FC236}">
                <a16:creationId xmlns:a16="http://schemas.microsoft.com/office/drawing/2014/main" id="{22591B65-E4E2-FC24-4E02-9AC3A96737C3}"/>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28</a:t>
            </a:fld>
            <a:endParaRPr lang="zh-CN" altLang="en-US" dirty="0"/>
          </a:p>
        </p:txBody>
      </p:sp>
      <p:pic>
        <p:nvPicPr>
          <p:cNvPr id="9" name="图片 8">
            <a:extLst>
              <a:ext uri="{FF2B5EF4-FFF2-40B4-BE49-F238E27FC236}">
                <a16:creationId xmlns:a16="http://schemas.microsoft.com/office/drawing/2014/main" id="{421A3CA0-5EC9-E511-A4CE-2B26C5E49365}"/>
              </a:ext>
            </a:extLst>
          </p:cNvPr>
          <p:cNvPicPr>
            <a:picLocks noChangeAspect="1"/>
          </p:cNvPicPr>
          <p:nvPr/>
        </p:nvPicPr>
        <p:blipFill rotWithShape="1">
          <a:blip r:embed="rId3">
            <a:clrChange>
              <a:clrFrom>
                <a:srgbClr val="FFFFFF"/>
              </a:clrFrom>
              <a:clrTo>
                <a:srgbClr val="FFFFFF">
                  <a:alpha val="0"/>
                </a:srgbClr>
              </a:clrTo>
            </a:clrChange>
          </a:blip>
          <a:srcRect r="701"/>
          <a:stretch/>
        </p:blipFill>
        <p:spPr>
          <a:xfrm>
            <a:off x="5336104" y="2715903"/>
            <a:ext cx="6488825" cy="2665017"/>
          </a:xfrm>
          <a:prstGeom prst="rect">
            <a:avLst/>
          </a:prstGeom>
        </p:spPr>
      </p:pic>
      <p:pic>
        <p:nvPicPr>
          <p:cNvPr id="10" name="图片 9">
            <a:extLst>
              <a:ext uri="{FF2B5EF4-FFF2-40B4-BE49-F238E27FC236}">
                <a16:creationId xmlns:a16="http://schemas.microsoft.com/office/drawing/2014/main" id="{407F67B1-F243-7D01-1E8A-452E3B8765AA}"/>
              </a:ext>
            </a:extLst>
          </p:cNvPr>
          <p:cNvPicPr>
            <a:picLocks noChangeAspect="1"/>
          </p:cNvPicPr>
          <p:nvPr/>
        </p:nvPicPr>
        <p:blipFill>
          <a:blip r:embed="rId4"/>
          <a:stretch>
            <a:fillRect/>
          </a:stretch>
        </p:blipFill>
        <p:spPr>
          <a:xfrm>
            <a:off x="429959" y="2962497"/>
            <a:ext cx="4306664" cy="2376091"/>
          </a:xfrm>
          <a:prstGeom prst="rect">
            <a:avLst/>
          </a:prstGeom>
        </p:spPr>
      </p:pic>
      <p:sp>
        <p:nvSpPr>
          <p:cNvPr id="3" name="页脚占位符 2">
            <a:extLst>
              <a:ext uri="{FF2B5EF4-FFF2-40B4-BE49-F238E27FC236}">
                <a16:creationId xmlns:a16="http://schemas.microsoft.com/office/drawing/2014/main" id="{7C8B6439-1061-674E-8951-2E6EB716D828}"/>
              </a:ext>
            </a:extLst>
          </p:cNvPr>
          <p:cNvSpPr>
            <a:spLocks noGrp="1"/>
          </p:cNvSpPr>
          <p:nvPr>
            <p:ph type="ftr" sz="quarter" idx="11"/>
          </p:nvPr>
        </p:nvSpPr>
        <p:spPr/>
        <p:txBody>
          <a:bodyPr/>
          <a:lstStyle/>
          <a:p>
            <a:r>
              <a:rPr kumimoji="1" lang="zh-CN" altLang="en-US" dirty="0"/>
              <a:t>数据库系统</a:t>
            </a:r>
            <a:r>
              <a:rPr kumimoji="1" lang="en-US" altLang="zh-CN" dirty="0"/>
              <a:t>—</a:t>
            </a:r>
            <a:r>
              <a:rPr kumimoji="1" lang="zh-CN" altLang="en-US" dirty="0"/>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3BDAFC2F-C626-C5D8-4BD4-82E882B32F22}"/>
              </a:ext>
            </a:extLst>
          </p:cNvPr>
          <p:cNvSpPr>
            <a:spLocks noGrp="1"/>
          </p:cNvSpPr>
          <p:nvPr>
            <p:ph type="sldNum" sz="quarter" idx="12"/>
          </p:nvPr>
        </p:nvSpPr>
        <p:spPr/>
        <p:txBody>
          <a:bodyPr/>
          <a:lstStyle/>
          <a:p>
            <a:fld id="{4B0D34C0-35A8-654C-9FBA-7B4E017BD630}" type="slidenum">
              <a:rPr lang="en-US" altLang="zh-CN" smtClean="0"/>
              <a:t>28</a:t>
            </a:fld>
            <a:endParaRPr kumimoji="1"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A66EEFB-6010-4BA2-AB45-316235E9E4EE}"/>
                  </a:ext>
                </a:extLst>
              </p:cNvPr>
              <p:cNvSpPr txBox="1"/>
              <p:nvPr/>
            </p:nvSpPr>
            <p:spPr>
              <a:xfrm>
                <a:off x="-150338" y="937182"/>
                <a:ext cx="12212820" cy="874407"/>
              </a:xfrm>
              <a:prstGeom prst="rect">
                <a:avLst/>
              </a:prstGeom>
              <a:noFill/>
            </p:spPr>
            <p:txBody>
              <a:bodyPr wrap="square">
                <a:spAutoFit/>
              </a:bodyPr>
              <a:lstStyle/>
              <a:p>
                <a:pPr lvl="1">
                  <a:lnSpc>
                    <a:spcPct val="150000"/>
                  </a:lnSpc>
                  <a:buFont typeface="Wingdings" panose="05000000000000000000" pitchFamily="2" charset="2"/>
                  <a:buChar char="l"/>
                </a:pPr>
                <a:r>
                  <a:rPr lang="zh-CN" altLang="zh-CN"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1</a:t>
                </a:r>
                <a:r>
                  <a:rPr lang="zh-CN" altLang="zh-CN" sz="1800" dirty="0">
                    <a:latin typeface="Microsoft YaHei" panose="020B0503020204020204" pitchFamily="34" charset="-122"/>
                    <a:ea typeface="Microsoft YaHei" panose="020B0503020204020204" pitchFamily="34" charset="-122"/>
                  </a:rPr>
                  <a:t>）</a:t>
                </a:r>
                <a:r>
                  <a:rPr lang="zh-CN" altLang="zh-CN" sz="1800" b="1" dirty="0">
                    <a:latin typeface="Microsoft YaHei" panose="020B0503020204020204" pitchFamily="34" charset="-122"/>
                    <a:ea typeface="Microsoft YaHei" panose="020B0503020204020204" pitchFamily="34" charset="-122"/>
                  </a:rPr>
                  <a:t>用新实体集</a:t>
                </a:r>
                <a14:m>
                  <m:oMath xmlns:m="http://schemas.openxmlformats.org/officeDocument/2006/math">
                    <m:r>
                      <a:rPr lang="en-US" altLang="zh-CN" sz="1800" b="1" i="1" smtClean="0">
                        <a:latin typeface="Cambria Math" panose="02040503050406030204" pitchFamily="18" charset="0"/>
                      </a:rPr>
                      <m:t>𝑬</m:t>
                    </m:r>
                  </m:oMath>
                </a14:m>
                <a:r>
                  <a:rPr lang="zh-CN" altLang="zh-CN" sz="1800" b="1" dirty="0">
                    <a:latin typeface="Microsoft YaHei" panose="020B0503020204020204" pitchFamily="34" charset="-122"/>
                    <a:ea typeface="Microsoft YaHei" panose="020B0503020204020204" pitchFamily="34" charset="-122"/>
                  </a:rPr>
                  <a:t>替代联系</a:t>
                </a:r>
                <a14:m>
                  <m:oMath xmlns:m="http://schemas.openxmlformats.org/officeDocument/2006/math">
                    <m:r>
                      <a:rPr lang="en-US" altLang="zh-CN" sz="1800" b="1" i="1" smtClean="0">
                        <a:latin typeface="Cambria Math" panose="02040503050406030204" pitchFamily="18" charset="0"/>
                      </a:rPr>
                      <m:t>𝑹</m:t>
                    </m:r>
                  </m:oMath>
                </a14:m>
                <a:r>
                  <a:rPr lang="zh-CN" altLang="zh-CN" sz="1800" dirty="0">
                    <a:latin typeface="Microsoft YaHei" panose="020B0503020204020204" pitchFamily="34" charset="-122"/>
                    <a:ea typeface="Microsoft YaHei" panose="020B0503020204020204" pitchFamily="34" charset="-122"/>
                  </a:rPr>
                  <a:t>。如果联系</a:t>
                </a:r>
                <a14:m>
                  <m:oMath xmlns:m="http://schemas.openxmlformats.org/officeDocument/2006/math">
                    <m:r>
                      <a:rPr lang="en-US" altLang="zh-CN" sz="1800" b="0" i="1" smtClean="0">
                        <a:latin typeface="Cambria Math" panose="02040503050406030204" pitchFamily="18" charset="0"/>
                      </a:rPr>
                      <m:t>𝑅</m:t>
                    </m:r>
                  </m:oMath>
                </a14:m>
                <a:r>
                  <a:rPr lang="zh-CN" altLang="zh-CN" sz="1800" dirty="0">
                    <a:latin typeface="Microsoft YaHei" panose="020B0503020204020204" pitchFamily="34" charset="-122"/>
                    <a:ea typeface="Microsoft YaHei" panose="020B0503020204020204" pitchFamily="34" charset="-122"/>
                  </a:rPr>
                  <a:t>有属性，则将这些属性赋给新建的实体集</a:t>
                </a:r>
                <a14:m>
                  <m:oMath xmlns:m="http://schemas.openxmlformats.org/officeDocument/2006/math">
                    <m:r>
                      <a:rPr lang="en-US" altLang="zh-CN" sz="1800" b="0" i="1" smtClean="0">
                        <a:latin typeface="Cambria Math" panose="02040503050406030204" pitchFamily="18" charset="0"/>
                      </a:rPr>
                      <m:t>𝐸</m:t>
                    </m:r>
                  </m:oMath>
                </a14:m>
                <a:r>
                  <a:rPr lang="zh-CN" altLang="zh-CN" sz="1800" dirty="0">
                    <a:latin typeface="Microsoft YaHei" panose="020B0503020204020204" pitchFamily="34" charset="-122"/>
                    <a:ea typeface="Microsoft YaHei" panose="020B0503020204020204" pitchFamily="34" charset="-122"/>
                  </a:rPr>
                  <a:t>；否则，为</a:t>
                </a:r>
                <a14:m>
                  <m:oMath xmlns:m="http://schemas.openxmlformats.org/officeDocument/2006/math">
                    <m:r>
                      <a:rPr lang="en-US" altLang="zh-CN" sz="1800" b="0" i="1" smtClean="0">
                        <a:latin typeface="Cambria Math" panose="02040503050406030204" pitchFamily="18" charset="0"/>
                      </a:rPr>
                      <m:t>𝐸</m:t>
                    </m:r>
                  </m:oMath>
                </a14:m>
                <a:r>
                  <a:rPr lang="zh-CN" altLang="zh-CN" sz="1800" dirty="0">
                    <a:latin typeface="Microsoft YaHei" panose="020B0503020204020204" pitchFamily="34" charset="-122"/>
                    <a:ea typeface="Microsoft YaHei" panose="020B0503020204020204" pitchFamily="34" charset="-122"/>
                  </a:rPr>
                  <a:t>建立一个特殊的标识性属性。因为每个实体集都应该至少有一个属性或多个属性的集合，以区别实体集中的各个成员；</a:t>
                </a:r>
              </a:p>
            </p:txBody>
          </p:sp>
        </mc:Choice>
        <mc:Fallback xmlns="">
          <p:sp>
            <p:nvSpPr>
              <p:cNvPr id="19" name="文本框 18">
                <a:extLst>
                  <a:ext uri="{FF2B5EF4-FFF2-40B4-BE49-F238E27FC236}">
                    <a16:creationId xmlns:a16="http://schemas.microsoft.com/office/drawing/2014/main" id="{3A66EEFB-6010-4BA2-AB45-316235E9E4EE}"/>
                  </a:ext>
                </a:extLst>
              </p:cNvPr>
              <p:cNvSpPr txBox="1">
                <a:spLocks noRot="1" noChangeAspect="1" noMove="1" noResize="1" noEditPoints="1" noAdjustHandles="1" noChangeArrowheads="1" noChangeShapeType="1" noTextEdit="1"/>
              </p:cNvSpPr>
              <p:nvPr/>
            </p:nvSpPr>
            <p:spPr>
              <a:xfrm>
                <a:off x="-150338" y="937182"/>
                <a:ext cx="12212820" cy="874407"/>
              </a:xfrm>
              <a:prstGeom prst="rect">
                <a:avLst/>
              </a:prstGeom>
              <a:blipFill>
                <a:blip r:embed="rId5"/>
                <a:stretch>
                  <a:fillRect b="-10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4714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6">
            <a:extLst>
              <a:ext uri="{FF2B5EF4-FFF2-40B4-BE49-F238E27FC236}">
                <a16:creationId xmlns:a16="http://schemas.microsoft.com/office/drawing/2014/main" id="{82D12675-44BA-4A12-95E2-53CE42E365F2}"/>
              </a:ext>
            </a:extLst>
          </p:cNvPr>
          <p:cNvSpPr/>
          <p:nvPr/>
        </p:nvSpPr>
        <p:spPr>
          <a:xfrm>
            <a:off x="5118757" y="2268807"/>
            <a:ext cx="6863693" cy="330783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8" name="Shape6">
            <a:extLst>
              <a:ext uri="{FF2B5EF4-FFF2-40B4-BE49-F238E27FC236}">
                <a16:creationId xmlns:a16="http://schemas.microsoft.com/office/drawing/2014/main" id="{2BB58945-69A6-42E9-96FF-DC536AE97366}"/>
              </a:ext>
            </a:extLst>
          </p:cNvPr>
          <p:cNvSpPr/>
          <p:nvPr/>
        </p:nvSpPr>
        <p:spPr>
          <a:xfrm>
            <a:off x="5233268" y="2386233"/>
            <a:ext cx="6591661" cy="307080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5" name="Shape6">
            <a:extLst>
              <a:ext uri="{FF2B5EF4-FFF2-40B4-BE49-F238E27FC236}">
                <a16:creationId xmlns:a16="http://schemas.microsoft.com/office/drawing/2014/main" id="{82D12675-44BA-4A12-95E2-53CE42E365F2}"/>
              </a:ext>
            </a:extLst>
          </p:cNvPr>
          <p:cNvSpPr/>
          <p:nvPr/>
        </p:nvSpPr>
        <p:spPr>
          <a:xfrm>
            <a:off x="161276" y="2268807"/>
            <a:ext cx="4877449" cy="330783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6" name="Shape6">
            <a:extLst>
              <a:ext uri="{FF2B5EF4-FFF2-40B4-BE49-F238E27FC236}">
                <a16:creationId xmlns:a16="http://schemas.microsoft.com/office/drawing/2014/main" id="{2BB58945-69A6-42E9-96FF-DC536AE97366}"/>
              </a:ext>
            </a:extLst>
          </p:cNvPr>
          <p:cNvSpPr/>
          <p:nvPr/>
        </p:nvSpPr>
        <p:spPr>
          <a:xfrm>
            <a:off x="275787" y="2386233"/>
            <a:ext cx="4658163" cy="307080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6" name="文本框 5">
            <a:extLst>
              <a:ext uri="{FF2B5EF4-FFF2-40B4-BE49-F238E27FC236}">
                <a16:creationId xmlns:a16="http://schemas.microsoft.com/office/drawing/2014/main" id="{FD755F98-90C3-0686-50DC-F64BDEEC03D4}"/>
              </a:ext>
            </a:extLst>
          </p:cNvPr>
          <p:cNvSpPr txBox="1"/>
          <p:nvPr/>
        </p:nvSpPr>
        <p:spPr>
          <a:xfrm>
            <a:off x="1326912" y="5576637"/>
            <a:ext cx="2539999" cy="338554"/>
          </a:xfrm>
          <a:prstGeom prst="rect">
            <a:avLst/>
          </a:prstGeom>
          <a:noFill/>
        </p:spPr>
        <p:txBody>
          <a:bodyPr wrap="square">
            <a:spAutoFit/>
          </a:bodyPr>
          <a:lstStyle/>
          <a:p>
            <a:pPr lvl="1"/>
            <a:r>
              <a:rPr lang="zh-CN" altLang="en-US" sz="1600" b="1" dirty="0">
                <a:solidFill>
                  <a:srgbClr val="7E3094"/>
                </a:solidFill>
                <a:latin typeface="微软雅黑" panose="020B0503020204020204" pitchFamily="34" charset="-122"/>
                <a:ea typeface="微软雅黑" panose="020B0503020204020204" pitchFamily="34" charset="-122"/>
              </a:rPr>
              <a:t>三元联系示例</a:t>
            </a:r>
          </a:p>
        </p:txBody>
      </p:sp>
      <p:sp>
        <p:nvSpPr>
          <p:cNvPr id="7" name="文本框 6">
            <a:extLst>
              <a:ext uri="{FF2B5EF4-FFF2-40B4-BE49-F238E27FC236}">
                <a16:creationId xmlns:a16="http://schemas.microsoft.com/office/drawing/2014/main" id="{63B2AFB5-66D0-1927-80B7-D5F12E24D918}"/>
              </a:ext>
            </a:extLst>
          </p:cNvPr>
          <p:cNvSpPr txBox="1"/>
          <p:nvPr/>
        </p:nvSpPr>
        <p:spPr>
          <a:xfrm>
            <a:off x="6385668" y="5576637"/>
            <a:ext cx="4168774" cy="338554"/>
          </a:xfrm>
          <a:prstGeom prst="rect">
            <a:avLst/>
          </a:prstGeom>
          <a:noFill/>
        </p:spPr>
        <p:txBody>
          <a:bodyPr wrap="square">
            <a:spAutoFit/>
          </a:bodyPr>
          <a:lstStyle/>
          <a:p>
            <a:pPr lvl="1" algn="ctr"/>
            <a:r>
              <a:rPr lang="zh-CN" altLang="en-US" sz="1600" b="1" dirty="0">
                <a:solidFill>
                  <a:srgbClr val="7E3094"/>
                </a:solidFill>
                <a:latin typeface="微软雅黑" panose="020B0503020204020204" pitchFamily="34" charset="-122"/>
                <a:ea typeface="微软雅黑" panose="020B0503020204020204" pitchFamily="34" charset="-122"/>
              </a:rPr>
              <a:t>三元联系分解为二元联系示例</a:t>
            </a: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三元联系分解为二元联系（续）</a:t>
            </a:r>
            <a:endParaRPr kumimoji="1" lang="zh-CN" altLang="en-US" dirty="0"/>
          </a:p>
        </p:txBody>
      </p:sp>
      <p:sp>
        <p:nvSpPr>
          <p:cNvPr id="8" name="灯片编号占位符 1">
            <a:extLst>
              <a:ext uri="{FF2B5EF4-FFF2-40B4-BE49-F238E27FC236}">
                <a16:creationId xmlns:a16="http://schemas.microsoft.com/office/drawing/2014/main" id="{22591B65-E4E2-FC24-4E02-9AC3A96737C3}"/>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29</a:t>
            </a:fld>
            <a:endParaRPr lang="zh-CN" altLang="en-US" dirty="0"/>
          </a:p>
        </p:txBody>
      </p:sp>
      <p:pic>
        <p:nvPicPr>
          <p:cNvPr id="9" name="图片 8">
            <a:extLst>
              <a:ext uri="{FF2B5EF4-FFF2-40B4-BE49-F238E27FC236}">
                <a16:creationId xmlns:a16="http://schemas.microsoft.com/office/drawing/2014/main" id="{421A3CA0-5EC9-E511-A4CE-2B26C5E49365}"/>
              </a:ext>
            </a:extLst>
          </p:cNvPr>
          <p:cNvPicPr>
            <a:picLocks noChangeAspect="1"/>
          </p:cNvPicPr>
          <p:nvPr/>
        </p:nvPicPr>
        <p:blipFill rotWithShape="1">
          <a:blip r:embed="rId3">
            <a:clrChange>
              <a:clrFrom>
                <a:srgbClr val="FFFFFF"/>
              </a:clrFrom>
              <a:clrTo>
                <a:srgbClr val="FFFFFF">
                  <a:alpha val="0"/>
                </a:srgbClr>
              </a:clrTo>
            </a:clrChange>
          </a:blip>
          <a:srcRect r="701"/>
          <a:stretch/>
        </p:blipFill>
        <p:spPr>
          <a:xfrm>
            <a:off x="5336104" y="2715903"/>
            <a:ext cx="6488825" cy="2665017"/>
          </a:xfrm>
          <a:prstGeom prst="rect">
            <a:avLst/>
          </a:prstGeom>
        </p:spPr>
      </p:pic>
      <p:pic>
        <p:nvPicPr>
          <p:cNvPr id="10" name="图片 9">
            <a:extLst>
              <a:ext uri="{FF2B5EF4-FFF2-40B4-BE49-F238E27FC236}">
                <a16:creationId xmlns:a16="http://schemas.microsoft.com/office/drawing/2014/main" id="{407F67B1-F243-7D01-1E8A-452E3B8765AA}"/>
              </a:ext>
            </a:extLst>
          </p:cNvPr>
          <p:cNvPicPr>
            <a:picLocks noChangeAspect="1"/>
          </p:cNvPicPr>
          <p:nvPr/>
        </p:nvPicPr>
        <p:blipFill>
          <a:blip r:embed="rId4"/>
          <a:stretch>
            <a:fillRect/>
          </a:stretch>
        </p:blipFill>
        <p:spPr>
          <a:xfrm>
            <a:off x="429959" y="2962497"/>
            <a:ext cx="4306664" cy="2376091"/>
          </a:xfrm>
          <a:prstGeom prst="rect">
            <a:avLst/>
          </a:prstGeom>
        </p:spPr>
      </p:pic>
      <p:sp>
        <p:nvSpPr>
          <p:cNvPr id="3" name="页脚占位符 2">
            <a:extLst>
              <a:ext uri="{FF2B5EF4-FFF2-40B4-BE49-F238E27FC236}">
                <a16:creationId xmlns:a16="http://schemas.microsoft.com/office/drawing/2014/main" id="{7C8B6439-1061-674E-8951-2E6EB716D828}"/>
              </a:ext>
            </a:extLst>
          </p:cNvPr>
          <p:cNvSpPr>
            <a:spLocks noGrp="1"/>
          </p:cNvSpPr>
          <p:nvPr>
            <p:ph type="ftr" sz="quarter" idx="11"/>
          </p:nvPr>
        </p:nvSpPr>
        <p:spPr/>
        <p:txBody>
          <a:bodyPr/>
          <a:lstStyle/>
          <a:p>
            <a:r>
              <a:rPr kumimoji="1" lang="zh-CN" altLang="en-US" dirty="0"/>
              <a:t>数据库系统</a:t>
            </a:r>
            <a:r>
              <a:rPr kumimoji="1" lang="en-US" altLang="zh-CN" dirty="0"/>
              <a:t>—</a:t>
            </a:r>
            <a:r>
              <a:rPr kumimoji="1" lang="zh-CN" altLang="en-US" dirty="0"/>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3BDAFC2F-C626-C5D8-4BD4-82E882B32F22}"/>
              </a:ext>
            </a:extLst>
          </p:cNvPr>
          <p:cNvSpPr>
            <a:spLocks noGrp="1"/>
          </p:cNvSpPr>
          <p:nvPr>
            <p:ph type="sldNum" sz="quarter" idx="12"/>
          </p:nvPr>
        </p:nvSpPr>
        <p:spPr/>
        <p:txBody>
          <a:bodyPr/>
          <a:lstStyle/>
          <a:p>
            <a:fld id="{4B0D34C0-35A8-654C-9FBA-7B4E017BD630}" type="slidenum">
              <a:rPr lang="en-US" altLang="zh-CN" smtClean="0"/>
              <a:t>29</a:t>
            </a:fld>
            <a:endParaRPr kumimoji="1"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A66EEFB-6010-4BA2-AB45-316235E9E4EE}"/>
                  </a:ext>
                </a:extLst>
              </p:cNvPr>
              <p:cNvSpPr txBox="1"/>
              <p:nvPr/>
            </p:nvSpPr>
            <p:spPr>
              <a:xfrm>
                <a:off x="-150338" y="937182"/>
                <a:ext cx="12212820" cy="874407"/>
              </a:xfrm>
              <a:prstGeom prst="rect">
                <a:avLst/>
              </a:prstGeom>
              <a:noFill/>
            </p:spPr>
            <p:txBody>
              <a:bodyPr wrap="square">
                <a:spAutoFit/>
              </a:bodyPr>
              <a:lstStyle/>
              <a:p>
                <a:pPr lvl="1">
                  <a:lnSpc>
                    <a:spcPct val="150000"/>
                  </a:lnSpc>
                  <a:buFont typeface="Wingdings" panose="05000000000000000000" pitchFamily="2" charset="2"/>
                  <a:buChar char="l"/>
                </a:pPr>
                <a:r>
                  <a:rPr lang="zh-CN" altLang="zh-CN"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2</a:t>
                </a:r>
                <a:r>
                  <a:rPr lang="zh-CN" altLang="zh-CN" sz="1800" dirty="0">
                    <a:latin typeface="Microsoft YaHei" panose="020B0503020204020204" pitchFamily="34" charset="-122"/>
                    <a:ea typeface="Microsoft YaHei" panose="020B0503020204020204" pitchFamily="34" charset="-122"/>
                  </a:rPr>
                  <a:t>）</a:t>
                </a:r>
                <a:r>
                  <a:rPr lang="zh-CN" altLang="zh-CN" sz="1800" b="1" dirty="0">
                    <a:latin typeface="Microsoft YaHei" panose="020B0503020204020204" pitchFamily="34" charset="-122"/>
                    <a:ea typeface="Microsoft YaHei" panose="020B0503020204020204" pitchFamily="34" charset="-122"/>
                  </a:rPr>
                  <a:t>建立三个新的联系</a:t>
                </a:r>
                <a14:m>
                  <m:oMath xmlns:m="http://schemas.openxmlformats.org/officeDocument/2006/math">
                    <m:sSub>
                      <m:sSubPr>
                        <m:ctrlPr>
                          <a:rPr lang="zh-CN" altLang="zh-CN" sz="1800" b="1" i="1">
                            <a:latin typeface="Cambria Math" panose="02040503050406030204" pitchFamily="18" charset="0"/>
                          </a:rPr>
                        </m:ctrlPr>
                      </m:sSubPr>
                      <m:e>
                        <m:r>
                          <a:rPr lang="en-US" altLang="zh-CN" sz="1800" b="1" i="1" smtClean="0">
                            <a:latin typeface="Cambria Math" panose="02040503050406030204" pitchFamily="18" charset="0"/>
                          </a:rPr>
                          <m:t>𝑹</m:t>
                        </m:r>
                      </m:e>
                      <m:sub>
                        <m:r>
                          <a:rPr lang="en-US" altLang="zh-CN" sz="1800" b="1" i="1" smtClean="0">
                            <a:latin typeface="Cambria Math" panose="02040503050406030204" pitchFamily="18" charset="0"/>
                          </a:rPr>
                          <m:t>𝑨</m:t>
                        </m:r>
                      </m:sub>
                    </m:sSub>
                    <m:r>
                      <a:rPr lang="en-US" altLang="zh-CN" sz="1800" b="1" i="1" smtClean="0">
                        <a:latin typeface="Cambria Math" panose="02040503050406030204" pitchFamily="18" charset="0"/>
                      </a:rPr>
                      <m:t>, </m:t>
                    </m:r>
                    <m:sSub>
                      <m:sSubPr>
                        <m:ctrlPr>
                          <a:rPr lang="zh-CN" altLang="zh-CN" sz="1800" b="1" i="1">
                            <a:latin typeface="Cambria Math" panose="02040503050406030204" pitchFamily="18" charset="0"/>
                          </a:rPr>
                        </m:ctrlPr>
                      </m:sSubPr>
                      <m:e>
                        <m:r>
                          <a:rPr lang="en-US" altLang="zh-CN" sz="1800" b="1" i="1" smtClean="0">
                            <a:latin typeface="Cambria Math" panose="02040503050406030204" pitchFamily="18" charset="0"/>
                          </a:rPr>
                          <m:t>𝑹</m:t>
                        </m:r>
                      </m:e>
                      <m:sub>
                        <m:r>
                          <a:rPr lang="en-US" altLang="zh-CN" sz="1800" b="1" i="1" smtClean="0">
                            <a:latin typeface="Cambria Math" panose="02040503050406030204" pitchFamily="18" charset="0"/>
                          </a:rPr>
                          <m:t>𝑩</m:t>
                        </m:r>
                      </m:sub>
                    </m:sSub>
                    <m:r>
                      <a:rPr lang="en-US" altLang="zh-CN" sz="1800" b="1" i="1" smtClean="0">
                        <a:latin typeface="Cambria Math" panose="02040503050406030204" pitchFamily="18" charset="0"/>
                      </a:rPr>
                      <m:t>,</m:t>
                    </m:r>
                    <m:sSub>
                      <m:sSubPr>
                        <m:ctrlPr>
                          <a:rPr lang="zh-CN" altLang="zh-CN" sz="1800" b="1" i="1">
                            <a:latin typeface="Cambria Math" panose="02040503050406030204" pitchFamily="18" charset="0"/>
                          </a:rPr>
                        </m:ctrlPr>
                      </m:sSubPr>
                      <m:e>
                        <m:r>
                          <a:rPr lang="en-US" altLang="zh-CN" sz="1800" b="1" i="1" smtClean="0">
                            <a:latin typeface="Cambria Math" panose="02040503050406030204" pitchFamily="18" charset="0"/>
                          </a:rPr>
                          <m:t>𝑹</m:t>
                        </m:r>
                      </m:e>
                      <m:sub>
                        <m:r>
                          <a:rPr lang="en-US" altLang="zh-CN" sz="1800" b="1" i="1" smtClean="0">
                            <a:latin typeface="Cambria Math" panose="02040503050406030204" pitchFamily="18" charset="0"/>
                          </a:rPr>
                          <m:t>𝑪</m:t>
                        </m:r>
                      </m:sub>
                    </m:sSub>
                  </m:oMath>
                </a14:m>
                <a:r>
                  <a:rPr lang="zh-CN" altLang="zh-CN" sz="1800" dirty="0">
                    <a:latin typeface="Microsoft YaHei" panose="020B0503020204020204" pitchFamily="34" charset="-122"/>
                    <a:ea typeface="Microsoft YaHei" panose="020B0503020204020204" pitchFamily="34" charset="-122"/>
                  </a:rPr>
                  <a:t>。其中，</a:t>
                </a:r>
                <a14:m>
                  <m:oMath xmlns:m="http://schemas.openxmlformats.org/officeDocument/2006/math">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𝐴</m:t>
                        </m:r>
                      </m:sub>
                    </m:sSub>
                  </m:oMath>
                </a14:m>
                <a:r>
                  <a:rPr lang="zh-CN" altLang="zh-CN" sz="1800" dirty="0">
                    <a:latin typeface="Microsoft YaHei" panose="020B0503020204020204" pitchFamily="34" charset="-122"/>
                    <a:ea typeface="Microsoft YaHei" panose="020B0503020204020204" pitchFamily="34" charset="-122"/>
                  </a:rPr>
                  <a:t>是实体集</a:t>
                </a:r>
                <a14:m>
                  <m:oMath xmlns:m="http://schemas.openxmlformats.org/officeDocument/2006/math">
                    <m:r>
                      <a:rPr lang="en-US" altLang="zh-CN" sz="1800" b="0" i="1" smtClean="0">
                        <a:latin typeface="Cambria Math" panose="02040503050406030204" pitchFamily="18" charset="0"/>
                      </a:rPr>
                      <m:t>𝐸</m:t>
                    </m:r>
                  </m:oMath>
                </a14:m>
                <a:r>
                  <a:rPr lang="zh-CN" altLang="zh-CN" sz="1800" dirty="0">
                    <a:latin typeface="Microsoft YaHei" panose="020B0503020204020204" pitchFamily="34" charset="-122"/>
                    <a:ea typeface="Microsoft YaHei" panose="020B0503020204020204" pitchFamily="34" charset="-122"/>
                  </a:rPr>
                  <a:t>和</a:t>
                </a:r>
                <a14:m>
                  <m:oMath xmlns:m="http://schemas.openxmlformats.org/officeDocument/2006/math">
                    <m:r>
                      <a:rPr lang="en-US" altLang="zh-CN" sz="1800" b="0" i="1" smtClean="0">
                        <a:latin typeface="Cambria Math" panose="02040503050406030204" pitchFamily="18" charset="0"/>
                      </a:rPr>
                      <m:t>𝐴</m:t>
                    </m:r>
                  </m:oMath>
                </a14:m>
                <a:r>
                  <a:rPr lang="zh-CN" altLang="zh-CN" sz="1800" dirty="0">
                    <a:latin typeface="Microsoft YaHei" panose="020B0503020204020204" pitchFamily="34" charset="-122"/>
                    <a:ea typeface="Microsoft YaHei" panose="020B0503020204020204" pitchFamily="34" charset="-122"/>
                  </a:rPr>
                  <a:t>之间的联系；</a:t>
                </a:r>
                <a14:m>
                  <m:oMath xmlns:m="http://schemas.openxmlformats.org/officeDocument/2006/math">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𝐵</m:t>
                        </m:r>
                      </m:sub>
                    </m:sSub>
                  </m:oMath>
                </a14:m>
                <a:r>
                  <a:rPr lang="zh-CN" altLang="zh-CN" sz="1800" dirty="0">
                    <a:latin typeface="Microsoft YaHei" panose="020B0503020204020204" pitchFamily="34" charset="-122"/>
                    <a:ea typeface="Microsoft YaHei" panose="020B0503020204020204" pitchFamily="34" charset="-122"/>
                  </a:rPr>
                  <a:t>是实体集</a:t>
                </a:r>
                <a14:m>
                  <m:oMath xmlns:m="http://schemas.openxmlformats.org/officeDocument/2006/math">
                    <m:r>
                      <a:rPr lang="en-US" altLang="zh-CN" sz="1800" b="0" i="1" smtClean="0">
                        <a:latin typeface="Cambria Math" panose="02040503050406030204" pitchFamily="18" charset="0"/>
                      </a:rPr>
                      <m:t>𝐸</m:t>
                    </m:r>
                  </m:oMath>
                </a14:m>
                <a:r>
                  <a:rPr lang="zh-CN" altLang="zh-CN" sz="1800" dirty="0">
                    <a:latin typeface="Microsoft YaHei" panose="020B0503020204020204" pitchFamily="34" charset="-122"/>
                    <a:ea typeface="Microsoft YaHei" panose="020B0503020204020204" pitchFamily="34" charset="-122"/>
                  </a:rPr>
                  <a:t>和</a:t>
                </a:r>
                <a14:m>
                  <m:oMath xmlns:m="http://schemas.openxmlformats.org/officeDocument/2006/math">
                    <m:r>
                      <a:rPr lang="en-US" altLang="zh-CN" sz="1800" b="0" i="1" smtClean="0">
                        <a:latin typeface="Cambria Math" panose="02040503050406030204" pitchFamily="18" charset="0"/>
                      </a:rPr>
                      <m:t>𝐵</m:t>
                    </m:r>
                  </m:oMath>
                </a14:m>
                <a:r>
                  <a:rPr lang="zh-CN" altLang="zh-CN" sz="1800" dirty="0">
                    <a:latin typeface="Microsoft YaHei" panose="020B0503020204020204" pitchFamily="34" charset="-122"/>
                    <a:ea typeface="Microsoft YaHei" panose="020B0503020204020204" pitchFamily="34" charset="-122"/>
                  </a:rPr>
                  <a:t>之间的联系；</a:t>
                </a:r>
                <a14:m>
                  <m:oMath xmlns:m="http://schemas.openxmlformats.org/officeDocument/2006/math">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𝐶</m:t>
                        </m:r>
                      </m:sub>
                    </m:sSub>
                  </m:oMath>
                </a14:m>
                <a:r>
                  <a:rPr lang="zh-CN" altLang="zh-CN" sz="1800" dirty="0">
                    <a:latin typeface="Microsoft YaHei" panose="020B0503020204020204" pitchFamily="34" charset="-122"/>
                    <a:ea typeface="Microsoft YaHei" panose="020B0503020204020204" pitchFamily="34" charset="-122"/>
                  </a:rPr>
                  <a:t>是实体集</a:t>
                </a:r>
                <a14:m>
                  <m:oMath xmlns:m="http://schemas.openxmlformats.org/officeDocument/2006/math">
                    <m:r>
                      <a:rPr lang="en-US" altLang="zh-CN" sz="1800" b="0" i="1" smtClean="0">
                        <a:latin typeface="Cambria Math" panose="02040503050406030204" pitchFamily="18" charset="0"/>
                      </a:rPr>
                      <m:t>𝐸</m:t>
                    </m:r>
                  </m:oMath>
                </a14:m>
                <a:r>
                  <a:rPr lang="zh-CN" altLang="zh-CN" sz="1800" dirty="0">
                    <a:latin typeface="Microsoft YaHei" panose="020B0503020204020204" pitchFamily="34" charset="-122"/>
                    <a:ea typeface="Microsoft YaHei" panose="020B0503020204020204" pitchFamily="34" charset="-122"/>
                  </a:rPr>
                  <a:t>和</a:t>
                </a:r>
                <a14:m>
                  <m:oMath xmlns:m="http://schemas.openxmlformats.org/officeDocument/2006/math">
                    <m:r>
                      <a:rPr lang="en-US" altLang="zh-CN" sz="1800" b="0" i="1" smtClean="0">
                        <a:latin typeface="Cambria Math" panose="02040503050406030204" pitchFamily="18" charset="0"/>
                      </a:rPr>
                      <m:t>𝐶</m:t>
                    </m:r>
                  </m:oMath>
                </a14:m>
                <a:r>
                  <a:rPr lang="zh-CN" altLang="zh-CN" sz="1800" dirty="0">
                    <a:latin typeface="Microsoft YaHei" panose="020B0503020204020204" pitchFamily="34" charset="-122"/>
                    <a:ea typeface="Microsoft YaHei" panose="020B0503020204020204" pitchFamily="34" charset="-122"/>
                  </a:rPr>
                  <a:t>之间的联系；</a:t>
                </a:r>
              </a:p>
            </p:txBody>
          </p:sp>
        </mc:Choice>
        <mc:Fallback xmlns="">
          <p:sp>
            <p:nvSpPr>
              <p:cNvPr id="19" name="文本框 18">
                <a:extLst>
                  <a:ext uri="{FF2B5EF4-FFF2-40B4-BE49-F238E27FC236}">
                    <a16:creationId xmlns:a16="http://schemas.microsoft.com/office/drawing/2014/main" id="{3A66EEFB-6010-4BA2-AB45-316235E9E4EE}"/>
                  </a:ext>
                </a:extLst>
              </p:cNvPr>
              <p:cNvSpPr txBox="1">
                <a:spLocks noRot="1" noChangeAspect="1" noMove="1" noResize="1" noEditPoints="1" noAdjustHandles="1" noChangeArrowheads="1" noChangeShapeType="1" noTextEdit="1"/>
              </p:cNvSpPr>
              <p:nvPr/>
            </p:nvSpPr>
            <p:spPr>
              <a:xfrm>
                <a:off x="-150338" y="937182"/>
                <a:ext cx="12212820" cy="874407"/>
              </a:xfrm>
              <a:prstGeom prst="rect">
                <a:avLst/>
              </a:prstGeom>
              <a:blipFill>
                <a:blip r:embed="rId5"/>
                <a:stretch>
                  <a:fillRect b="-10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2333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a:extLst>
              <a:ext uri="{FF2B5EF4-FFF2-40B4-BE49-F238E27FC236}">
                <a16:creationId xmlns:a16="http://schemas.microsoft.com/office/drawing/2014/main" id="{1F8455C5-9B5A-48FF-931D-3E2B5FFA5AF8}"/>
              </a:ext>
            </a:extLst>
          </p:cNvPr>
          <p:cNvSpPr/>
          <p:nvPr/>
        </p:nvSpPr>
        <p:spPr bwMode="auto">
          <a:xfrm>
            <a:off x="0" y="1105593"/>
            <a:ext cx="12191999" cy="4946072"/>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本章知识框架</a:t>
            </a:r>
          </a:p>
        </p:txBody>
      </p:sp>
      <p:sp>
        <p:nvSpPr>
          <p:cNvPr id="4" name="灯片编号占位符 1">
            <a:extLst>
              <a:ext uri="{FF2B5EF4-FFF2-40B4-BE49-F238E27FC236}">
                <a16:creationId xmlns:a16="http://schemas.microsoft.com/office/drawing/2014/main" id="{AC7D844B-D804-F713-CC91-CBD3CF855610}"/>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a:t>
            </a:fld>
            <a:endParaRPr lang="zh-CN" altLang="en-US" dirty="0"/>
          </a:p>
        </p:txBody>
      </p:sp>
      <p:sp>
        <p:nvSpPr>
          <p:cNvPr id="2" name="页脚占位符 1">
            <a:extLst>
              <a:ext uri="{FF2B5EF4-FFF2-40B4-BE49-F238E27FC236}">
                <a16:creationId xmlns:a16="http://schemas.microsoft.com/office/drawing/2014/main" id="{A51D43D7-796F-60A7-BE02-61F9F2F1D179}"/>
              </a:ext>
            </a:extLst>
          </p:cNvPr>
          <p:cNvSpPr>
            <a:spLocks noGrp="1"/>
          </p:cNvSpPr>
          <p:nvPr>
            <p:ph type="ftr" sz="quarter" idx="11"/>
          </p:nvPr>
        </p:nvSpPr>
        <p:spPr/>
        <p:txBody>
          <a:bodyPr/>
          <a:lstStyle/>
          <a:p>
            <a:r>
              <a:rPr kumimoji="1" lang="zh-CN" altLang="en-US" dirty="0"/>
              <a:t>数据库系统</a:t>
            </a:r>
            <a:r>
              <a:rPr kumimoji="1" lang="en-US" altLang="zh-CN" dirty="0"/>
              <a:t>—</a:t>
            </a:r>
            <a:r>
              <a:rPr kumimoji="1" lang="zh-CN" altLang="en-US" dirty="0"/>
              <a:t>数据库设计</a:t>
            </a:r>
            <a:endParaRPr kumimoji="1" lang="zh-CN" altLang="en-US" dirty="0">
              <a:latin typeface="SimHei" panose="02010609060101010101" pitchFamily="49" charset="-122"/>
              <a:ea typeface="SimHei" panose="02010609060101010101" pitchFamily="49" charset="-122"/>
            </a:endParaRPr>
          </a:p>
        </p:txBody>
      </p:sp>
      <p:sp>
        <p:nvSpPr>
          <p:cNvPr id="3" name="灯片编号占位符 2">
            <a:extLst>
              <a:ext uri="{FF2B5EF4-FFF2-40B4-BE49-F238E27FC236}">
                <a16:creationId xmlns:a16="http://schemas.microsoft.com/office/drawing/2014/main" id="{8622BAD3-42CE-85FF-CF27-DA6D655A7CF1}"/>
              </a:ext>
            </a:extLst>
          </p:cNvPr>
          <p:cNvSpPr>
            <a:spLocks noGrp="1"/>
          </p:cNvSpPr>
          <p:nvPr>
            <p:ph type="sldNum" sz="quarter" idx="12"/>
          </p:nvPr>
        </p:nvSpPr>
        <p:spPr/>
        <p:txBody>
          <a:bodyPr/>
          <a:lstStyle/>
          <a:p>
            <a:fld id="{4B0D34C0-35A8-654C-9FBA-7B4E017BD630}" type="slidenum">
              <a:rPr lang="en-US" altLang="zh-CN" smtClean="0"/>
              <a:t>3</a:t>
            </a:fld>
            <a:endParaRPr kumimoji="1" lang="zh-CN" altLang="en-US"/>
          </a:p>
        </p:txBody>
      </p:sp>
      <p:grpSp>
        <p:nvGrpSpPr>
          <p:cNvPr id="67" name="组合 66">
            <a:extLst>
              <a:ext uri="{FF2B5EF4-FFF2-40B4-BE49-F238E27FC236}">
                <a16:creationId xmlns:a16="http://schemas.microsoft.com/office/drawing/2014/main" id="{2C5BA6D1-D042-C0BB-920B-E5B5FD658FA1}"/>
              </a:ext>
            </a:extLst>
          </p:cNvPr>
          <p:cNvGrpSpPr/>
          <p:nvPr/>
        </p:nvGrpSpPr>
        <p:grpSpPr>
          <a:xfrm>
            <a:off x="0" y="1276501"/>
            <a:ext cx="12036829" cy="4376154"/>
            <a:chOff x="356511" y="1496030"/>
            <a:chExt cx="11478976" cy="3974948"/>
          </a:xfrm>
        </p:grpSpPr>
        <p:sp>
          <p:nvSpPr>
            <p:cNvPr id="5" name="矩形 4">
              <a:extLst>
                <a:ext uri="{FF2B5EF4-FFF2-40B4-BE49-F238E27FC236}">
                  <a16:creationId xmlns:a16="http://schemas.microsoft.com/office/drawing/2014/main" id="{0AF6B9EB-A1BA-4229-8CF4-7519A6FC5AFB}"/>
                </a:ext>
              </a:extLst>
            </p:cNvPr>
            <p:cNvSpPr/>
            <p:nvPr/>
          </p:nvSpPr>
          <p:spPr bwMode="auto">
            <a:xfrm>
              <a:off x="2900093" y="1777308"/>
              <a:ext cx="1741035" cy="3021350"/>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11" name="矩形 10">
              <a:extLst>
                <a:ext uri="{FF2B5EF4-FFF2-40B4-BE49-F238E27FC236}">
                  <a16:creationId xmlns:a16="http://schemas.microsoft.com/office/drawing/2014/main" id="{5CA9495D-0553-374D-2C08-F3711C01FCEC}"/>
                </a:ext>
              </a:extLst>
            </p:cNvPr>
            <p:cNvSpPr/>
            <p:nvPr/>
          </p:nvSpPr>
          <p:spPr bwMode="auto">
            <a:xfrm>
              <a:off x="2900093" y="1776936"/>
              <a:ext cx="1743328" cy="279560"/>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1"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数据库设计核心步骤</a:t>
              </a:r>
            </a:p>
          </p:txBody>
        </p:sp>
        <p:pic>
          <p:nvPicPr>
            <p:cNvPr id="17" name="图片 16">
              <a:extLst>
                <a:ext uri="{FF2B5EF4-FFF2-40B4-BE49-F238E27FC236}">
                  <a16:creationId xmlns:a16="http://schemas.microsoft.com/office/drawing/2014/main" id="{47836FA8-61E5-7FB5-B0A7-21575E01D775}"/>
                </a:ext>
              </a:extLst>
            </p:cNvPr>
            <p:cNvPicPr>
              <a:picLocks noChangeAspect="1"/>
            </p:cNvPicPr>
            <p:nvPr/>
          </p:nvPicPr>
          <p:blipFill>
            <a:blip r:embed="rId3"/>
            <a:stretch>
              <a:fillRect/>
            </a:stretch>
          </p:blipFill>
          <p:spPr>
            <a:xfrm>
              <a:off x="356511" y="1496030"/>
              <a:ext cx="2714920" cy="1912320"/>
            </a:xfrm>
            <a:prstGeom prst="rect">
              <a:avLst/>
            </a:prstGeom>
          </p:spPr>
        </p:pic>
        <p:sp>
          <p:nvSpPr>
            <p:cNvPr id="19" name="矩形: 圆角 14">
              <a:extLst>
                <a:ext uri="{FF2B5EF4-FFF2-40B4-BE49-F238E27FC236}">
                  <a16:creationId xmlns:a16="http://schemas.microsoft.com/office/drawing/2014/main" id="{67B7FDC2-1DD0-BD48-151E-C0FE7BD6063D}"/>
                </a:ext>
              </a:extLst>
            </p:cNvPr>
            <p:cNvSpPr/>
            <p:nvPr/>
          </p:nvSpPr>
          <p:spPr bwMode="auto">
            <a:xfrm>
              <a:off x="3029073" y="2281745"/>
              <a:ext cx="1569061"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dirty="0">
                  <a:latin typeface="微软雅黑" panose="020B0503020204020204" pitchFamily="82" charset="2"/>
                  <a:ea typeface="微软雅黑" panose="020B0503020204020204" pitchFamily="82" charset="2"/>
                </a:rPr>
                <a:t>现实世界需求分析</a:t>
              </a:r>
              <a:endPar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20" name="矩形: 圆角 15">
              <a:extLst>
                <a:ext uri="{FF2B5EF4-FFF2-40B4-BE49-F238E27FC236}">
                  <a16:creationId xmlns:a16="http://schemas.microsoft.com/office/drawing/2014/main" id="{DE74AC44-7118-1215-1E51-B871C6A55EF2}"/>
                </a:ext>
              </a:extLst>
            </p:cNvPr>
            <p:cNvSpPr/>
            <p:nvPr/>
          </p:nvSpPr>
          <p:spPr bwMode="auto">
            <a:xfrm>
              <a:off x="3029073" y="2974473"/>
              <a:ext cx="1569061"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dirty="0">
                  <a:latin typeface="微软雅黑" panose="020B0503020204020204" pitchFamily="82" charset="2"/>
                  <a:ea typeface="微软雅黑" panose="020B0503020204020204" pitchFamily="82" charset="2"/>
                </a:rPr>
                <a:t>概念结构设计阶段</a:t>
              </a:r>
              <a:endPar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21" name="矩形: 圆角 16">
              <a:extLst>
                <a:ext uri="{FF2B5EF4-FFF2-40B4-BE49-F238E27FC236}">
                  <a16:creationId xmlns:a16="http://schemas.microsoft.com/office/drawing/2014/main" id="{DB6B3ED7-E31A-E0AF-6FC5-0B43A42E371F}"/>
                </a:ext>
              </a:extLst>
            </p:cNvPr>
            <p:cNvSpPr/>
            <p:nvPr/>
          </p:nvSpPr>
          <p:spPr bwMode="auto">
            <a:xfrm>
              <a:off x="3029073" y="3682303"/>
              <a:ext cx="1569061"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dirty="0">
                  <a:latin typeface="微软雅黑" panose="020B0503020204020204" pitchFamily="82" charset="2"/>
                  <a:ea typeface="微软雅黑" panose="020B0503020204020204" pitchFamily="82" charset="2"/>
                </a:rPr>
                <a:t>逻辑结构设计阶段</a:t>
              </a:r>
              <a:endPar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22" name="矩形: 圆角 17">
              <a:extLst>
                <a:ext uri="{FF2B5EF4-FFF2-40B4-BE49-F238E27FC236}">
                  <a16:creationId xmlns:a16="http://schemas.microsoft.com/office/drawing/2014/main" id="{BAD3BD88-E67F-57C1-0775-84F1A2B8A140}"/>
                </a:ext>
              </a:extLst>
            </p:cNvPr>
            <p:cNvSpPr/>
            <p:nvPr/>
          </p:nvSpPr>
          <p:spPr bwMode="auto">
            <a:xfrm>
              <a:off x="3029073" y="4390133"/>
              <a:ext cx="1569061"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dirty="0">
                  <a:latin typeface="微软雅黑" panose="020B0503020204020204" pitchFamily="82" charset="2"/>
                  <a:ea typeface="微软雅黑" panose="020B0503020204020204" pitchFamily="82" charset="2"/>
                </a:rPr>
                <a:t>物理结构设计阶段</a:t>
              </a:r>
              <a:endPar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23" name="矩形: 圆角 18">
              <a:extLst>
                <a:ext uri="{FF2B5EF4-FFF2-40B4-BE49-F238E27FC236}">
                  <a16:creationId xmlns:a16="http://schemas.microsoft.com/office/drawing/2014/main" id="{A791E720-6666-82AA-5175-19C17FE1A748}"/>
                </a:ext>
              </a:extLst>
            </p:cNvPr>
            <p:cNvSpPr/>
            <p:nvPr/>
          </p:nvSpPr>
          <p:spPr bwMode="auto">
            <a:xfrm>
              <a:off x="3031002" y="5164511"/>
              <a:ext cx="1569061"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数据库建设和维护</a:t>
              </a:r>
            </a:p>
          </p:txBody>
        </p:sp>
        <p:sp>
          <p:nvSpPr>
            <p:cNvPr id="24" name="Right Arrow 3">
              <a:extLst>
                <a:ext uri="{FF2B5EF4-FFF2-40B4-BE49-F238E27FC236}">
                  <a16:creationId xmlns:a16="http://schemas.microsoft.com/office/drawing/2014/main" id="{F19D51ED-37BC-3AAF-0935-589AFBC71720}"/>
                </a:ext>
              </a:extLst>
            </p:cNvPr>
            <p:cNvSpPr/>
            <p:nvPr/>
          </p:nvSpPr>
          <p:spPr>
            <a:xfrm rot="5400000">
              <a:off x="3661108" y="2573736"/>
              <a:ext cx="293882" cy="400110"/>
            </a:xfrm>
            <a:prstGeom prst="rightArrow">
              <a:avLst/>
            </a:prstGeom>
            <a:gradFill>
              <a:gsLst>
                <a:gs pos="100000">
                  <a:schemeClr val="bg1"/>
                </a:gs>
                <a:gs pos="0">
                  <a:schemeClr val="bg1">
                    <a:lumMod val="50000"/>
                  </a:schemeClr>
                </a:gs>
              </a:gsLst>
              <a:lin ang="108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latin typeface="微软雅黑" panose="020B0503020204020204" pitchFamily="82" charset="2"/>
                <a:ea typeface="微软雅黑" panose="020B0503020204020204" pitchFamily="82" charset="2"/>
              </a:endParaRPr>
            </a:p>
          </p:txBody>
        </p:sp>
        <p:sp>
          <p:nvSpPr>
            <p:cNvPr id="25" name="Right Arrow 3">
              <a:extLst>
                <a:ext uri="{FF2B5EF4-FFF2-40B4-BE49-F238E27FC236}">
                  <a16:creationId xmlns:a16="http://schemas.microsoft.com/office/drawing/2014/main" id="{BA600E13-E576-9C02-E24C-7BB97650F365}"/>
                </a:ext>
              </a:extLst>
            </p:cNvPr>
            <p:cNvSpPr/>
            <p:nvPr/>
          </p:nvSpPr>
          <p:spPr>
            <a:xfrm rot="5400000">
              <a:off x="3661108" y="3290194"/>
              <a:ext cx="293882" cy="400110"/>
            </a:xfrm>
            <a:prstGeom prst="rightArrow">
              <a:avLst/>
            </a:prstGeom>
            <a:gradFill>
              <a:gsLst>
                <a:gs pos="100000">
                  <a:schemeClr val="bg1"/>
                </a:gs>
                <a:gs pos="0">
                  <a:schemeClr val="bg1">
                    <a:lumMod val="50000"/>
                  </a:schemeClr>
                </a:gs>
              </a:gsLst>
              <a:lin ang="108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latin typeface="微软雅黑" panose="020B0503020204020204" pitchFamily="82" charset="2"/>
                <a:ea typeface="微软雅黑" panose="020B0503020204020204" pitchFamily="82" charset="2"/>
              </a:endParaRPr>
            </a:p>
          </p:txBody>
        </p:sp>
        <p:sp>
          <p:nvSpPr>
            <p:cNvPr id="26" name="Right Arrow 3">
              <a:extLst>
                <a:ext uri="{FF2B5EF4-FFF2-40B4-BE49-F238E27FC236}">
                  <a16:creationId xmlns:a16="http://schemas.microsoft.com/office/drawing/2014/main" id="{A10AF2B3-B08F-916F-35E2-8AB0263888A5}"/>
                </a:ext>
              </a:extLst>
            </p:cNvPr>
            <p:cNvSpPr/>
            <p:nvPr/>
          </p:nvSpPr>
          <p:spPr>
            <a:xfrm rot="5400000">
              <a:off x="3661108" y="3989396"/>
              <a:ext cx="293882" cy="400110"/>
            </a:xfrm>
            <a:prstGeom prst="rightArrow">
              <a:avLst/>
            </a:prstGeom>
            <a:gradFill>
              <a:gsLst>
                <a:gs pos="100000">
                  <a:schemeClr val="bg1"/>
                </a:gs>
                <a:gs pos="0">
                  <a:schemeClr val="bg1">
                    <a:lumMod val="50000"/>
                  </a:schemeClr>
                </a:gs>
              </a:gsLst>
              <a:lin ang="108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latin typeface="微软雅黑" panose="020B0503020204020204" pitchFamily="82" charset="2"/>
                <a:ea typeface="微软雅黑" panose="020B0503020204020204" pitchFamily="82" charset="2"/>
              </a:endParaRPr>
            </a:p>
          </p:txBody>
        </p:sp>
        <p:sp>
          <p:nvSpPr>
            <p:cNvPr id="27" name="Right Arrow 3">
              <a:extLst>
                <a:ext uri="{FF2B5EF4-FFF2-40B4-BE49-F238E27FC236}">
                  <a16:creationId xmlns:a16="http://schemas.microsoft.com/office/drawing/2014/main" id="{16664047-A894-F2F9-9CE8-0AD189FAA605}"/>
                </a:ext>
              </a:extLst>
            </p:cNvPr>
            <p:cNvSpPr/>
            <p:nvPr/>
          </p:nvSpPr>
          <p:spPr>
            <a:xfrm rot="5400000">
              <a:off x="3661108" y="4745739"/>
              <a:ext cx="293882" cy="400110"/>
            </a:xfrm>
            <a:prstGeom prst="rightArrow">
              <a:avLst/>
            </a:prstGeom>
            <a:gradFill>
              <a:gsLst>
                <a:gs pos="100000">
                  <a:schemeClr val="bg1"/>
                </a:gs>
                <a:gs pos="0">
                  <a:schemeClr val="bg1">
                    <a:lumMod val="50000"/>
                  </a:schemeClr>
                </a:gs>
              </a:gsLst>
              <a:lin ang="10800000" scaled="1"/>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latin typeface="微软雅黑" panose="020B0503020204020204" pitchFamily="82" charset="2"/>
                <a:ea typeface="微软雅黑" panose="020B0503020204020204" pitchFamily="82" charset="2"/>
              </a:endParaRPr>
            </a:p>
          </p:txBody>
        </p:sp>
        <p:sp>
          <p:nvSpPr>
            <p:cNvPr id="28" name="矩形 27">
              <a:extLst>
                <a:ext uri="{FF2B5EF4-FFF2-40B4-BE49-F238E27FC236}">
                  <a16:creationId xmlns:a16="http://schemas.microsoft.com/office/drawing/2014/main" id="{0468BF69-FE6B-90C6-6C9C-9C328EBC3C6C}"/>
                </a:ext>
              </a:extLst>
            </p:cNvPr>
            <p:cNvSpPr/>
            <p:nvPr/>
          </p:nvSpPr>
          <p:spPr bwMode="auto">
            <a:xfrm>
              <a:off x="4735845" y="2449073"/>
              <a:ext cx="3089935" cy="2364318"/>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29" name="矩形 28">
              <a:extLst>
                <a:ext uri="{FF2B5EF4-FFF2-40B4-BE49-F238E27FC236}">
                  <a16:creationId xmlns:a16="http://schemas.microsoft.com/office/drawing/2014/main" id="{C9072235-8AC9-B4D6-BBB6-4104F6A522EE}"/>
                </a:ext>
              </a:extLst>
            </p:cNvPr>
            <p:cNvSpPr/>
            <p:nvPr/>
          </p:nvSpPr>
          <p:spPr bwMode="auto">
            <a:xfrm>
              <a:off x="4735844" y="2448701"/>
              <a:ext cx="3089935" cy="276999"/>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1"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数据模型</a:t>
              </a:r>
            </a:p>
          </p:txBody>
        </p:sp>
        <p:sp>
          <p:nvSpPr>
            <p:cNvPr id="30" name="矩形: 圆角 29">
              <a:extLst>
                <a:ext uri="{FF2B5EF4-FFF2-40B4-BE49-F238E27FC236}">
                  <a16:creationId xmlns:a16="http://schemas.microsoft.com/office/drawing/2014/main" id="{66E84F6D-55B7-59DE-98C5-9657D8A7A182}"/>
                </a:ext>
              </a:extLst>
            </p:cNvPr>
            <p:cNvSpPr/>
            <p:nvPr/>
          </p:nvSpPr>
          <p:spPr bwMode="auto">
            <a:xfrm>
              <a:off x="4863125" y="2969065"/>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dirty="0">
                  <a:latin typeface="微软雅黑" panose="020B0503020204020204" pitchFamily="82" charset="2"/>
                  <a:ea typeface="微软雅黑" panose="020B0503020204020204" pitchFamily="82" charset="2"/>
                </a:rPr>
                <a:t>概念数据模型</a:t>
              </a:r>
              <a:endPar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31" name="矩形: 圆角 30">
              <a:extLst>
                <a:ext uri="{FF2B5EF4-FFF2-40B4-BE49-F238E27FC236}">
                  <a16:creationId xmlns:a16="http://schemas.microsoft.com/office/drawing/2014/main" id="{8E9B1665-6C92-804C-0F15-5CAC6AFDD7E6}"/>
                </a:ext>
              </a:extLst>
            </p:cNvPr>
            <p:cNvSpPr/>
            <p:nvPr/>
          </p:nvSpPr>
          <p:spPr bwMode="auto">
            <a:xfrm>
              <a:off x="6466638" y="2969065"/>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实体</a:t>
              </a:r>
              <a:r>
                <a:rPr kumimoji="1" lang="en-US" altLang="zh-CN"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a:t>
              </a:r>
              <a:r>
                <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联系模型</a:t>
              </a:r>
            </a:p>
          </p:txBody>
        </p:sp>
        <p:sp>
          <p:nvSpPr>
            <p:cNvPr id="32" name="矩形: 圆角 31">
              <a:extLst>
                <a:ext uri="{FF2B5EF4-FFF2-40B4-BE49-F238E27FC236}">
                  <a16:creationId xmlns:a16="http://schemas.microsoft.com/office/drawing/2014/main" id="{BFAB301B-B096-12F2-9121-7F74FAB54233}"/>
                </a:ext>
              </a:extLst>
            </p:cNvPr>
            <p:cNvSpPr/>
            <p:nvPr/>
          </p:nvSpPr>
          <p:spPr bwMode="auto">
            <a:xfrm>
              <a:off x="4874330" y="3679151"/>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逻辑数据模型</a:t>
              </a:r>
            </a:p>
          </p:txBody>
        </p:sp>
        <p:sp>
          <p:nvSpPr>
            <p:cNvPr id="33" name="矩形: 圆角 32">
              <a:extLst>
                <a:ext uri="{FF2B5EF4-FFF2-40B4-BE49-F238E27FC236}">
                  <a16:creationId xmlns:a16="http://schemas.microsoft.com/office/drawing/2014/main" id="{4D673329-5D44-06A1-F5D0-01300A9A5199}"/>
                </a:ext>
              </a:extLst>
            </p:cNvPr>
            <p:cNvSpPr/>
            <p:nvPr/>
          </p:nvSpPr>
          <p:spPr bwMode="auto">
            <a:xfrm>
              <a:off x="6477843" y="3679151"/>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关系模型</a:t>
              </a:r>
            </a:p>
          </p:txBody>
        </p:sp>
        <p:sp>
          <p:nvSpPr>
            <p:cNvPr id="34" name="矩形: 圆角 33">
              <a:extLst>
                <a:ext uri="{FF2B5EF4-FFF2-40B4-BE49-F238E27FC236}">
                  <a16:creationId xmlns:a16="http://schemas.microsoft.com/office/drawing/2014/main" id="{54F4467B-930E-9D88-CDC7-3A2D7FAD4CA4}"/>
                </a:ext>
              </a:extLst>
            </p:cNvPr>
            <p:cNvSpPr/>
            <p:nvPr/>
          </p:nvSpPr>
          <p:spPr bwMode="auto">
            <a:xfrm>
              <a:off x="4874330" y="4389939"/>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dirty="0">
                  <a:latin typeface="微软雅黑" panose="020B0503020204020204" pitchFamily="82" charset="2"/>
                  <a:ea typeface="微软雅黑" panose="020B0503020204020204" pitchFamily="82" charset="2"/>
                </a:rPr>
                <a:t>物理数据模型</a:t>
              </a:r>
              <a:endPar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35" name="矩形: 圆角 34">
              <a:extLst>
                <a:ext uri="{FF2B5EF4-FFF2-40B4-BE49-F238E27FC236}">
                  <a16:creationId xmlns:a16="http://schemas.microsoft.com/office/drawing/2014/main" id="{9584A7C9-7002-41AB-447E-D3C973470A0C}"/>
                </a:ext>
              </a:extLst>
            </p:cNvPr>
            <p:cNvSpPr/>
            <p:nvPr/>
          </p:nvSpPr>
          <p:spPr bwMode="auto">
            <a:xfrm>
              <a:off x="6477843" y="4389939"/>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存储结构设计</a:t>
              </a:r>
            </a:p>
          </p:txBody>
        </p:sp>
        <p:cxnSp>
          <p:nvCxnSpPr>
            <p:cNvPr id="36" name="直接连接符 36">
              <a:extLst>
                <a:ext uri="{FF2B5EF4-FFF2-40B4-BE49-F238E27FC236}">
                  <a16:creationId xmlns:a16="http://schemas.microsoft.com/office/drawing/2014/main" id="{BE7154A0-BCAF-EADB-CE04-39DD473C292E}"/>
                </a:ext>
              </a:extLst>
            </p:cNvPr>
            <p:cNvCxnSpPr>
              <a:cxnSpLocks/>
              <a:stCxn id="30" idx="3"/>
              <a:endCxn id="31" idx="1"/>
            </p:cNvCxnSpPr>
            <p:nvPr/>
          </p:nvCxnSpPr>
          <p:spPr bwMode="auto">
            <a:xfrm>
              <a:off x="6105875" y="3122299"/>
              <a:ext cx="360763" cy="0"/>
            </a:xfrm>
            <a:prstGeom prst="line">
              <a:avLst/>
            </a:prstGeom>
            <a:noFill/>
            <a:ln w="19050" cap="flat" cmpd="sng" algn="ctr">
              <a:solidFill>
                <a:schemeClr val="bg1">
                  <a:lumMod val="50000"/>
                </a:schemeClr>
              </a:solidFill>
              <a:prstDash val="sysDash"/>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直接连接符 37">
              <a:extLst>
                <a:ext uri="{FF2B5EF4-FFF2-40B4-BE49-F238E27FC236}">
                  <a16:creationId xmlns:a16="http://schemas.microsoft.com/office/drawing/2014/main" id="{340A5C1F-D716-0E23-34EC-41D5D6656AE7}"/>
                </a:ext>
              </a:extLst>
            </p:cNvPr>
            <p:cNvCxnSpPr/>
            <p:nvPr/>
          </p:nvCxnSpPr>
          <p:spPr bwMode="auto">
            <a:xfrm>
              <a:off x="6119424" y="3839849"/>
              <a:ext cx="360763" cy="0"/>
            </a:xfrm>
            <a:prstGeom prst="line">
              <a:avLst/>
            </a:prstGeom>
            <a:noFill/>
            <a:ln w="19050" cap="flat" cmpd="sng" algn="ctr">
              <a:solidFill>
                <a:schemeClr val="bg1">
                  <a:lumMod val="50000"/>
                </a:schemeClr>
              </a:solidFill>
              <a:prstDash val="sysDash"/>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直接连接符 38">
              <a:extLst>
                <a:ext uri="{FF2B5EF4-FFF2-40B4-BE49-F238E27FC236}">
                  <a16:creationId xmlns:a16="http://schemas.microsoft.com/office/drawing/2014/main" id="{3B3DB5A1-4A97-63C8-467F-2E336A7E6240}"/>
                </a:ext>
              </a:extLst>
            </p:cNvPr>
            <p:cNvCxnSpPr/>
            <p:nvPr/>
          </p:nvCxnSpPr>
          <p:spPr bwMode="auto">
            <a:xfrm>
              <a:off x="6119424" y="4547874"/>
              <a:ext cx="360763" cy="0"/>
            </a:xfrm>
            <a:prstGeom prst="line">
              <a:avLst/>
            </a:prstGeom>
            <a:noFill/>
            <a:ln w="19050" cap="flat" cmpd="sng" algn="ctr">
              <a:solidFill>
                <a:schemeClr val="bg1">
                  <a:lumMod val="50000"/>
                </a:schemeClr>
              </a:solidFill>
              <a:prstDash val="sysDash"/>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直接箭头连接符 46">
              <a:extLst>
                <a:ext uri="{FF2B5EF4-FFF2-40B4-BE49-F238E27FC236}">
                  <a16:creationId xmlns:a16="http://schemas.microsoft.com/office/drawing/2014/main" id="{422A07B2-71F5-E661-79CE-CE8408741346}"/>
                </a:ext>
              </a:extLst>
            </p:cNvPr>
            <p:cNvCxnSpPr>
              <a:cxnSpLocks/>
              <a:stCxn id="20" idx="3"/>
              <a:endCxn id="30" idx="1"/>
            </p:cNvCxnSpPr>
            <p:nvPr/>
          </p:nvCxnSpPr>
          <p:spPr bwMode="auto">
            <a:xfrm flipV="1">
              <a:off x="4598134" y="3122299"/>
              <a:ext cx="264991" cy="5408"/>
            </a:xfrm>
            <a:prstGeom prst="straightConnector1">
              <a:avLst/>
            </a:prstGeom>
            <a:noFill/>
            <a:ln w="25400" cap="flat" cmpd="sng" algn="ctr">
              <a:solidFill>
                <a:schemeClr val="bg1">
                  <a:lumMod val="50000"/>
                </a:schemeClr>
              </a:solidFill>
              <a:prstDash val="sysDash"/>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 name="直接箭头连接符 47">
              <a:extLst>
                <a:ext uri="{FF2B5EF4-FFF2-40B4-BE49-F238E27FC236}">
                  <a16:creationId xmlns:a16="http://schemas.microsoft.com/office/drawing/2014/main" id="{615B7F1E-88CB-3530-25C5-F991809CD46A}"/>
                </a:ext>
              </a:extLst>
            </p:cNvPr>
            <p:cNvCxnSpPr/>
            <p:nvPr/>
          </p:nvCxnSpPr>
          <p:spPr bwMode="auto">
            <a:xfrm flipV="1">
              <a:off x="4607030" y="3822017"/>
              <a:ext cx="264991" cy="5408"/>
            </a:xfrm>
            <a:prstGeom prst="straightConnector1">
              <a:avLst/>
            </a:prstGeom>
            <a:noFill/>
            <a:ln w="25400" cap="flat" cmpd="sng" algn="ctr">
              <a:solidFill>
                <a:schemeClr val="bg1">
                  <a:lumMod val="50000"/>
                </a:schemeClr>
              </a:solidFill>
              <a:prstDash val="sysDash"/>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直接箭头连接符 48">
              <a:extLst>
                <a:ext uri="{FF2B5EF4-FFF2-40B4-BE49-F238E27FC236}">
                  <a16:creationId xmlns:a16="http://schemas.microsoft.com/office/drawing/2014/main" id="{68C94E92-6F96-01C3-5FF4-23904637314D}"/>
                </a:ext>
              </a:extLst>
            </p:cNvPr>
            <p:cNvCxnSpPr/>
            <p:nvPr/>
          </p:nvCxnSpPr>
          <p:spPr bwMode="auto">
            <a:xfrm flipV="1">
              <a:off x="4609385" y="4537075"/>
              <a:ext cx="264991" cy="5408"/>
            </a:xfrm>
            <a:prstGeom prst="straightConnector1">
              <a:avLst/>
            </a:prstGeom>
            <a:noFill/>
            <a:ln w="25400" cap="flat" cmpd="sng" algn="ctr">
              <a:solidFill>
                <a:schemeClr val="bg1">
                  <a:lumMod val="50000"/>
                </a:schemeClr>
              </a:solidFill>
              <a:prstDash val="sysDash"/>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2" name="矩形 41">
              <a:extLst>
                <a:ext uri="{FF2B5EF4-FFF2-40B4-BE49-F238E27FC236}">
                  <a16:creationId xmlns:a16="http://schemas.microsoft.com/office/drawing/2014/main" id="{04DE4B26-9A2C-4998-3FCE-828EBB9A7268}"/>
                </a:ext>
              </a:extLst>
            </p:cNvPr>
            <p:cNvSpPr/>
            <p:nvPr/>
          </p:nvSpPr>
          <p:spPr bwMode="auto">
            <a:xfrm>
              <a:off x="8586821" y="2528799"/>
              <a:ext cx="3248666" cy="2635703"/>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43" name="矩形 42">
              <a:extLst>
                <a:ext uri="{FF2B5EF4-FFF2-40B4-BE49-F238E27FC236}">
                  <a16:creationId xmlns:a16="http://schemas.microsoft.com/office/drawing/2014/main" id="{30D38823-F336-F6E2-79B8-E0DAB50FFB7B}"/>
                </a:ext>
              </a:extLst>
            </p:cNvPr>
            <p:cNvSpPr/>
            <p:nvPr/>
          </p:nvSpPr>
          <p:spPr bwMode="auto">
            <a:xfrm>
              <a:off x="8586819" y="2528427"/>
              <a:ext cx="3248667" cy="276999"/>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1"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规范化设计理论和实现</a:t>
              </a:r>
            </a:p>
          </p:txBody>
        </p:sp>
        <p:sp>
          <p:nvSpPr>
            <p:cNvPr id="44" name="矩形 43">
              <a:extLst>
                <a:ext uri="{FF2B5EF4-FFF2-40B4-BE49-F238E27FC236}">
                  <a16:creationId xmlns:a16="http://schemas.microsoft.com/office/drawing/2014/main" id="{5D12DC4D-AED0-0E83-D629-1742E34435EB}"/>
                </a:ext>
              </a:extLst>
            </p:cNvPr>
            <p:cNvSpPr/>
            <p:nvPr/>
          </p:nvSpPr>
          <p:spPr bwMode="auto">
            <a:xfrm>
              <a:off x="8671152" y="2926488"/>
              <a:ext cx="1448505" cy="1323439"/>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en-US" altLang="zh-CN" sz="3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sz="3200" dirty="0">
                  <a:latin typeface="微软雅黑" panose="020B0503020204020204" pitchFamily="82" charset="2"/>
                  <a:ea typeface="微软雅黑" panose="020B0503020204020204" pitchFamily="82" charset="2"/>
                </a:rPr>
                <a:t>…</a:t>
              </a:r>
              <a:endParaRPr kumimoji="1" lang="zh-CN" altLang="en-US" sz="3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45" name="矩形 44">
              <a:extLst>
                <a:ext uri="{FF2B5EF4-FFF2-40B4-BE49-F238E27FC236}">
                  <a16:creationId xmlns:a16="http://schemas.microsoft.com/office/drawing/2014/main" id="{BB23B149-9501-0892-8FB6-6687C421FED6}"/>
                </a:ext>
              </a:extLst>
            </p:cNvPr>
            <p:cNvSpPr/>
            <p:nvPr/>
          </p:nvSpPr>
          <p:spPr bwMode="auto">
            <a:xfrm>
              <a:off x="8671150" y="2926116"/>
              <a:ext cx="1448505" cy="276999"/>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1"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规范化程度</a:t>
              </a:r>
            </a:p>
          </p:txBody>
        </p:sp>
        <p:sp>
          <p:nvSpPr>
            <p:cNvPr id="46" name="矩形: 圆角 53">
              <a:extLst>
                <a:ext uri="{FF2B5EF4-FFF2-40B4-BE49-F238E27FC236}">
                  <a16:creationId xmlns:a16="http://schemas.microsoft.com/office/drawing/2014/main" id="{91D615C4-D7D9-2C84-6B8F-A21E0A6D0369}"/>
                </a:ext>
              </a:extLst>
            </p:cNvPr>
            <p:cNvSpPr/>
            <p:nvPr/>
          </p:nvSpPr>
          <p:spPr bwMode="auto">
            <a:xfrm>
              <a:off x="8754098" y="3285016"/>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第一范式</a:t>
              </a:r>
            </a:p>
          </p:txBody>
        </p:sp>
        <p:sp>
          <p:nvSpPr>
            <p:cNvPr id="47" name="矩形: 圆角 54">
              <a:extLst>
                <a:ext uri="{FF2B5EF4-FFF2-40B4-BE49-F238E27FC236}">
                  <a16:creationId xmlns:a16="http://schemas.microsoft.com/office/drawing/2014/main" id="{C41C755C-9167-FAA4-F1A5-F3414721B043}"/>
                </a:ext>
              </a:extLst>
            </p:cNvPr>
            <p:cNvSpPr/>
            <p:nvPr/>
          </p:nvSpPr>
          <p:spPr bwMode="auto">
            <a:xfrm>
              <a:off x="8754098" y="3688611"/>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第二范式</a:t>
              </a:r>
            </a:p>
          </p:txBody>
        </p:sp>
        <p:sp>
          <p:nvSpPr>
            <p:cNvPr id="48" name="矩形 47">
              <a:extLst>
                <a:ext uri="{FF2B5EF4-FFF2-40B4-BE49-F238E27FC236}">
                  <a16:creationId xmlns:a16="http://schemas.microsoft.com/office/drawing/2014/main" id="{7A160261-F6DF-164E-5AFA-3D83A27B6173}"/>
                </a:ext>
              </a:extLst>
            </p:cNvPr>
            <p:cNvSpPr/>
            <p:nvPr/>
          </p:nvSpPr>
          <p:spPr bwMode="auto">
            <a:xfrm>
              <a:off x="10303237" y="2935665"/>
              <a:ext cx="1448505" cy="1305435"/>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49" name="矩形 48">
              <a:extLst>
                <a:ext uri="{FF2B5EF4-FFF2-40B4-BE49-F238E27FC236}">
                  <a16:creationId xmlns:a16="http://schemas.microsoft.com/office/drawing/2014/main" id="{FCDBE867-AE8A-DEEC-3DDC-40163DE372F3}"/>
                </a:ext>
              </a:extLst>
            </p:cNvPr>
            <p:cNvSpPr/>
            <p:nvPr/>
          </p:nvSpPr>
          <p:spPr bwMode="auto">
            <a:xfrm>
              <a:off x="10303236" y="2921393"/>
              <a:ext cx="1439746" cy="276999"/>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1"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规范化</a:t>
              </a:r>
              <a:r>
                <a:rPr kumimoji="1" lang="zh-CN" altLang="en-US" sz="1400" b="1" dirty="0">
                  <a:solidFill>
                    <a:schemeClr val="bg1"/>
                  </a:solidFill>
                  <a:latin typeface="微软雅黑" panose="020B0503020204020204" pitchFamily="82" charset="2"/>
                  <a:ea typeface="微软雅黑" panose="020B0503020204020204" pitchFamily="82" charset="2"/>
                </a:rPr>
                <a:t>实现</a:t>
              </a:r>
              <a:endParaRPr kumimoji="1" lang="zh-CN" altLang="en-US" sz="1400" b="1"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endParaRPr>
            </a:p>
          </p:txBody>
        </p:sp>
        <p:sp>
          <p:nvSpPr>
            <p:cNvPr id="50" name="矩形: 圆角 57">
              <a:extLst>
                <a:ext uri="{FF2B5EF4-FFF2-40B4-BE49-F238E27FC236}">
                  <a16:creationId xmlns:a16="http://schemas.microsoft.com/office/drawing/2014/main" id="{B5BEDF99-C2F5-75ED-5652-E106BADB1478}"/>
                </a:ext>
              </a:extLst>
            </p:cNvPr>
            <p:cNvSpPr/>
            <p:nvPr/>
          </p:nvSpPr>
          <p:spPr bwMode="auto">
            <a:xfrm>
              <a:off x="10392457" y="3466700"/>
              <a:ext cx="1242750" cy="272415"/>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000" dirty="0">
                  <a:latin typeface="微软雅黑" panose="020B0503020204020204" pitchFamily="82" charset="2"/>
                  <a:ea typeface="微软雅黑" panose="020B0503020204020204" pitchFamily="82" charset="2"/>
                </a:rPr>
                <a:t>关系模式的分解</a:t>
              </a:r>
              <a:endParaRPr kumimoji="1" lang="zh-CN" altLang="en-US" sz="10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51" name="矩形 50">
              <a:extLst>
                <a:ext uri="{FF2B5EF4-FFF2-40B4-BE49-F238E27FC236}">
                  <a16:creationId xmlns:a16="http://schemas.microsoft.com/office/drawing/2014/main" id="{CB84188F-C001-C0F6-D743-649003585AB2}"/>
                </a:ext>
              </a:extLst>
            </p:cNvPr>
            <p:cNvSpPr/>
            <p:nvPr/>
          </p:nvSpPr>
          <p:spPr bwMode="auto">
            <a:xfrm>
              <a:off x="8671150" y="4332381"/>
              <a:ext cx="3071832" cy="760346"/>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52" name="矩形 51">
              <a:extLst>
                <a:ext uri="{FF2B5EF4-FFF2-40B4-BE49-F238E27FC236}">
                  <a16:creationId xmlns:a16="http://schemas.microsoft.com/office/drawing/2014/main" id="{8A7D1A4D-C1E8-D154-9B98-D6585CEE31E8}"/>
                </a:ext>
              </a:extLst>
            </p:cNvPr>
            <p:cNvSpPr/>
            <p:nvPr/>
          </p:nvSpPr>
          <p:spPr bwMode="auto">
            <a:xfrm>
              <a:off x="8680320" y="4813393"/>
              <a:ext cx="3053492" cy="276999"/>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1"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规范化设计理论</a:t>
              </a:r>
            </a:p>
          </p:txBody>
        </p:sp>
        <p:sp>
          <p:nvSpPr>
            <p:cNvPr id="53" name="矩形: 圆角 60">
              <a:extLst>
                <a:ext uri="{FF2B5EF4-FFF2-40B4-BE49-F238E27FC236}">
                  <a16:creationId xmlns:a16="http://schemas.microsoft.com/office/drawing/2014/main" id="{C8DDAF6D-7721-188F-692E-B68EA7210FE5}"/>
                </a:ext>
              </a:extLst>
            </p:cNvPr>
            <p:cNvSpPr/>
            <p:nvPr/>
          </p:nvSpPr>
          <p:spPr bwMode="auto">
            <a:xfrm>
              <a:off x="8802191" y="4453276"/>
              <a:ext cx="1242750" cy="272415"/>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000" dirty="0">
                  <a:latin typeface="微软雅黑" panose="020B0503020204020204" pitchFamily="82" charset="2"/>
                  <a:ea typeface="微软雅黑" panose="020B0503020204020204" pitchFamily="82" charset="2"/>
                </a:rPr>
                <a:t>函数依赖</a:t>
              </a:r>
              <a:endParaRPr kumimoji="1" lang="zh-CN" altLang="en-US" sz="10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54" name="矩形: 圆角 61">
              <a:extLst>
                <a:ext uri="{FF2B5EF4-FFF2-40B4-BE49-F238E27FC236}">
                  <a16:creationId xmlns:a16="http://schemas.microsoft.com/office/drawing/2014/main" id="{6EDCA2BE-46E0-818B-955E-4E0A6A8A162A}"/>
                </a:ext>
              </a:extLst>
            </p:cNvPr>
            <p:cNvSpPr/>
            <p:nvPr/>
          </p:nvSpPr>
          <p:spPr bwMode="auto">
            <a:xfrm>
              <a:off x="10129270" y="4449697"/>
              <a:ext cx="1470699" cy="272415"/>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000" dirty="0">
                  <a:latin typeface="微软雅黑" panose="020B0503020204020204" pitchFamily="82" charset="2"/>
                  <a:ea typeface="微软雅黑" panose="020B0503020204020204" pitchFamily="82" charset="2"/>
                </a:rPr>
                <a:t>数据依赖的公理系统</a:t>
              </a:r>
              <a:endParaRPr kumimoji="1" lang="zh-CN" altLang="en-US" sz="10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cxnSp>
          <p:nvCxnSpPr>
            <p:cNvPr id="55" name="直接箭头连接符 65">
              <a:extLst>
                <a:ext uri="{FF2B5EF4-FFF2-40B4-BE49-F238E27FC236}">
                  <a16:creationId xmlns:a16="http://schemas.microsoft.com/office/drawing/2014/main" id="{034DBE87-0624-683B-0568-F616F07D7F33}"/>
                </a:ext>
              </a:extLst>
            </p:cNvPr>
            <p:cNvCxnSpPr>
              <a:cxnSpLocks/>
              <a:stCxn id="53" idx="0"/>
            </p:cNvCxnSpPr>
            <p:nvPr/>
          </p:nvCxnSpPr>
          <p:spPr bwMode="auto">
            <a:xfrm flipV="1">
              <a:off x="9423566" y="4203927"/>
              <a:ext cx="129" cy="249349"/>
            </a:xfrm>
            <a:prstGeom prst="straightConnector1">
              <a:avLst/>
            </a:prstGeom>
            <a:noFill/>
            <a:ln w="38100" cap="flat" cmpd="sng" algn="ctr">
              <a:solidFill>
                <a:srgbClr val="6F1787"/>
              </a:solidFill>
              <a:prstDash val="solid"/>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6" name="直接箭头连接符 66">
              <a:extLst>
                <a:ext uri="{FF2B5EF4-FFF2-40B4-BE49-F238E27FC236}">
                  <a16:creationId xmlns:a16="http://schemas.microsoft.com/office/drawing/2014/main" id="{0DFA462F-A2AE-E746-12B6-F25DD2648DBB}"/>
                </a:ext>
              </a:extLst>
            </p:cNvPr>
            <p:cNvCxnSpPr>
              <a:cxnSpLocks/>
            </p:cNvCxnSpPr>
            <p:nvPr/>
          </p:nvCxnSpPr>
          <p:spPr bwMode="auto">
            <a:xfrm flipV="1">
              <a:off x="11377970" y="3739115"/>
              <a:ext cx="0" cy="705225"/>
            </a:xfrm>
            <a:prstGeom prst="straightConnector1">
              <a:avLst/>
            </a:prstGeom>
            <a:noFill/>
            <a:ln w="38100" cap="flat" cmpd="sng" algn="ctr">
              <a:solidFill>
                <a:srgbClr val="6F1787"/>
              </a:solidFill>
              <a:prstDash val="solid"/>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 name="直接箭头连接符 68">
              <a:extLst>
                <a:ext uri="{FF2B5EF4-FFF2-40B4-BE49-F238E27FC236}">
                  <a16:creationId xmlns:a16="http://schemas.microsoft.com/office/drawing/2014/main" id="{2AD7E551-C6FD-01CF-20A6-001DBDF2085D}"/>
                </a:ext>
              </a:extLst>
            </p:cNvPr>
            <p:cNvCxnSpPr>
              <a:cxnSpLocks/>
            </p:cNvCxnSpPr>
            <p:nvPr/>
          </p:nvCxnSpPr>
          <p:spPr bwMode="auto">
            <a:xfrm flipH="1" flipV="1">
              <a:off x="7825782" y="3839419"/>
              <a:ext cx="831779" cy="1"/>
            </a:xfrm>
            <a:prstGeom prst="straightConnector1">
              <a:avLst/>
            </a:prstGeom>
            <a:noFill/>
            <a:ln w="38100" cap="flat" cmpd="sng" algn="ctr">
              <a:solidFill>
                <a:srgbClr val="6F1787"/>
              </a:solidFill>
              <a:prstDash val="solid"/>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8" name="文本框 57">
              <a:extLst>
                <a:ext uri="{FF2B5EF4-FFF2-40B4-BE49-F238E27FC236}">
                  <a16:creationId xmlns:a16="http://schemas.microsoft.com/office/drawing/2014/main" id="{E6B5A5DB-F5D0-2944-2EF0-1E75BE369B1C}"/>
                </a:ext>
              </a:extLst>
            </p:cNvPr>
            <p:cNvSpPr txBox="1"/>
            <p:nvPr/>
          </p:nvSpPr>
          <p:spPr>
            <a:xfrm>
              <a:off x="7716834" y="3346020"/>
              <a:ext cx="1109912" cy="461665"/>
            </a:xfrm>
            <a:prstGeom prst="rect">
              <a:avLst/>
            </a:prstGeom>
            <a:noFill/>
          </p:spPr>
          <p:txBody>
            <a:bodyPr wrap="square" rtlCol="0">
              <a:spAutoFit/>
            </a:bodyPr>
            <a:lstStyle/>
            <a:p>
              <a:pPr algn="ctr"/>
              <a:r>
                <a:rPr lang="zh-CN" altLang="en-US" sz="1200" dirty="0">
                  <a:latin typeface="微软雅黑" panose="020B0503020204020204" pitchFamily="82" charset="2"/>
                  <a:ea typeface="微软雅黑" panose="020B0503020204020204" pitchFamily="82" charset="2"/>
                </a:rPr>
                <a:t>规范化</a:t>
              </a:r>
              <a:endParaRPr lang="en-US" altLang="zh-CN" sz="1200" dirty="0">
                <a:latin typeface="微软雅黑" panose="020B0503020204020204" pitchFamily="82" charset="2"/>
                <a:ea typeface="微软雅黑" panose="020B0503020204020204" pitchFamily="82" charset="2"/>
              </a:endParaRPr>
            </a:p>
            <a:p>
              <a:pPr algn="ctr"/>
              <a:r>
                <a:rPr lang="zh-CN" altLang="en-US" sz="1200" dirty="0">
                  <a:latin typeface="微软雅黑" panose="020B0503020204020204" pitchFamily="82" charset="2"/>
                  <a:ea typeface="微软雅黑" panose="020B0503020204020204" pitchFamily="82" charset="2"/>
                </a:rPr>
                <a:t>设计</a:t>
              </a:r>
            </a:p>
          </p:txBody>
        </p:sp>
        <p:sp>
          <p:nvSpPr>
            <p:cNvPr id="59" name="文本框 58">
              <a:extLst>
                <a:ext uri="{FF2B5EF4-FFF2-40B4-BE49-F238E27FC236}">
                  <a16:creationId xmlns:a16="http://schemas.microsoft.com/office/drawing/2014/main" id="{9B7DA5D9-7F81-1551-B483-07676F12F5A4}"/>
                </a:ext>
              </a:extLst>
            </p:cNvPr>
            <p:cNvSpPr txBox="1"/>
            <p:nvPr/>
          </p:nvSpPr>
          <p:spPr>
            <a:xfrm>
              <a:off x="9185917" y="4091727"/>
              <a:ext cx="1109912" cy="276999"/>
            </a:xfrm>
            <a:prstGeom prst="rect">
              <a:avLst/>
            </a:prstGeom>
            <a:noFill/>
          </p:spPr>
          <p:txBody>
            <a:bodyPr wrap="square" rtlCol="0">
              <a:spAutoFit/>
            </a:bodyPr>
            <a:lstStyle/>
            <a:p>
              <a:pPr algn="ctr"/>
              <a:r>
                <a:rPr lang="zh-CN" altLang="en-US" sz="1200" dirty="0">
                  <a:latin typeface="微软雅黑" panose="020B0503020204020204" pitchFamily="82" charset="2"/>
                  <a:ea typeface="微软雅黑" panose="020B0503020204020204" pitchFamily="82" charset="2"/>
                </a:rPr>
                <a:t>判定</a:t>
              </a:r>
            </a:p>
          </p:txBody>
        </p:sp>
        <p:sp>
          <p:nvSpPr>
            <p:cNvPr id="60" name="文本框 59">
              <a:extLst>
                <a:ext uri="{FF2B5EF4-FFF2-40B4-BE49-F238E27FC236}">
                  <a16:creationId xmlns:a16="http://schemas.microsoft.com/office/drawing/2014/main" id="{B66307E8-C7A3-998E-FA31-43DB4654D629}"/>
                </a:ext>
              </a:extLst>
            </p:cNvPr>
            <p:cNvSpPr txBox="1"/>
            <p:nvPr/>
          </p:nvSpPr>
          <p:spPr>
            <a:xfrm>
              <a:off x="10468153" y="3973094"/>
              <a:ext cx="1109912" cy="461665"/>
            </a:xfrm>
            <a:prstGeom prst="rect">
              <a:avLst/>
            </a:prstGeom>
            <a:noFill/>
          </p:spPr>
          <p:txBody>
            <a:bodyPr wrap="square" rtlCol="0">
              <a:spAutoFit/>
            </a:bodyPr>
            <a:lstStyle/>
            <a:p>
              <a:pPr algn="ctr"/>
              <a:r>
                <a:rPr lang="zh-CN" altLang="en-US" sz="1200" dirty="0">
                  <a:latin typeface="微软雅黑" panose="020B0503020204020204" pitchFamily="82" charset="2"/>
                  <a:ea typeface="微软雅黑" panose="020B0503020204020204" pitchFamily="82" charset="2"/>
                </a:rPr>
                <a:t>理论</a:t>
              </a:r>
              <a:endParaRPr lang="en-US" altLang="zh-CN" sz="1200" dirty="0">
                <a:latin typeface="微软雅黑" panose="020B0503020204020204" pitchFamily="82" charset="2"/>
                <a:ea typeface="微软雅黑" panose="020B0503020204020204" pitchFamily="82" charset="2"/>
              </a:endParaRPr>
            </a:p>
            <a:p>
              <a:pPr algn="ctr"/>
              <a:r>
                <a:rPr lang="zh-CN" altLang="en-US" sz="1200" dirty="0">
                  <a:latin typeface="微软雅黑" panose="020B0503020204020204" pitchFamily="82" charset="2"/>
                  <a:ea typeface="微软雅黑" panose="020B0503020204020204" pitchFamily="82" charset="2"/>
                </a:rPr>
                <a:t>基础</a:t>
              </a:r>
            </a:p>
          </p:txBody>
        </p:sp>
        <p:cxnSp>
          <p:nvCxnSpPr>
            <p:cNvPr id="61" name="直接箭头连接符 75">
              <a:extLst>
                <a:ext uri="{FF2B5EF4-FFF2-40B4-BE49-F238E27FC236}">
                  <a16:creationId xmlns:a16="http://schemas.microsoft.com/office/drawing/2014/main" id="{6ECB29BE-2C05-D6E4-2E75-7A18FE03CA58}"/>
                </a:ext>
              </a:extLst>
            </p:cNvPr>
            <p:cNvCxnSpPr>
              <a:cxnSpLocks/>
            </p:cNvCxnSpPr>
            <p:nvPr/>
          </p:nvCxnSpPr>
          <p:spPr bwMode="auto">
            <a:xfrm flipH="1" flipV="1">
              <a:off x="10092344" y="3604977"/>
              <a:ext cx="300114" cy="1"/>
            </a:xfrm>
            <a:prstGeom prst="straightConnector1">
              <a:avLst/>
            </a:prstGeom>
            <a:noFill/>
            <a:ln w="38100" cap="flat" cmpd="sng" algn="ctr">
              <a:solidFill>
                <a:srgbClr val="6F1787"/>
              </a:solidFill>
              <a:prstDash val="solid"/>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2" name="文本框 61">
              <a:extLst>
                <a:ext uri="{FF2B5EF4-FFF2-40B4-BE49-F238E27FC236}">
                  <a16:creationId xmlns:a16="http://schemas.microsoft.com/office/drawing/2014/main" id="{F8C569ED-88E6-21BD-912A-751A84961D5A}"/>
                </a:ext>
              </a:extLst>
            </p:cNvPr>
            <p:cNvSpPr txBox="1"/>
            <p:nvPr/>
          </p:nvSpPr>
          <p:spPr>
            <a:xfrm>
              <a:off x="10029899" y="3124728"/>
              <a:ext cx="354338" cy="461665"/>
            </a:xfrm>
            <a:prstGeom prst="rect">
              <a:avLst/>
            </a:prstGeom>
            <a:noFill/>
          </p:spPr>
          <p:txBody>
            <a:bodyPr wrap="square" rtlCol="0">
              <a:spAutoFit/>
            </a:bodyPr>
            <a:lstStyle/>
            <a:p>
              <a:pPr algn="ctr"/>
              <a:r>
                <a:rPr lang="zh-CN" altLang="en-US" sz="1200" dirty="0">
                  <a:latin typeface="微软雅黑" panose="020B0503020204020204" pitchFamily="82" charset="2"/>
                  <a:ea typeface="微软雅黑" panose="020B0503020204020204" pitchFamily="82" charset="2"/>
                </a:rPr>
                <a:t>提高</a:t>
              </a:r>
            </a:p>
          </p:txBody>
        </p:sp>
        <p:cxnSp>
          <p:nvCxnSpPr>
            <p:cNvPr id="63" name="直线箭头连接符 62">
              <a:extLst>
                <a:ext uri="{FF2B5EF4-FFF2-40B4-BE49-F238E27FC236}">
                  <a16:creationId xmlns:a16="http://schemas.microsoft.com/office/drawing/2014/main" id="{62F817F1-E09E-45A7-FCBE-90AE219906E9}"/>
                </a:ext>
              </a:extLst>
            </p:cNvPr>
            <p:cNvCxnSpPr>
              <a:cxnSpLocks/>
              <a:endCxn id="32" idx="0"/>
            </p:cNvCxnSpPr>
            <p:nvPr/>
          </p:nvCxnSpPr>
          <p:spPr bwMode="auto">
            <a:xfrm>
              <a:off x="5495705" y="3285016"/>
              <a:ext cx="0" cy="394135"/>
            </a:xfrm>
            <a:prstGeom prst="straightConnector1">
              <a:avLst/>
            </a:prstGeom>
            <a:ln>
              <a:headEnd type="none" w="med" len="med"/>
              <a:tailEnd type="triangle"/>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4D254583-66FF-C26A-7468-A39382B4F371}"/>
                </a:ext>
              </a:extLst>
            </p:cNvPr>
            <p:cNvCxnSpPr>
              <a:cxnSpLocks/>
            </p:cNvCxnSpPr>
            <p:nvPr/>
          </p:nvCxnSpPr>
          <p:spPr bwMode="auto">
            <a:xfrm>
              <a:off x="5495705" y="3995078"/>
              <a:ext cx="0" cy="394135"/>
            </a:xfrm>
            <a:prstGeom prst="straightConnector1">
              <a:avLst/>
            </a:prstGeom>
            <a:ln>
              <a:headEnd type="none" w="med" len="med"/>
              <a:tailEnd type="triangle"/>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B1846BA2-58BD-3980-4D57-B3D76AADC686}"/>
                </a:ext>
              </a:extLst>
            </p:cNvPr>
            <p:cNvCxnSpPr>
              <a:cxnSpLocks/>
            </p:cNvCxnSpPr>
            <p:nvPr/>
          </p:nvCxnSpPr>
          <p:spPr bwMode="auto">
            <a:xfrm>
              <a:off x="7119096" y="3275532"/>
              <a:ext cx="0" cy="394135"/>
            </a:xfrm>
            <a:prstGeom prst="straightConnector1">
              <a:avLst/>
            </a:prstGeom>
            <a:ln>
              <a:headEnd type="none" w="med" len="med"/>
              <a:tailEnd type="triangle"/>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B3C6D2A0-8E25-29E3-5F2C-722C769FAD0B}"/>
                </a:ext>
              </a:extLst>
            </p:cNvPr>
            <p:cNvCxnSpPr>
              <a:cxnSpLocks/>
            </p:cNvCxnSpPr>
            <p:nvPr/>
          </p:nvCxnSpPr>
          <p:spPr bwMode="auto">
            <a:xfrm>
              <a:off x="7121775" y="3985382"/>
              <a:ext cx="0" cy="394135"/>
            </a:xfrm>
            <a:prstGeom prst="straightConnector1">
              <a:avLst/>
            </a:prstGeom>
            <a:ln>
              <a:headEnd type="none" w="med" len="med"/>
              <a:tailEnd type="triangle"/>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68" name="文本框 67">
            <a:extLst>
              <a:ext uri="{FF2B5EF4-FFF2-40B4-BE49-F238E27FC236}">
                <a16:creationId xmlns:a16="http://schemas.microsoft.com/office/drawing/2014/main" id="{FB333E48-ADDF-4B8A-B2F5-81BE5CEF45CA}"/>
              </a:ext>
            </a:extLst>
          </p:cNvPr>
          <p:cNvSpPr txBox="1"/>
          <p:nvPr/>
        </p:nvSpPr>
        <p:spPr>
          <a:xfrm>
            <a:off x="495622" y="6078233"/>
            <a:ext cx="11541207" cy="461665"/>
          </a:xfrm>
          <a:prstGeom prst="rect">
            <a:avLst/>
          </a:prstGeom>
          <a:noFill/>
        </p:spPr>
        <p:txBody>
          <a:bodyPr wrap="square">
            <a:spAutoFit/>
          </a:bodyPr>
          <a:lstStyle/>
          <a:p>
            <a:pPr marL="0" indent="0" algn="just">
              <a:buFont typeface="Wingdings" pitchFamily="2" charset="2"/>
              <a:buNone/>
            </a:pPr>
            <a:r>
              <a:rPr lang="zh-CN" altLang="en-US" sz="1200" b="0" kern="0" dirty="0">
                <a:latin typeface="Times" pitchFamily="2" charset="0"/>
              </a:rPr>
              <a:t>关系模型的设计是关系数据库设计的核心步骤之一，其设计的优劣会影响到数据库系统的性能。因此，如何设计一个良好的关系模型是关系数据设计的重中之重。在长期的实践中，逐渐形成了指导关系模型设计的经典理论和方法</a:t>
            </a:r>
            <a:r>
              <a:rPr lang="en-US" altLang="zh-CN" sz="1200" b="0" kern="0" dirty="0">
                <a:latin typeface="Times" pitchFamily="2" charset="0"/>
              </a:rPr>
              <a:t>——</a:t>
            </a:r>
            <a:r>
              <a:rPr lang="zh-CN" altLang="en-US" sz="1200" b="0" kern="0" dirty="0">
                <a:latin typeface="Times" pitchFamily="2" charset="0"/>
              </a:rPr>
              <a:t>关系数据库的规范化理论和实现方法 </a:t>
            </a:r>
          </a:p>
        </p:txBody>
      </p:sp>
    </p:spTree>
    <p:extLst>
      <p:ext uri="{BB962C8B-B14F-4D97-AF65-F5344CB8AC3E}">
        <p14:creationId xmlns:p14="http://schemas.microsoft.com/office/powerpoint/2010/main" val="320850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6">
            <a:extLst>
              <a:ext uri="{FF2B5EF4-FFF2-40B4-BE49-F238E27FC236}">
                <a16:creationId xmlns:a16="http://schemas.microsoft.com/office/drawing/2014/main" id="{82D12675-44BA-4A12-95E2-53CE42E365F2}"/>
              </a:ext>
            </a:extLst>
          </p:cNvPr>
          <p:cNvSpPr/>
          <p:nvPr/>
        </p:nvSpPr>
        <p:spPr>
          <a:xfrm>
            <a:off x="5118757" y="2268807"/>
            <a:ext cx="6863693" cy="330783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8" name="Shape6">
            <a:extLst>
              <a:ext uri="{FF2B5EF4-FFF2-40B4-BE49-F238E27FC236}">
                <a16:creationId xmlns:a16="http://schemas.microsoft.com/office/drawing/2014/main" id="{2BB58945-69A6-42E9-96FF-DC536AE97366}"/>
              </a:ext>
            </a:extLst>
          </p:cNvPr>
          <p:cNvSpPr/>
          <p:nvPr/>
        </p:nvSpPr>
        <p:spPr>
          <a:xfrm>
            <a:off x="5233268" y="2386233"/>
            <a:ext cx="6591661" cy="307080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5" name="Shape6">
            <a:extLst>
              <a:ext uri="{FF2B5EF4-FFF2-40B4-BE49-F238E27FC236}">
                <a16:creationId xmlns:a16="http://schemas.microsoft.com/office/drawing/2014/main" id="{82D12675-44BA-4A12-95E2-53CE42E365F2}"/>
              </a:ext>
            </a:extLst>
          </p:cNvPr>
          <p:cNvSpPr/>
          <p:nvPr/>
        </p:nvSpPr>
        <p:spPr>
          <a:xfrm>
            <a:off x="161276" y="2268807"/>
            <a:ext cx="4877449" cy="330783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6" name="Shape6">
            <a:extLst>
              <a:ext uri="{FF2B5EF4-FFF2-40B4-BE49-F238E27FC236}">
                <a16:creationId xmlns:a16="http://schemas.microsoft.com/office/drawing/2014/main" id="{2BB58945-69A6-42E9-96FF-DC536AE97366}"/>
              </a:ext>
            </a:extLst>
          </p:cNvPr>
          <p:cNvSpPr/>
          <p:nvPr/>
        </p:nvSpPr>
        <p:spPr>
          <a:xfrm>
            <a:off x="275787" y="2386233"/>
            <a:ext cx="4658163" cy="307080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6" name="文本框 5">
            <a:extLst>
              <a:ext uri="{FF2B5EF4-FFF2-40B4-BE49-F238E27FC236}">
                <a16:creationId xmlns:a16="http://schemas.microsoft.com/office/drawing/2014/main" id="{FD755F98-90C3-0686-50DC-F64BDEEC03D4}"/>
              </a:ext>
            </a:extLst>
          </p:cNvPr>
          <p:cNvSpPr txBox="1"/>
          <p:nvPr/>
        </p:nvSpPr>
        <p:spPr>
          <a:xfrm>
            <a:off x="1326912" y="5576637"/>
            <a:ext cx="2539999" cy="338554"/>
          </a:xfrm>
          <a:prstGeom prst="rect">
            <a:avLst/>
          </a:prstGeom>
          <a:noFill/>
        </p:spPr>
        <p:txBody>
          <a:bodyPr wrap="square">
            <a:spAutoFit/>
          </a:bodyPr>
          <a:lstStyle/>
          <a:p>
            <a:pPr lvl="1"/>
            <a:r>
              <a:rPr lang="zh-CN" altLang="en-US" sz="1600" b="1" dirty="0">
                <a:solidFill>
                  <a:srgbClr val="7E3094"/>
                </a:solidFill>
                <a:latin typeface="微软雅黑" panose="020B0503020204020204" pitchFamily="34" charset="-122"/>
                <a:ea typeface="微软雅黑" panose="020B0503020204020204" pitchFamily="34" charset="-122"/>
              </a:rPr>
              <a:t>三元联系示例</a:t>
            </a:r>
          </a:p>
        </p:txBody>
      </p:sp>
      <p:sp>
        <p:nvSpPr>
          <p:cNvPr id="7" name="文本框 6">
            <a:extLst>
              <a:ext uri="{FF2B5EF4-FFF2-40B4-BE49-F238E27FC236}">
                <a16:creationId xmlns:a16="http://schemas.microsoft.com/office/drawing/2014/main" id="{63B2AFB5-66D0-1927-80B7-D5F12E24D918}"/>
              </a:ext>
            </a:extLst>
          </p:cNvPr>
          <p:cNvSpPr txBox="1"/>
          <p:nvPr/>
        </p:nvSpPr>
        <p:spPr>
          <a:xfrm>
            <a:off x="6385668" y="5576637"/>
            <a:ext cx="4168774" cy="338554"/>
          </a:xfrm>
          <a:prstGeom prst="rect">
            <a:avLst/>
          </a:prstGeom>
          <a:noFill/>
        </p:spPr>
        <p:txBody>
          <a:bodyPr wrap="square">
            <a:spAutoFit/>
          </a:bodyPr>
          <a:lstStyle/>
          <a:p>
            <a:pPr lvl="1" algn="ctr"/>
            <a:r>
              <a:rPr lang="zh-CN" altLang="en-US" sz="1600" b="1" dirty="0">
                <a:solidFill>
                  <a:srgbClr val="7E3094"/>
                </a:solidFill>
                <a:latin typeface="微软雅黑" panose="020B0503020204020204" pitchFamily="34" charset="-122"/>
                <a:ea typeface="微软雅黑" panose="020B0503020204020204" pitchFamily="34" charset="-122"/>
              </a:rPr>
              <a:t>三元联系分解为二元联系示例</a:t>
            </a: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三元联系分解为二元联系（续）</a:t>
            </a:r>
            <a:endParaRPr kumimoji="1" lang="zh-CN" altLang="en-US" dirty="0"/>
          </a:p>
        </p:txBody>
      </p:sp>
      <p:sp>
        <p:nvSpPr>
          <p:cNvPr id="8" name="灯片编号占位符 1">
            <a:extLst>
              <a:ext uri="{FF2B5EF4-FFF2-40B4-BE49-F238E27FC236}">
                <a16:creationId xmlns:a16="http://schemas.microsoft.com/office/drawing/2014/main" id="{22591B65-E4E2-FC24-4E02-9AC3A96737C3}"/>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30</a:t>
            </a:fld>
            <a:endParaRPr lang="zh-CN" altLang="en-US" dirty="0"/>
          </a:p>
        </p:txBody>
      </p:sp>
      <p:pic>
        <p:nvPicPr>
          <p:cNvPr id="9" name="图片 8">
            <a:extLst>
              <a:ext uri="{FF2B5EF4-FFF2-40B4-BE49-F238E27FC236}">
                <a16:creationId xmlns:a16="http://schemas.microsoft.com/office/drawing/2014/main" id="{421A3CA0-5EC9-E511-A4CE-2B26C5E49365}"/>
              </a:ext>
            </a:extLst>
          </p:cNvPr>
          <p:cNvPicPr>
            <a:picLocks noChangeAspect="1"/>
          </p:cNvPicPr>
          <p:nvPr/>
        </p:nvPicPr>
        <p:blipFill rotWithShape="1">
          <a:blip r:embed="rId3">
            <a:clrChange>
              <a:clrFrom>
                <a:srgbClr val="FFFFFF"/>
              </a:clrFrom>
              <a:clrTo>
                <a:srgbClr val="FFFFFF">
                  <a:alpha val="0"/>
                </a:srgbClr>
              </a:clrTo>
            </a:clrChange>
          </a:blip>
          <a:srcRect r="701"/>
          <a:stretch/>
        </p:blipFill>
        <p:spPr>
          <a:xfrm>
            <a:off x="5336104" y="2715903"/>
            <a:ext cx="6488825" cy="2665017"/>
          </a:xfrm>
          <a:prstGeom prst="rect">
            <a:avLst/>
          </a:prstGeom>
        </p:spPr>
      </p:pic>
      <p:pic>
        <p:nvPicPr>
          <p:cNvPr id="10" name="图片 9">
            <a:extLst>
              <a:ext uri="{FF2B5EF4-FFF2-40B4-BE49-F238E27FC236}">
                <a16:creationId xmlns:a16="http://schemas.microsoft.com/office/drawing/2014/main" id="{407F67B1-F243-7D01-1E8A-452E3B8765AA}"/>
              </a:ext>
            </a:extLst>
          </p:cNvPr>
          <p:cNvPicPr>
            <a:picLocks noChangeAspect="1"/>
          </p:cNvPicPr>
          <p:nvPr/>
        </p:nvPicPr>
        <p:blipFill>
          <a:blip r:embed="rId4"/>
          <a:stretch>
            <a:fillRect/>
          </a:stretch>
        </p:blipFill>
        <p:spPr>
          <a:xfrm>
            <a:off x="429959" y="2962497"/>
            <a:ext cx="4306664" cy="2376091"/>
          </a:xfrm>
          <a:prstGeom prst="rect">
            <a:avLst/>
          </a:prstGeom>
        </p:spPr>
      </p:pic>
      <p:sp>
        <p:nvSpPr>
          <p:cNvPr id="3" name="页脚占位符 2">
            <a:extLst>
              <a:ext uri="{FF2B5EF4-FFF2-40B4-BE49-F238E27FC236}">
                <a16:creationId xmlns:a16="http://schemas.microsoft.com/office/drawing/2014/main" id="{7C8B6439-1061-674E-8951-2E6EB716D828}"/>
              </a:ext>
            </a:extLst>
          </p:cNvPr>
          <p:cNvSpPr>
            <a:spLocks noGrp="1"/>
          </p:cNvSpPr>
          <p:nvPr>
            <p:ph type="ftr" sz="quarter" idx="11"/>
          </p:nvPr>
        </p:nvSpPr>
        <p:spPr/>
        <p:txBody>
          <a:bodyPr/>
          <a:lstStyle/>
          <a:p>
            <a:r>
              <a:rPr kumimoji="1" lang="zh-CN" altLang="en-US" dirty="0"/>
              <a:t>数据库系统</a:t>
            </a:r>
            <a:r>
              <a:rPr kumimoji="1" lang="en-US" altLang="zh-CN" dirty="0"/>
              <a:t>—</a:t>
            </a:r>
            <a:r>
              <a:rPr kumimoji="1" lang="zh-CN" altLang="en-US" dirty="0"/>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3BDAFC2F-C626-C5D8-4BD4-82E882B32F22}"/>
              </a:ext>
            </a:extLst>
          </p:cNvPr>
          <p:cNvSpPr>
            <a:spLocks noGrp="1"/>
          </p:cNvSpPr>
          <p:nvPr>
            <p:ph type="sldNum" sz="quarter" idx="12"/>
          </p:nvPr>
        </p:nvSpPr>
        <p:spPr/>
        <p:txBody>
          <a:bodyPr/>
          <a:lstStyle/>
          <a:p>
            <a:fld id="{4B0D34C0-35A8-654C-9FBA-7B4E017BD630}" type="slidenum">
              <a:rPr lang="en-US" altLang="zh-CN" smtClean="0"/>
              <a:t>30</a:t>
            </a:fld>
            <a:endParaRPr kumimoji="1"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A66EEFB-6010-4BA2-AB45-316235E9E4EE}"/>
                  </a:ext>
                </a:extLst>
              </p:cNvPr>
              <p:cNvSpPr txBox="1"/>
              <p:nvPr/>
            </p:nvSpPr>
            <p:spPr>
              <a:xfrm>
                <a:off x="-150338" y="937182"/>
                <a:ext cx="12212820" cy="874407"/>
              </a:xfrm>
              <a:prstGeom prst="rect">
                <a:avLst/>
              </a:prstGeom>
              <a:noFill/>
            </p:spPr>
            <p:txBody>
              <a:bodyPr wrap="square">
                <a:spAutoFit/>
              </a:bodyPr>
              <a:lstStyle/>
              <a:p>
                <a:pPr lvl="1">
                  <a:lnSpc>
                    <a:spcPct val="150000"/>
                  </a:lnSpc>
                  <a:buFont typeface="Wingdings" panose="05000000000000000000" pitchFamily="2" charset="2"/>
                  <a:buChar char="l"/>
                </a:pPr>
                <a:r>
                  <a:rPr lang="zh-CN" altLang="zh-CN"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3</a:t>
                </a:r>
                <a:r>
                  <a:rPr lang="zh-CN" altLang="zh-CN" sz="1800" dirty="0">
                    <a:latin typeface="Microsoft YaHei" panose="020B0503020204020204" pitchFamily="34" charset="-122"/>
                    <a:ea typeface="Microsoft YaHei" panose="020B0503020204020204" pitchFamily="34" charset="-122"/>
                  </a:rPr>
                  <a:t>）</a:t>
                </a:r>
                <a:r>
                  <a:rPr lang="zh-CN" altLang="zh-CN" sz="1800" b="1" dirty="0">
                    <a:latin typeface="Microsoft YaHei" panose="020B0503020204020204" pitchFamily="34" charset="-122"/>
                    <a:ea typeface="Microsoft YaHei" panose="020B0503020204020204" pitchFamily="34" charset="-122"/>
                  </a:rPr>
                  <a:t>针对联系</a:t>
                </a:r>
                <a14:m>
                  <m:oMath xmlns:m="http://schemas.openxmlformats.org/officeDocument/2006/math">
                    <m:r>
                      <a:rPr lang="en-US" altLang="zh-CN" sz="1800" b="1" i="1" smtClean="0">
                        <a:latin typeface="Cambria Math" panose="02040503050406030204" pitchFamily="18" charset="0"/>
                      </a:rPr>
                      <m:t>𝑹</m:t>
                    </m:r>
                  </m:oMath>
                </a14:m>
                <a:r>
                  <a:rPr lang="zh-CN" altLang="zh-CN" sz="1800" b="1" dirty="0">
                    <a:latin typeface="Microsoft YaHei" panose="020B0503020204020204" pitchFamily="34" charset="-122"/>
                    <a:ea typeface="Microsoft YaHei" panose="020B0503020204020204" pitchFamily="34" charset="-122"/>
                  </a:rPr>
                  <a:t>中的每个</a:t>
                </a:r>
                <a:r>
                  <a:rPr lang="zh-CN" altLang="en-US" sz="1800" b="1" dirty="0">
                    <a:latin typeface="Microsoft YaHei" panose="020B0503020204020204" pitchFamily="34" charset="-122"/>
                    <a:ea typeface="Microsoft YaHei" panose="020B0503020204020204" pitchFamily="34" charset="-122"/>
                  </a:rPr>
                  <a:t>联系</a:t>
                </a:r>
                <a14:m>
                  <m:oMath xmlns:m="http://schemas.openxmlformats.org/officeDocument/2006/math">
                    <m:r>
                      <a:rPr lang="en-US" altLang="zh-CN" sz="1800" b="1" i="1" smtClean="0">
                        <a:latin typeface="Cambria Math" panose="02040503050406030204" pitchFamily="18" charset="0"/>
                      </a:rPr>
                      <m:t>(</m:t>
                    </m:r>
                    <m:sSub>
                      <m:sSubPr>
                        <m:ctrlPr>
                          <a:rPr lang="zh-CN" altLang="zh-CN" sz="1800" b="1" i="1">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 </m:t>
                    </m:r>
                    <m:sSub>
                      <m:sSubPr>
                        <m:ctrlPr>
                          <a:rPr lang="zh-CN" altLang="zh-CN" sz="1800" b="1" i="1">
                            <a:latin typeface="Cambria Math" panose="02040503050406030204" pitchFamily="18" charset="0"/>
                          </a:rPr>
                        </m:ctrlPr>
                      </m:sSubPr>
                      <m:e>
                        <m:r>
                          <a:rPr lang="en-US" altLang="zh-CN" sz="1800" b="1" i="1" smtClean="0">
                            <a:latin typeface="Cambria Math" panose="02040503050406030204" pitchFamily="18" charset="0"/>
                          </a:rPr>
                          <m:t>𝒃</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sSub>
                      <m:sSubPr>
                        <m:ctrlPr>
                          <a:rPr lang="zh-CN" altLang="zh-CN" sz="1800" b="1" i="1">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oMath>
                </a14:m>
                <a:r>
                  <a:rPr lang="zh-CN" altLang="zh-CN" sz="1800" b="1" dirty="0">
                    <a:latin typeface="Microsoft YaHei" panose="020B0503020204020204" pitchFamily="34" charset="-122"/>
                    <a:ea typeface="Microsoft YaHei" panose="020B0503020204020204" pitchFamily="34" charset="-122"/>
                  </a:rPr>
                  <a:t>，在</a:t>
                </a:r>
                <a14:m>
                  <m:oMath xmlns:m="http://schemas.openxmlformats.org/officeDocument/2006/math">
                    <m:r>
                      <a:rPr lang="en-US" altLang="zh-CN" sz="1800" b="1" i="1" smtClean="0">
                        <a:latin typeface="Cambria Math" panose="02040503050406030204" pitchFamily="18" charset="0"/>
                      </a:rPr>
                      <m:t>𝑬</m:t>
                    </m:r>
                  </m:oMath>
                </a14:m>
                <a:r>
                  <a:rPr lang="zh-CN" altLang="zh-CN" sz="1800" b="1" dirty="0">
                    <a:latin typeface="Microsoft YaHei" panose="020B0503020204020204" pitchFamily="34" charset="-122"/>
                    <a:ea typeface="Microsoft YaHei" panose="020B0503020204020204" pitchFamily="34" charset="-122"/>
                  </a:rPr>
                  <a:t>中创建一个新实体</a:t>
                </a:r>
                <a14:m>
                  <m:oMath xmlns:m="http://schemas.openxmlformats.org/officeDocument/2006/math">
                    <m:sSub>
                      <m:sSubPr>
                        <m:ctrlPr>
                          <a:rPr lang="zh-CN" altLang="zh-CN" sz="1800" b="1" i="1">
                            <a:latin typeface="Cambria Math" panose="02040503050406030204" pitchFamily="18" charset="0"/>
                          </a:rPr>
                        </m:ctrlPr>
                      </m:sSubPr>
                      <m:e>
                        <m:r>
                          <a:rPr lang="en-US" altLang="zh-CN" sz="1800" b="1" i="1" smtClean="0">
                            <a:latin typeface="Cambria Math" panose="02040503050406030204" pitchFamily="18" charset="0"/>
                          </a:rPr>
                          <m:t>𝒆</m:t>
                        </m:r>
                      </m:e>
                      <m:sub>
                        <m:r>
                          <a:rPr lang="en-US" altLang="zh-CN" sz="1800" b="1" i="1" smtClean="0">
                            <a:latin typeface="Cambria Math" panose="02040503050406030204" pitchFamily="18" charset="0"/>
                          </a:rPr>
                          <m:t>𝒊</m:t>
                        </m:r>
                      </m:sub>
                    </m:sSub>
                  </m:oMath>
                </a14:m>
                <a:r>
                  <a:rPr lang="zh-CN" altLang="zh-CN" sz="1800" dirty="0">
                    <a:latin typeface="Microsoft YaHei" panose="020B0503020204020204" pitchFamily="34" charset="-122"/>
                    <a:ea typeface="Microsoft YaHei" panose="020B0503020204020204" pitchFamily="34" charset="-122"/>
                  </a:rPr>
                  <a:t>，</a:t>
                </a:r>
                <a14:m>
                  <m:oMath xmlns:m="http://schemas.openxmlformats.org/officeDocument/2006/math">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𝑖</m:t>
                        </m:r>
                      </m:sub>
                    </m:sSub>
                  </m:oMath>
                </a14:m>
                <a:r>
                  <a:rPr lang="zh-CN" altLang="zh-CN" sz="1800" dirty="0">
                    <a:latin typeface="Microsoft YaHei" panose="020B0503020204020204" pitchFamily="34" charset="-122"/>
                    <a:ea typeface="Microsoft YaHei" panose="020B0503020204020204" pitchFamily="34" charset="-122"/>
                  </a:rPr>
                  <a:t>代表</a:t>
                </a:r>
                <a14:m>
                  <m:oMath xmlns:m="http://schemas.openxmlformats.org/officeDocument/2006/math">
                    <m:r>
                      <a:rPr lang="en-US" altLang="zh-CN" sz="1800" b="0" i="1" smtClean="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𝑎</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 </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oMath>
                </a14:m>
                <a:r>
                  <a:rPr lang="zh-CN" altLang="zh-CN" sz="1800" dirty="0">
                    <a:latin typeface="Microsoft YaHei" panose="020B0503020204020204" pitchFamily="34" charset="-122"/>
                    <a:ea typeface="Microsoft YaHei" panose="020B0503020204020204" pitchFamily="34" charset="-122"/>
                  </a:rPr>
                  <a:t>。然后，在三个新</a:t>
                </a:r>
                <a:r>
                  <a:rPr lang="zh-CN" altLang="en-US" sz="1800" dirty="0">
                    <a:latin typeface="Microsoft YaHei" panose="020B0503020204020204" pitchFamily="34" charset="-122"/>
                    <a:ea typeface="Microsoft YaHei" panose="020B0503020204020204" pitchFamily="34" charset="-122"/>
                  </a:rPr>
                  <a:t>联</a:t>
                </a:r>
                <a:r>
                  <a:rPr lang="zh-CN" altLang="zh-CN" sz="1800" dirty="0">
                    <a:latin typeface="Microsoft YaHei" panose="020B0503020204020204" pitchFamily="34" charset="-122"/>
                    <a:ea typeface="Microsoft YaHei" panose="020B0503020204020204" pitchFamily="34" charset="-122"/>
                  </a:rPr>
                  <a:t>系集中分别建立新的</a:t>
                </a:r>
                <a:r>
                  <a:rPr lang="zh-CN" altLang="en-US" sz="1800" dirty="0">
                    <a:latin typeface="Microsoft YaHei" panose="020B0503020204020204" pitchFamily="34" charset="-122"/>
                    <a:ea typeface="Microsoft YaHei" panose="020B0503020204020204" pitchFamily="34" charset="-122"/>
                  </a:rPr>
                  <a:t>联</a:t>
                </a:r>
                <a:r>
                  <a:rPr lang="zh-CN" altLang="zh-CN" sz="1800" dirty="0">
                    <a:latin typeface="Microsoft YaHei" panose="020B0503020204020204" pitchFamily="34" charset="-122"/>
                    <a:ea typeface="Microsoft YaHei" panose="020B0503020204020204" pitchFamily="34" charset="-122"/>
                  </a:rPr>
                  <a:t>系：在</a:t>
                </a:r>
                <a14:m>
                  <m:oMath xmlns:m="http://schemas.openxmlformats.org/officeDocument/2006/math">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𝐴</m:t>
                        </m:r>
                      </m:sub>
                    </m:sSub>
                  </m:oMath>
                </a14:m>
                <a:r>
                  <a:rPr lang="zh-CN" altLang="zh-CN" sz="1800" dirty="0">
                    <a:latin typeface="Microsoft YaHei" panose="020B0503020204020204" pitchFamily="34" charset="-122"/>
                    <a:ea typeface="Microsoft YaHei" panose="020B0503020204020204" pitchFamily="34" charset="-122"/>
                  </a:rPr>
                  <a:t>中插入</a:t>
                </a:r>
                <a14:m>
                  <m:oMath xmlns:m="http://schemas.openxmlformats.org/officeDocument/2006/math">
                    <m:r>
                      <a:rPr lang="en-US" altLang="zh-CN" sz="1800" b="0" i="1" smtClean="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 </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𝑎</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oMath>
                </a14:m>
                <a:r>
                  <a:rPr lang="en-US" altLang="zh-CN" sz="1800" dirty="0">
                    <a:latin typeface="Microsoft YaHei" panose="020B0503020204020204" pitchFamily="34" charset="-122"/>
                    <a:ea typeface="Microsoft YaHei" panose="020B0503020204020204" pitchFamily="34" charset="-122"/>
                  </a:rPr>
                  <a:t>; </a:t>
                </a:r>
                <a:r>
                  <a:rPr lang="zh-CN" altLang="zh-CN" sz="1800" dirty="0">
                    <a:latin typeface="Microsoft YaHei" panose="020B0503020204020204" pitchFamily="34" charset="-122"/>
                    <a:ea typeface="Microsoft YaHei" panose="020B0503020204020204" pitchFamily="34" charset="-122"/>
                  </a:rPr>
                  <a:t>在</a:t>
                </a:r>
                <a14:m>
                  <m:oMath xmlns:m="http://schemas.openxmlformats.org/officeDocument/2006/math">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𝐵</m:t>
                        </m:r>
                      </m:sub>
                    </m:sSub>
                  </m:oMath>
                </a14:m>
                <a:r>
                  <a:rPr lang="zh-CN" altLang="zh-CN" sz="1800" dirty="0">
                    <a:latin typeface="Microsoft YaHei" panose="020B0503020204020204" pitchFamily="34" charset="-122"/>
                    <a:ea typeface="Microsoft YaHei" panose="020B0503020204020204" pitchFamily="34" charset="-122"/>
                  </a:rPr>
                  <a:t>中插入</a:t>
                </a:r>
                <a14:m>
                  <m:oMath xmlns:m="http://schemas.openxmlformats.org/officeDocument/2006/math">
                    <m:r>
                      <a:rPr lang="en-US" altLang="zh-CN" sz="1800" b="0" i="1" smtClean="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 </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oMath>
                </a14:m>
                <a:r>
                  <a:rPr lang="en-US" altLang="zh-CN" sz="1800" dirty="0">
                    <a:latin typeface="Microsoft YaHei" panose="020B0503020204020204" pitchFamily="34" charset="-122"/>
                    <a:ea typeface="Microsoft YaHei" panose="020B0503020204020204" pitchFamily="34" charset="-122"/>
                  </a:rPr>
                  <a:t>; </a:t>
                </a:r>
                <a:r>
                  <a:rPr lang="zh-CN" altLang="zh-CN" sz="1800" dirty="0">
                    <a:latin typeface="Microsoft YaHei" panose="020B0503020204020204" pitchFamily="34" charset="-122"/>
                    <a:ea typeface="Microsoft YaHei" panose="020B0503020204020204" pitchFamily="34" charset="-122"/>
                  </a:rPr>
                  <a:t>在</a:t>
                </a:r>
                <a14:m>
                  <m:oMath xmlns:m="http://schemas.openxmlformats.org/officeDocument/2006/math">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𝑅</m:t>
                        </m:r>
                      </m:e>
                      <m:sub>
                        <m:r>
                          <a:rPr lang="en-US" altLang="zh-CN" sz="1800" b="0" i="1" smtClean="0">
                            <a:latin typeface="Cambria Math" panose="02040503050406030204" pitchFamily="18" charset="0"/>
                          </a:rPr>
                          <m:t>𝐶</m:t>
                        </m:r>
                      </m:sub>
                    </m:sSub>
                  </m:oMath>
                </a14:m>
                <a:r>
                  <a:rPr lang="zh-CN" altLang="zh-CN" sz="1800" dirty="0">
                    <a:latin typeface="Microsoft YaHei" panose="020B0503020204020204" pitchFamily="34" charset="-122"/>
                    <a:ea typeface="Microsoft YaHei" panose="020B0503020204020204" pitchFamily="34" charset="-122"/>
                  </a:rPr>
                  <a:t>中插入</a:t>
                </a:r>
                <a14:m>
                  <m:oMath xmlns:m="http://schemas.openxmlformats.org/officeDocument/2006/math">
                    <m:r>
                      <a:rPr lang="en-US" altLang="zh-CN" sz="1800" b="0" i="1" smtClean="0">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 </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𝑖</m:t>
                        </m:r>
                      </m:sub>
                    </m:sSub>
                    <m:r>
                      <a:rPr lang="en-US" altLang="zh-CN" sz="1800" b="0" i="1" smtClean="0">
                        <a:latin typeface="Cambria Math" panose="02040503050406030204" pitchFamily="18" charset="0"/>
                      </a:rPr>
                      <m:t>)</m:t>
                    </m:r>
                  </m:oMath>
                </a14:m>
                <a:r>
                  <a:rPr lang="zh-CN" altLang="zh-CN" sz="1800" dirty="0">
                    <a:latin typeface="Microsoft YaHei" panose="020B0503020204020204" pitchFamily="34" charset="-122"/>
                    <a:ea typeface="Microsoft YaHei" panose="020B0503020204020204" pitchFamily="34" charset="-122"/>
                  </a:rPr>
                  <a:t>。</a:t>
                </a:r>
              </a:p>
            </p:txBody>
          </p:sp>
        </mc:Choice>
        <mc:Fallback xmlns="">
          <p:sp>
            <p:nvSpPr>
              <p:cNvPr id="19" name="文本框 18">
                <a:extLst>
                  <a:ext uri="{FF2B5EF4-FFF2-40B4-BE49-F238E27FC236}">
                    <a16:creationId xmlns:a16="http://schemas.microsoft.com/office/drawing/2014/main" id="{3A66EEFB-6010-4BA2-AB45-316235E9E4EE}"/>
                  </a:ext>
                </a:extLst>
              </p:cNvPr>
              <p:cNvSpPr txBox="1">
                <a:spLocks noRot="1" noChangeAspect="1" noMove="1" noResize="1" noEditPoints="1" noAdjustHandles="1" noChangeArrowheads="1" noChangeShapeType="1" noTextEdit="1"/>
              </p:cNvSpPr>
              <p:nvPr/>
            </p:nvSpPr>
            <p:spPr>
              <a:xfrm>
                <a:off x="-150338" y="937182"/>
                <a:ext cx="12212820" cy="874407"/>
              </a:xfrm>
              <a:prstGeom prst="rect">
                <a:avLst/>
              </a:prstGeom>
              <a:blipFill>
                <a:blip r:embed="rId5"/>
                <a:stretch>
                  <a:fillRect b="-10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1399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18">
            <a:extLst>
              <a:ext uri="{FF2B5EF4-FFF2-40B4-BE49-F238E27FC236}">
                <a16:creationId xmlns:a16="http://schemas.microsoft.com/office/drawing/2014/main" id="{CA02947C-86FA-43A0-AEA7-1533075A3978}"/>
              </a:ext>
            </a:extLst>
          </p:cNvPr>
          <p:cNvSpPr/>
          <p:nvPr/>
        </p:nvSpPr>
        <p:spPr>
          <a:xfrm>
            <a:off x="151585" y="1117278"/>
            <a:ext cx="11903253" cy="2175131"/>
          </a:xfrm>
          <a:prstGeom prst="roundRect">
            <a:avLst>
              <a:gd name="adj" fmla="val 17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4" name="Shape6">
            <a:extLst>
              <a:ext uri="{FF2B5EF4-FFF2-40B4-BE49-F238E27FC236}">
                <a16:creationId xmlns:a16="http://schemas.microsoft.com/office/drawing/2014/main" id="{82D12675-44BA-4A12-95E2-53CE42E365F2}"/>
              </a:ext>
            </a:extLst>
          </p:cNvPr>
          <p:cNvSpPr/>
          <p:nvPr/>
        </p:nvSpPr>
        <p:spPr>
          <a:xfrm>
            <a:off x="151586" y="3404325"/>
            <a:ext cx="11903253" cy="1765365"/>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5" name="Shape6">
            <a:extLst>
              <a:ext uri="{FF2B5EF4-FFF2-40B4-BE49-F238E27FC236}">
                <a16:creationId xmlns:a16="http://schemas.microsoft.com/office/drawing/2014/main" id="{2BB58945-69A6-42E9-96FF-DC536AE97366}"/>
              </a:ext>
            </a:extLst>
          </p:cNvPr>
          <p:cNvSpPr/>
          <p:nvPr/>
        </p:nvSpPr>
        <p:spPr>
          <a:xfrm>
            <a:off x="266098" y="3521751"/>
            <a:ext cx="11670957" cy="153602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联系类型（续）</a:t>
            </a:r>
            <a:endParaRPr kumimoji="1" lang="zh-CN" altLang="en-US" dirty="0"/>
          </a:p>
        </p:txBody>
      </p:sp>
      <p:sp>
        <p:nvSpPr>
          <p:cNvPr id="4" name="内容占位符 3">
            <a:extLst>
              <a:ext uri="{FF2B5EF4-FFF2-40B4-BE49-F238E27FC236}">
                <a16:creationId xmlns:a16="http://schemas.microsoft.com/office/drawing/2014/main" id="{EF7C434A-FEBC-8089-796E-743C2937215B}"/>
              </a:ext>
            </a:extLst>
          </p:cNvPr>
          <p:cNvSpPr>
            <a:spLocks noGrp="1"/>
          </p:cNvSpPr>
          <p:nvPr>
            <p:ph idx="1"/>
          </p:nvPr>
        </p:nvSpPr>
        <p:spPr>
          <a:xfrm>
            <a:off x="371475" y="1201270"/>
            <a:ext cx="11887200" cy="2036115"/>
          </a:xfrm>
        </p:spPr>
        <p:txBody>
          <a:bodyPr/>
          <a:lstStyle/>
          <a:p>
            <a:pPr>
              <a:buFont typeface="Wingdings" panose="05000000000000000000" pitchFamily="2" charset="2"/>
              <a:buChar char="Ø"/>
            </a:pPr>
            <a:r>
              <a:rPr lang="zh-CN" altLang="en-US" sz="2400" dirty="0">
                <a:latin typeface="Microsoft YaHei" panose="020B0503020204020204" pitchFamily="34" charset="-122"/>
                <a:ea typeface="Microsoft YaHei" panose="020B0503020204020204" pitchFamily="34" charset="-122"/>
              </a:rPr>
              <a:t>在实际应用中，二元联系是最常见的实体联系类型</a:t>
            </a:r>
            <a:endParaRPr lang="en-US" altLang="zh-CN" sz="2400" dirty="0">
              <a:latin typeface="Microsoft YaHei" panose="020B0503020204020204" pitchFamily="34" charset="-122"/>
              <a:ea typeface="Microsoft YaHei" panose="020B0503020204020204" pitchFamily="34" charset="-122"/>
            </a:endParaRPr>
          </a:p>
          <a:p>
            <a:pPr>
              <a:buFont typeface="Wingdings" panose="05000000000000000000" pitchFamily="2" charset="2"/>
              <a:buChar char="Ø"/>
            </a:pPr>
            <a:r>
              <a:rPr lang="zh-CN" altLang="en-US" sz="2400" dirty="0">
                <a:latin typeface="Microsoft YaHei" panose="020B0503020204020204" pitchFamily="34" charset="-122"/>
                <a:ea typeface="Microsoft YaHei" panose="020B0503020204020204" pitchFamily="34" charset="-122"/>
              </a:rPr>
              <a:t>对于二元联系，又能细分成以下几种类型</a:t>
            </a:r>
            <a:endParaRPr lang="en-US" altLang="zh-CN" sz="2400" dirty="0">
              <a:latin typeface="Microsoft YaHei" panose="020B0503020204020204" pitchFamily="34" charset="-122"/>
              <a:ea typeface="Microsoft YaHei" panose="020B0503020204020204" pitchFamily="34" charset="-122"/>
            </a:endParaRPr>
          </a:p>
          <a:p>
            <a:pPr lvl="1">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一对一联系（</a:t>
            </a:r>
            <a:r>
              <a:rPr lang="en-US" altLang="zh-CN" sz="2000" dirty="0">
                <a:latin typeface="Microsoft YaHei" panose="020B0503020204020204" pitchFamily="34" charset="-122"/>
                <a:ea typeface="Microsoft YaHei" panose="020B0503020204020204" pitchFamily="34" charset="-122"/>
              </a:rPr>
              <a:t>1∶1</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lvl="1">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一对多联系（</a:t>
            </a:r>
            <a:r>
              <a:rPr lang="en-US" altLang="zh-CN" sz="2000" dirty="0">
                <a:latin typeface="Microsoft YaHei" panose="020B0503020204020204" pitchFamily="34" charset="-122"/>
                <a:ea typeface="Microsoft YaHei" panose="020B0503020204020204" pitchFamily="34" charset="-122"/>
              </a:rPr>
              <a:t>1∶</a:t>
            </a:r>
            <a:r>
              <a:rPr lang="en-US" altLang="zh-CN" sz="2000" i="1" dirty="0">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lvl="1">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多对多联系（</a:t>
            </a:r>
            <a:r>
              <a:rPr lang="en-US" altLang="zh-CN" sz="2000" i="1" dirty="0" err="1">
                <a:latin typeface="Microsoft YaHei" panose="020B0503020204020204" pitchFamily="34" charset="-122"/>
                <a:ea typeface="Microsoft YaHei" panose="020B0503020204020204" pitchFamily="34" charset="-122"/>
              </a:rPr>
              <a:t>m</a:t>
            </a:r>
            <a:r>
              <a:rPr lang="en-US" altLang="zh-CN" sz="2000" dirty="0" err="1">
                <a:latin typeface="Microsoft YaHei" panose="020B0503020204020204" pitchFamily="34" charset="-122"/>
                <a:ea typeface="Microsoft YaHei" panose="020B0503020204020204" pitchFamily="34" charset="-122"/>
              </a:rPr>
              <a:t>∶</a:t>
            </a:r>
            <a:r>
              <a:rPr lang="en-US" altLang="zh-CN" sz="2000" i="1" dirty="0" err="1">
                <a:latin typeface="Microsoft YaHei" panose="020B0503020204020204" pitchFamily="34" charset="-122"/>
                <a:ea typeface="Microsoft YaHei" panose="020B0503020204020204" pitchFamily="34" charset="-122"/>
              </a:rPr>
              <a:t>n</a:t>
            </a:r>
            <a:r>
              <a:rPr lang="zh-CN" altLang="en-US" sz="2000" dirty="0">
                <a:latin typeface="Microsoft YaHei" panose="020B0503020204020204" pitchFamily="34" charset="-122"/>
                <a:ea typeface="Microsoft YaHei" panose="020B0503020204020204" pitchFamily="34" charset="-122"/>
              </a:rPr>
              <a:t>）</a:t>
            </a:r>
          </a:p>
          <a:p>
            <a:pPr lvl="1">
              <a:buFont typeface="Wingdings" panose="05000000000000000000" pitchFamily="2" charset="2"/>
              <a:buChar char="Ø"/>
            </a:pPr>
            <a:endParaRPr lang="zh-CN" altLang="en-US" sz="2000" dirty="0">
              <a:latin typeface="Microsoft YaHei" panose="020B0503020204020204" pitchFamily="34" charset="-122"/>
              <a:ea typeface="Microsoft YaHei" panose="020B0503020204020204" pitchFamily="34" charset="-122"/>
            </a:endParaRPr>
          </a:p>
          <a:p>
            <a:pPr lvl="1">
              <a:buFont typeface="Wingdings" panose="05000000000000000000" pitchFamily="2" charset="2"/>
              <a:buChar char="Ø"/>
            </a:pPr>
            <a:endParaRPr lang="zh-CN" altLang="en-US"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21681CA7-C9FD-D4F4-8296-2B6FF86A6A36}"/>
              </a:ext>
            </a:extLst>
          </p:cNvPr>
          <p:cNvSpPr txBox="1"/>
          <p:nvPr/>
        </p:nvSpPr>
        <p:spPr>
          <a:xfrm>
            <a:off x="757781" y="5223140"/>
            <a:ext cx="2834951" cy="307777"/>
          </a:xfrm>
          <a:prstGeom prst="rect">
            <a:avLst/>
          </a:prstGeom>
          <a:noFill/>
        </p:spPr>
        <p:txBody>
          <a:bodyPr wrap="square">
            <a:spAutoFit/>
          </a:bodyPr>
          <a:lstStyle/>
          <a:p>
            <a:pPr lvl="1"/>
            <a:r>
              <a:rPr lang="zh-CN" altLang="en-US" sz="1400" b="1" dirty="0">
                <a:solidFill>
                  <a:srgbClr val="7E3094"/>
                </a:solidFill>
                <a:latin typeface="微软雅黑" panose="020B0503020204020204" pitchFamily="34" charset="-122"/>
                <a:ea typeface="微软雅黑" panose="020B0503020204020204" pitchFamily="34" charset="-122"/>
              </a:rPr>
              <a:t>一对一联系示例</a:t>
            </a:r>
          </a:p>
        </p:txBody>
      </p:sp>
      <p:sp>
        <p:nvSpPr>
          <p:cNvPr id="9" name="文本框 8">
            <a:extLst>
              <a:ext uri="{FF2B5EF4-FFF2-40B4-BE49-F238E27FC236}">
                <a16:creationId xmlns:a16="http://schemas.microsoft.com/office/drawing/2014/main" id="{F3A0B285-E173-4407-7B06-45F70F3B21A8}"/>
              </a:ext>
            </a:extLst>
          </p:cNvPr>
          <p:cNvSpPr txBox="1"/>
          <p:nvPr/>
        </p:nvSpPr>
        <p:spPr>
          <a:xfrm>
            <a:off x="4490886" y="5211056"/>
            <a:ext cx="2834951" cy="307777"/>
          </a:xfrm>
          <a:prstGeom prst="rect">
            <a:avLst/>
          </a:prstGeom>
          <a:noFill/>
        </p:spPr>
        <p:txBody>
          <a:bodyPr wrap="square">
            <a:spAutoFit/>
          </a:bodyPr>
          <a:lstStyle/>
          <a:p>
            <a:pPr lvl="1"/>
            <a:r>
              <a:rPr lang="zh-CN" altLang="en-US" sz="1400" b="1" dirty="0">
                <a:solidFill>
                  <a:srgbClr val="7E3094"/>
                </a:solidFill>
                <a:latin typeface="微软雅黑" panose="020B0503020204020204" pitchFamily="34" charset="-122"/>
                <a:ea typeface="微软雅黑" panose="020B0503020204020204" pitchFamily="34" charset="-122"/>
              </a:rPr>
              <a:t>一对多联系示例</a:t>
            </a:r>
          </a:p>
        </p:txBody>
      </p:sp>
      <p:sp>
        <p:nvSpPr>
          <p:cNvPr id="10" name="文本框 9">
            <a:extLst>
              <a:ext uri="{FF2B5EF4-FFF2-40B4-BE49-F238E27FC236}">
                <a16:creationId xmlns:a16="http://schemas.microsoft.com/office/drawing/2014/main" id="{12E4425A-D201-34A2-635A-EF9A012B1AD8}"/>
              </a:ext>
            </a:extLst>
          </p:cNvPr>
          <p:cNvSpPr txBox="1"/>
          <p:nvPr/>
        </p:nvSpPr>
        <p:spPr>
          <a:xfrm>
            <a:off x="8860940" y="5211056"/>
            <a:ext cx="2834951" cy="307777"/>
          </a:xfrm>
          <a:prstGeom prst="rect">
            <a:avLst/>
          </a:prstGeom>
          <a:noFill/>
        </p:spPr>
        <p:txBody>
          <a:bodyPr wrap="square">
            <a:spAutoFit/>
          </a:bodyPr>
          <a:lstStyle/>
          <a:p>
            <a:pPr lvl="1"/>
            <a:r>
              <a:rPr lang="zh-CN" altLang="en-US" sz="1400" b="1" dirty="0">
                <a:solidFill>
                  <a:srgbClr val="7E3094"/>
                </a:solidFill>
                <a:latin typeface="微软雅黑" panose="020B0503020204020204" pitchFamily="34" charset="-122"/>
                <a:ea typeface="微软雅黑" panose="020B0503020204020204" pitchFamily="34" charset="-122"/>
              </a:rPr>
              <a:t>多对多联系示例</a:t>
            </a:r>
          </a:p>
        </p:txBody>
      </p:sp>
      <p:sp>
        <p:nvSpPr>
          <p:cNvPr id="11" name="灯片编号占位符 1">
            <a:extLst>
              <a:ext uri="{FF2B5EF4-FFF2-40B4-BE49-F238E27FC236}">
                <a16:creationId xmlns:a16="http://schemas.microsoft.com/office/drawing/2014/main" id="{1E1B7FA6-E334-200B-A79D-ED5A6D636F35}"/>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31</a:t>
            </a:fld>
            <a:endParaRPr lang="zh-CN" altLang="en-US" dirty="0"/>
          </a:p>
        </p:txBody>
      </p:sp>
      <p:pic>
        <p:nvPicPr>
          <p:cNvPr id="3" name="图片 2">
            <a:extLst>
              <a:ext uri="{FF2B5EF4-FFF2-40B4-BE49-F238E27FC236}">
                <a16:creationId xmlns:a16="http://schemas.microsoft.com/office/drawing/2014/main" id="{1B54E064-BBDF-26B6-09A0-6B80A2C0710B}"/>
              </a:ext>
            </a:extLst>
          </p:cNvPr>
          <p:cNvPicPr>
            <a:picLocks noChangeAspect="1"/>
          </p:cNvPicPr>
          <p:nvPr/>
        </p:nvPicPr>
        <p:blipFill>
          <a:blip r:embed="rId3"/>
          <a:stretch>
            <a:fillRect/>
          </a:stretch>
        </p:blipFill>
        <p:spPr>
          <a:xfrm>
            <a:off x="266098" y="3653241"/>
            <a:ext cx="3856310" cy="1220055"/>
          </a:xfrm>
          <a:prstGeom prst="rect">
            <a:avLst/>
          </a:prstGeom>
        </p:spPr>
      </p:pic>
      <p:pic>
        <p:nvPicPr>
          <p:cNvPr id="7" name="图片 6">
            <a:extLst>
              <a:ext uri="{FF2B5EF4-FFF2-40B4-BE49-F238E27FC236}">
                <a16:creationId xmlns:a16="http://schemas.microsoft.com/office/drawing/2014/main" id="{C64C7804-0D13-E9EF-754C-5B945C2588E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153400" y="3605002"/>
            <a:ext cx="3750858" cy="1341788"/>
          </a:xfrm>
          <a:prstGeom prst="rect">
            <a:avLst/>
          </a:prstGeom>
        </p:spPr>
      </p:pic>
      <p:sp>
        <p:nvSpPr>
          <p:cNvPr id="8" name="页脚占位符 7">
            <a:extLst>
              <a:ext uri="{FF2B5EF4-FFF2-40B4-BE49-F238E27FC236}">
                <a16:creationId xmlns:a16="http://schemas.microsoft.com/office/drawing/2014/main" id="{AEFBBF43-923B-EDE5-BC9F-3000E915601D}"/>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12" name="灯片编号占位符 11">
            <a:extLst>
              <a:ext uri="{FF2B5EF4-FFF2-40B4-BE49-F238E27FC236}">
                <a16:creationId xmlns:a16="http://schemas.microsoft.com/office/drawing/2014/main" id="{F524A83E-BE5C-A897-C505-6213E08DC7B8}"/>
              </a:ext>
            </a:extLst>
          </p:cNvPr>
          <p:cNvSpPr>
            <a:spLocks noGrp="1"/>
          </p:cNvSpPr>
          <p:nvPr>
            <p:ph type="sldNum" sz="quarter" idx="12"/>
          </p:nvPr>
        </p:nvSpPr>
        <p:spPr/>
        <p:txBody>
          <a:bodyPr/>
          <a:lstStyle/>
          <a:p>
            <a:fld id="{4B0D34C0-35A8-654C-9FBA-7B4E017BD630}" type="slidenum">
              <a:rPr lang="en-US" altLang="zh-CN" smtClean="0"/>
              <a:t>31</a:t>
            </a:fld>
            <a:endParaRPr kumimoji="1" lang="zh-CN" altLang="en-US"/>
          </a:p>
        </p:txBody>
      </p:sp>
      <p:pic>
        <p:nvPicPr>
          <p:cNvPr id="13" name="图片 12">
            <a:extLst>
              <a:ext uri="{FF2B5EF4-FFF2-40B4-BE49-F238E27FC236}">
                <a16:creationId xmlns:a16="http://schemas.microsoft.com/office/drawing/2014/main" id="{D0B0C229-AF37-36EC-D7C9-F0076A2D0498}"/>
              </a:ext>
            </a:extLst>
          </p:cNvPr>
          <p:cNvPicPr>
            <a:picLocks noChangeAspect="1"/>
          </p:cNvPicPr>
          <p:nvPr/>
        </p:nvPicPr>
        <p:blipFill>
          <a:blip r:embed="rId5"/>
          <a:stretch>
            <a:fillRect/>
          </a:stretch>
        </p:blipFill>
        <p:spPr>
          <a:xfrm>
            <a:off x="4160111" y="3648366"/>
            <a:ext cx="3886200" cy="1255059"/>
          </a:xfrm>
          <a:prstGeom prst="rect">
            <a:avLst/>
          </a:prstGeom>
        </p:spPr>
      </p:pic>
    </p:spTree>
    <p:extLst>
      <p:ext uri="{BB962C8B-B14F-4D97-AF65-F5344CB8AC3E}">
        <p14:creationId xmlns:p14="http://schemas.microsoft.com/office/powerpoint/2010/main" val="2987270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18">
            <a:extLst>
              <a:ext uri="{FF2B5EF4-FFF2-40B4-BE49-F238E27FC236}">
                <a16:creationId xmlns:a16="http://schemas.microsoft.com/office/drawing/2014/main" id="{CA02947C-86FA-43A0-AEA7-1533075A3978}"/>
              </a:ext>
            </a:extLst>
          </p:cNvPr>
          <p:cNvSpPr/>
          <p:nvPr/>
        </p:nvSpPr>
        <p:spPr>
          <a:xfrm>
            <a:off x="151586" y="992956"/>
            <a:ext cx="11785470" cy="2346465"/>
          </a:xfrm>
          <a:prstGeom prst="roundRect">
            <a:avLst>
              <a:gd name="adj" fmla="val 17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Shape6">
            <a:extLst>
              <a:ext uri="{FF2B5EF4-FFF2-40B4-BE49-F238E27FC236}">
                <a16:creationId xmlns:a16="http://schemas.microsoft.com/office/drawing/2014/main" id="{82D12675-44BA-4A12-95E2-53CE42E365F2}"/>
              </a:ext>
            </a:extLst>
          </p:cNvPr>
          <p:cNvSpPr/>
          <p:nvPr/>
        </p:nvSpPr>
        <p:spPr>
          <a:xfrm>
            <a:off x="151586" y="3500651"/>
            <a:ext cx="11903253" cy="283550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a:extLst>
              <a:ext uri="{FF2B5EF4-FFF2-40B4-BE49-F238E27FC236}">
                <a16:creationId xmlns:a16="http://schemas.microsoft.com/office/drawing/2014/main" id="{2BB58945-69A6-42E9-96FF-DC536AE97366}"/>
              </a:ext>
            </a:extLst>
          </p:cNvPr>
          <p:cNvSpPr/>
          <p:nvPr/>
        </p:nvSpPr>
        <p:spPr>
          <a:xfrm>
            <a:off x="266098" y="3592443"/>
            <a:ext cx="11670957" cy="2599917"/>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7C434A-FEBC-8089-796E-743C2937215B}"/>
                  </a:ext>
                </a:extLst>
              </p:cNvPr>
              <p:cNvSpPr>
                <a:spLocks noGrp="1"/>
              </p:cNvSpPr>
              <p:nvPr>
                <p:ph idx="1"/>
              </p:nvPr>
            </p:nvSpPr>
            <p:spPr>
              <a:xfrm>
                <a:off x="365625" y="992956"/>
                <a:ext cx="10991850" cy="1744900"/>
              </a:xfrm>
            </p:spPr>
            <p:txBody>
              <a:bodyPr/>
              <a:lstStyle/>
              <a:p>
                <a:pPr>
                  <a:buFont typeface="Wingdings" panose="05000000000000000000" pitchFamily="2" charset="2"/>
                  <a:buChar char="Ø"/>
                </a:pPr>
                <a:r>
                  <a:rPr lang="zh-CN" altLang="en-US" sz="2400" b="1" dirty="0">
                    <a:latin typeface="Times" pitchFamily="2" charset="0"/>
                  </a:rPr>
                  <a:t>一对一联系（</a:t>
                </a:r>
                <a:r>
                  <a:rPr lang="en-US" altLang="zh-CN" sz="2400" b="1" dirty="0">
                    <a:latin typeface="Times" pitchFamily="2" charset="0"/>
                  </a:rPr>
                  <a:t>1∶1</a:t>
                </a:r>
                <a:r>
                  <a:rPr lang="zh-CN" altLang="en-US" sz="2400" b="1" dirty="0">
                    <a:latin typeface="Times" pitchFamily="2" charset="0"/>
                  </a:rPr>
                  <a:t>）</a:t>
                </a:r>
                <a:endParaRPr lang="en-US" altLang="zh-CN" sz="2400" b="1" dirty="0">
                  <a:latin typeface="Times" pitchFamily="2" charset="0"/>
                </a:endParaRPr>
              </a:p>
              <a:p>
                <a:pPr lvl="1">
                  <a:lnSpc>
                    <a:spcPct val="150000"/>
                  </a:lnSpc>
                  <a:buFont typeface="Wingdings" panose="05000000000000000000" pitchFamily="2" charset="2"/>
                  <a:buChar char="l"/>
                </a:pPr>
                <a:r>
                  <a:rPr lang="zh-CN" altLang="zh-CN" sz="2000" dirty="0">
                    <a:latin typeface="Times" pitchFamily="2" charset="0"/>
                  </a:rPr>
                  <a:t>如果实体集</a:t>
                </a:r>
                <a:r>
                  <a:rPr lang="en-US" altLang="zh-CN" sz="2000" i="1" dirty="0">
                    <a:latin typeface="Times" pitchFamily="2" charset="0"/>
                  </a:rPr>
                  <a:t>E</a:t>
                </a:r>
                <a:r>
                  <a:rPr lang="zh-CN" altLang="zh-CN" sz="2000" dirty="0">
                    <a:latin typeface="Times" pitchFamily="2" charset="0"/>
                  </a:rPr>
                  <a:t>中每一个实体最多可以和另一实体集</a:t>
                </a:r>
                <a:r>
                  <a:rPr lang="en-US" altLang="zh-CN" sz="2000" i="1" dirty="0">
                    <a:latin typeface="Times" pitchFamily="2" charset="0"/>
                  </a:rPr>
                  <a:t>F</a:t>
                </a:r>
                <a:r>
                  <a:rPr lang="zh-CN" altLang="zh-CN" sz="2000" dirty="0">
                    <a:latin typeface="Times" pitchFamily="2" charset="0"/>
                  </a:rPr>
                  <a:t>中的一个实体有关系，反之亦然，则称实体集</a:t>
                </a:r>
                <a:r>
                  <a:rPr lang="en-US" altLang="zh-CN" sz="2000" i="1" dirty="0">
                    <a:latin typeface="Times" pitchFamily="2" charset="0"/>
                  </a:rPr>
                  <a:t>E</a:t>
                </a:r>
                <a:r>
                  <a:rPr lang="zh-CN" altLang="zh-CN" sz="2000" dirty="0">
                    <a:latin typeface="Times" pitchFamily="2" charset="0"/>
                  </a:rPr>
                  <a:t>和实体集</a:t>
                </a:r>
                <a:r>
                  <a:rPr lang="en-US" altLang="zh-CN" sz="2000" i="1" dirty="0">
                    <a:latin typeface="Times" pitchFamily="2" charset="0"/>
                  </a:rPr>
                  <a:t>F</a:t>
                </a:r>
                <a:r>
                  <a:rPr lang="zh-CN" altLang="zh-CN" sz="2000" dirty="0">
                    <a:latin typeface="Times" pitchFamily="2" charset="0"/>
                  </a:rPr>
                  <a:t>具有一对一</a:t>
                </a:r>
                <a:r>
                  <a:rPr lang="zh-CN" altLang="en-US" sz="2000" dirty="0">
                    <a:latin typeface="Times" pitchFamily="2" charset="0"/>
                  </a:rPr>
                  <a:t>联系</a:t>
                </a:r>
                <a:r>
                  <a:rPr lang="zh-CN" altLang="zh-CN" sz="2000" dirty="0">
                    <a:latin typeface="Times" pitchFamily="2" charset="0"/>
                  </a:rPr>
                  <a:t>，记作</a:t>
                </a:r>
                <a14:m>
                  <m:oMath xmlns:m="http://schemas.openxmlformats.org/officeDocument/2006/math">
                    <m:r>
                      <a:rPr lang="en-US" altLang="zh-CN" sz="2000" i="1">
                        <a:latin typeface="Cambria Math" panose="02040503050406030204" pitchFamily="18" charset="0"/>
                      </a:rPr>
                      <m:t>1:1</m:t>
                    </m:r>
                  </m:oMath>
                </a14:m>
                <a:r>
                  <a:rPr lang="zh-CN" altLang="zh-CN" sz="2000" dirty="0">
                    <a:latin typeface="Times" pitchFamily="2" charset="0"/>
                  </a:rPr>
                  <a:t>。</a:t>
                </a:r>
                <a:endParaRPr lang="en-US" altLang="zh-CN" sz="2000" dirty="0">
                  <a:latin typeface="Times" pitchFamily="2" charset="0"/>
                </a:endParaRPr>
              </a:p>
              <a:p>
                <a:pPr lvl="1">
                  <a:lnSpc>
                    <a:spcPct val="150000"/>
                  </a:lnSpc>
                  <a:buFont typeface="Wingdings" panose="05000000000000000000" pitchFamily="2" charset="2"/>
                  <a:buChar char="l"/>
                </a:pPr>
                <a:r>
                  <a:rPr lang="zh-CN" altLang="zh-CN" sz="2000" dirty="0">
                    <a:latin typeface="Times" pitchFamily="2" charset="0"/>
                  </a:rPr>
                  <a:t>例如，每个学生只有一张学生证，而一张学生证也只能对应一个学生，学生和学生证实体之间的</a:t>
                </a:r>
                <a:r>
                  <a:rPr lang="zh-CN" altLang="en-US" sz="2000" dirty="0">
                    <a:latin typeface="Times" pitchFamily="2" charset="0"/>
                  </a:rPr>
                  <a:t>联系</a:t>
                </a:r>
                <a:r>
                  <a:rPr lang="zh-CN" altLang="zh-CN" sz="2000" dirty="0">
                    <a:latin typeface="Times" pitchFamily="2" charset="0"/>
                  </a:rPr>
                  <a:t>即是“一对一”</a:t>
                </a:r>
                <a:r>
                  <a:rPr lang="zh-CN" altLang="en-US" sz="2000" dirty="0">
                    <a:latin typeface="Times" pitchFamily="2" charset="0"/>
                  </a:rPr>
                  <a:t>联系</a:t>
                </a:r>
                <a:r>
                  <a:rPr lang="zh-CN" altLang="zh-CN" sz="2000" dirty="0">
                    <a:latin typeface="Times" pitchFamily="2" charset="0"/>
                  </a:rPr>
                  <a:t>，如</a:t>
                </a:r>
                <a:r>
                  <a:rPr lang="zh-CN" altLang="en-US" sz="2000" dirty="0">
                    <a:latin typeface="Times" pitchFamily="2" charset="0"/>
                  </a:rPr>
                  <a:t>下</a:t>
                </a:r>
                <a:r>
                  <a:rPr lang="zh-CN" altLang="zh-CN" sz="2000" dirty="0">
                    <a:latin typeface="Times" pitchFamily="2" charset="0"/>
                  </a:rPr>
                  <a:t>图</a:t>
                </a:r>
                <a:r>
                  <a:rPr lang="zh-CN" altLang="en-US" sz="2000" dirty="0">
                    <a:latin typeface="Times" pitchFamily="2" charset="0"/>
                  </a:rPr>
                  <a:t>所示。</a:t>
                </a:r>
              </a:p>
            </p:txBody>
          </p:sp>
        </mc:Choice>
        <mc:Fallback xmlns="">
          <p:sp>
            <p:nvSpPr>
              <p:cNvPr id="4" name="内容占位符 3">
                <a:extLst>
                  <a:ext uri="{FF2B5EF4-FFF2-40B4-BE49-F238E27FC236}">
                    <a16:creationId xmlns:a16="http://schemas.microsoft.com/office/drawing/2014/main" id="{EF7C434A-FEBC-8089-796E-743C2937215B}"/>
                  </a:ext>
                </a:extLst>
              </p:cNvPr>
              <p:cNvSpPr>
                <a:spLocks noGrp="1" noRot="1" noChangeAspect="1" noMove="1" noResize="1" noEditPoints="1" noAdjustHandles="1" noChangeArrowheads="1" noChangeShapeType="1" noTextEdit="1"/>
              </p:cNvSpPr>
              <p:nvPr>
                <p:ph idx="1"/>
              </p:nvPr>
            </p:nvSpPr>
            <p:spPr>
              <a:xfrm>
                <a:off x="365625" y="992956"/>
                <a:ext cx="10991850" cy="1744900"/>
              </a:xfrm>
              <a:blipFill>
                <a:blip r:embed="rId3"/>
                <a:stretch>
                  <a:fillRect l="-692" t="-2899" b="-41304"/>
                </a:stretch>
              </a:blipFill>
            </p:spPr>
            <p:txBody>
              <a:bodyPr/>
              <a:lstStyle/>
              <a:p>
                <a:r>
                  <a:rPr lang="zh-CN" altLang="en-US">
                    <a:noFill/>
                  </a:rPr>
                  <a:t> </a:t>
                </a:r>
              </a:p>
            </p:txBody>
          </p:sp>
        </mc:Fallback>
      </mc:AlternateContent>
      <p:sp>
        <p:nvSpPr>
          <p:cNvPr id="9" name="标题 1">
            <a:extLst>
              <a:ext uri="{FF2B5EF4-FFF2-40B4-BE49-F238E27FC236}">
                <a16:creationId xmlns:a16="http://schemas.microsoft.com/office/drawing/2014/main" id="{3FF5C442-3A38-E982-26D6-478C364065E1}"/>
              </a:ext>
            </a:extLst>
          </p:cNvPr>
          <p:cNvSpPr>
            <a:spLocks noGrp="1"/>
          </p:cNvSpPr>
          <p:nvPr>
            <p:ph type="title"/>
          </p:nvPr>
        </p:nvSpPr>
        <p:spPr/>
        <p:txBody>
          <a:bodyPr/>
          <a:lstStyle/>
          <a:p>
            <a:r>
              <a:rPr lang="en-US" altLang="zh-CN" dirty="0"/>
              <a:t>E-R</a:t>
            </a:r>
            <a:r>
              <a:rPr lang="zh-CN" altLang="en-US" dirty="0"/>
              <a:t>联系类型（续）</a:t>
            </a:r>
            <a:endParaRPr kumimoji="1" lang="zh-CN" altLang="en-US" dirty="0"/>
          </a:p>
        </p:txBody>
      </p:sp>
      <p:sp>
        <p:nvSpPr>
          <p:cNvPr id="7" name="灯片编号占位符 1">
            <a:extLst>
              <a:ext uri="{FF2B5EF4-FFF2-40B4-BE49-F238E27FC236}">
                <a16:creationId xmlns:a16="http://schemas.microsoft.com/office/drawing/2014/main" id="{1B632DFA-60CB-2695-2109-34FAFEFB8B05}"/>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32</a:t>
            </a:fld>
            <a:endParaRPr lang="zh-CN" altLang="en-US" dirty="0"/>
          </a:p>
        </p:txBody>
      </p:sp>
      <p:pic>
        <p:nvPicPr>
          <p:cNvPr id="2" name="图片 1">
            <a:extLst>
              <a:ext uri="{FF2B5EF4-FFF2-40B4-BE49-F238E27FC236}">
                <a16:creationId xmlns:a16="http://schemas.microsoft.com/office/drawing/2014/main" id="{4684C0EE-2620-12EE-74E5-6D254B0BC678}"/>
              </a:ext>
            </a:extLst>
          </p:cNvPr>
          <p:cNvPicPr>
            <a:picLocks noChangeAspect="1"/>
          </p:cNvPicPr>
          <p:nvPr/>
        </p:nvPicPr>
        <p:blipFill>
          <a:blip r:embed="rId4"/>
          <a:stretch>
            <a:fillRect/>
          </a:stretch>
        </p:blipFill>
        <p:spPr>
          <a:xfrm>
            <a:off x="2695404" y="3797293"/>
            <a:ext cx="7087137" cy="2242220"/>
          </a:xfrm>
          <a:prstGeom prst="rect">
            <a:avLst/>
          </a:prstGeom>
        </p:spPr>
      </p:pic>
      <p:sp>
        <p:nvSpPr>
          <p:cNvPr id="3" name="页脚占位符 2">
            <a:extLst>
              <a:ext uri="{FF2B5EF4-FFF2-40B4-BE49-F238E27FC236}">
                <a16:creationId xmlns:a16="http://schemas.microsoft.com/office/drawing/2014/main" id="{C055BD5F-11A8-3E41-E286-FA7B31A267B1}"/>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22462D8A-97D9-9DA8-6D5F-F533DFB253F7}"/>
              </a:ext>
            </a:extLst>
          </p:cNvPr>
          <p:cNvSpPr>
            <a:spLocks noGrp="1"/>
          </p:cNvSpPr>
          <p:nvPr>
            <p:ph type="sldNum" sz="quarter" idx="12"/>
          </p:nvPr>
        </p:nvSpPr>
        <p:spPr/>
        <p:txBody>
          <a:bodyPr/>
          <a:lstStyle/>
          <a:p>
            <a:fld id="{4B0D34C0-35A8-654C-9FBA-7B4E017BD630}" type="slidenum">
              <a:rPr lang="en-US" altLang="zh-CN" smtClean="0"/>
              <a:t>32</a:t>
            </a:fld>
            <a:endParaRPr kumimoji="1" lang="zh-CN" altLang="en-US"/>
          </a:p>
        </p:txBody>
      </p:sp>
      <p:sp>
        <p:nvSpPr>
          <p:cNvPr id="6" name="文本框 5">
            <a:extLst>
              <a:ext uri="{FF2B5EF4-FFF2-40B4-BE49-F238E27FC236}">
                <a16:creationId xmlns:a16="http://schemas.microsoft.com/office/drawing/2014/main" id="{15DDD8C0-D430-6BB0-900B-EE2F921044E3}"/>
              </a:ext>
            </a:extLst>
          </p:cNvPr>
          <p:cNvSpPr txBox="1"/>
          <p:nvPr/>
        </p:nvSpPr>
        <p:spPr>
          <a:xfrm>
            <a:off x="4821496" y="5756427"/>
            <a:ext cx="2834951" cy="338554"/>
          </a:xfrm>
          <a:prstGeom prst="rect">
            <a:avLst/>
          </a:prstGeom>
          <a:noFill/>
        </p:spPr>
        <p:txBody>
          <a:bodyPr wrap="square">
            <a:spAutoFit/>
          </a:bodyPr>
          <a:lstStyle/>
          <a:p>
            <a:pPr lvl="1"/>
            <a:r>
              <a:rPr lang="zh-CN" altLang="en-US" sz="1600" b="1" dirty="0">
                <a:solidFill>
                  <a:srgbClr val="7E3094"/>
                </a:solidFill>
                <a:latin typeface="微软雅黑" panose="020B0503020204020204" pitchFamily="34" charset="-122"/>
                <a:ea typeface="微软雅黑" panose="020B0503020204020204" pitchFamily="34" charset="-122"/>
              </a:rPr>
              <a:t>一对一联系示例</a:t>
            </a:r>
          </a:p>
        </p:txBody>
      </p:sp>
    </p:spTree>
    <p:extLst>
      <p:ext uri="{BB962C8B-B14F-4D97-AF65-F5344CB8AC3E}">
        <p14:creationId xmlns:p14="http://schemas.microsoft.com/office/powerpoint/2010/main" val="1551282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6">
            <a:extLst>
              <a:ext uri="{FF2B5EF4-FFF2-40B4-BE49-F238E27FC236}">
                <a16:creationId xmlns:a16="http://schemas.microsoft.com/office/drawing/2014/main" id="{82D12675-44BA-4A12-95E2-53CE42E365F2}"/>
              </a:ext>
            </a:extLst>
          </p:cNvPr>
          <p:cNvSpPr/>
          <p:nvPr/>
        </p:nvSpPr>
        <p:spPr>
          <a:xfrm>
            <a:off x="151586" y="3724386"/>
            <a:ext cx="11903253" cy="283550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2" name="Shape6">
            <a:extLst>
              <a:ext uri="{FF2B5EF4-FFF2-40B4-BE49-F238E27FC236}">
                <a16:creationId xmlns:a16="http://schemas.microsoft.com/office/drawing/2014/main" id="{2BB58945-69A6-42E9-96FF-DC536AE97366}"/>
              </a:ext>
            </a:extLst>
          </p:cNvPr>
          <p:cNvSpPr/>
          <p:nvPr/>
        </p:nvSpPr>
        <p:spPr>
          <a:xfrm>
            <a:off x="266098" y="3816178"/>
            <a:ext cx="11670957" cy="2599917"/>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151585" y="1033389"/>
            <a:ext cx="11888829" cy="2633794"/>
          </a:xfrm>
          <a:prstGeom prst="roundRect">
            <a:avLst>
              <a:gd name="adj" fmla="val 17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联系类型（续）</a:t>
            </a:r>
            <a:endParaRPr kumimoji="1" lang="zh-CN" altLang="en-US" dirty="0"/>
          </a:p>
        </p:txBody>
      </p:sp>
      <p:sp>
        <p:nvSpPr>
          <p:cNvPr id="4" name="内容占位符 3">
            <a:extLst>
              <a:ext uri="{FF2B5EF4-FFF2-40B4-BE49-F238E27FC236}">
                <a16:creationId xmlns:a16="http://schemas.microsoft.com/office/drawing/2014/main" id="{EF7C434A-FEBC-8089-796E-743C2937215B}"/>
              </a:ext>
            </a:extLst>
          </p:cNvPr>
          <p:cNvSpPr>
            <a:spLocks noGrp="1"/>
          </p:cNvSpPr>
          <p:nvPr>
            <p:ph idx="1"/>
          </p:nvPr>
        </p:nvSpPr>
        <p:spPr>
          <a:xfrm>
            <a:off x="521677" y="1075334"/>
            <a:ext cx="10677525" cy="1595905"/>
          </a:xfrm>
        </p:spPr>
        <p:txBody>
          <a:bodyPr/>
          <a:lstStyle/>
          <a:p>
            <a:pPr>
              <a:buFont typeface="Wingdings" panose="05000000000000000000" pitchFamily="2" charset="2"/>
              <a:buChar char="Ø"/>
            </a:pPr>
            <a:r>
              <a:rPr lang="zh-CN" altLang="en-US" sz="2400" b="1" dirty="0">
                <a:latin typeface="Times" pitchFamily="2" charset="0"/>
              </a:rPr>
              <a:t>一对多联系（</a:t>
            </a:r>
            <a:r>
              <a:rPr lang="en-US" altLang="zh-CN" sz="2400" b="1" dirty="0">
                <a:latin typeface="Times" pitchFamily="2" charset="0"/>
              </a:rPr>
              <a:t>1∶</a:t>
            </a:r>
            <a:r>
              <a:rPr lang="en-US" altLang="zh-CN" sz="2400" b="1" i="1" dirty="0">
                <a:latin typeface="Times" pitchFamily="2" charset="0"/>
              </a:rPr>
              <a:t>n</a:t>
            </a:r>
            <a:r>
              <a:rPr lang="zh-CN" altLang="en-US" sz="2400" b="1" dirty="0">
                <a:latin typeface="Times" pitchFamily="2" charset="0"/>
              </a:rPr>
              <a:t>）</a:t>
            </a:r>
            <a:endParaRPr lang="en-US" altLang="zh-CN" sz="2400" b="1" dirty="0">
              <a:latin typeface="Times" pitchFamily="2" charset="0"/>
            </a:endParaRPr>
          </a:p>
          <a:p>
            <a:pPr lvl="1">
              <a:lnSpc>
                <a:spcPct val="150000"/>
              </a:lnSpc>
              <a:buFont typeface="Wingdings" panose="05000000000000000000" pitchFamily="2" charset="2"/>
              <a:buChar char="l"/>
            </a:pPr>
            <a:r>
              <a:rPr lang="zh-CN" altLang="en-US" sz="2000" dirty="0">
                <a:latin typeface="Times" pitchFamily="2" charset="0"/>
              </a:rPr>
              <a:t>如果实体集</a:t>
            </a:r>
            <a:r>
              <a:rPr lang="en" altLang="zh-CN" sz="2000" dirty="0">
                <a:latin typeface="Times" pitchFamily="2" charset="0"/>
              </a:rPr>
              <a:t>E</a:t>
            </a:r>
            <a:r>
              <a:rPr lang="zh-CN" altLang="en-US" sz="2000" dirty="0">
                <a:latin typeface="Times" pitchFamily="2" charset="0"/>
              </a:rPr>
              <a:t>中的每一个实体，实体集</a:t>
            </a:r>
            <a:r>
              <a:rPr lang="en" altLang="zh-CN" sz="2000" dirty="0">
                <a:latin typeface="Times" pitchFamily="2" charset="0"/>
              </a:rPr>
              <a:t>F</a:t>
            </a:r>
            <a:r>
              <a:rPr lang="zh-CN" altLang="en-US" sz="2000" dirty="0">
                <a:latin typeface="Times" pitchFamily="2" charset="0"/>
              </a:rPr>
              <a:t>中有</a:t>
            </a:r>
            <a:r>
              <a:rPr lang="en" altLang="zh-CN" sz="2000" dirty="0">
                <a:latin typeface="Times" pitchFamily="2" charset="0"/>
              </a:rPr>
              <a:t>n</a:t>
            </a:r>
            <a:r>
              <a:rPr lang="zh-CN" altLang="en-US" sz="2000" dirty="0">
                <a:latin typeface="Times" pitchFamily="2" charset="0"/>
              </a:rPr>
              <a:t>个实体（</a:t>
            </a:r>
            <a:r>
              <a:rPr lang="en" altLang="zh-CN" sz="2000" dirty="0">
                <a:latin typeface="Times" pitchFamily="2" charset="0"/>
              </a:rPr>
              <a:t>n≥0</a:t>
            </a:r>
            <a:r>
              <a:rPr lang="zh-CN" altLang="en" sz="2000" dirty="0">
                <a:latin typeface="Times" pitchFamily="2" charset="0"/>
              </a:rPr>
              <a:t>）</a:t>
            </a:r>
            <a:r>
              <a:rPr lang="zh-CN" altLang="en-US" sz="2000" dirty="0">
                <a:latin typeface="Times" pitchFamily="2" charset="0"/>
              </a:rPr>
              <a:t>与之相关，则称实体集</a:t>
            </a:r>
            <a:r>
              <a:rPr lang="en" altLang="zh-CN" sz="2000" dirty="0">
                <a:latin typeface="Times" pitchFamily="2" charset="0"/>
              </a:rPr>
              <a:t>E</a:t>
            </a:r>
            <a:r>
              <a:rPr lang="zh-CN" altLang="en-US" sz="2000" dirty="0">
                <a:latin typeface="Times" pitchFamily="2" charset="0"/>
              </a:rPr>
              <a:t>与实体集</a:t>
            </a:r>
            <a:r>
              <a:rPr lang="en" altLang="zh-CN" sz="2000" dirty="0">
                <a:latin typeface="Times" pitchFamily="2" charset="0"/>
              </a:rPr>
              <a:t>F</a:t>
            </a:r>
            <a:r>
              <a:rPr lang="zh-CN" altLang="en-US" sz="2000" dirty="0">
                <a:latin typeface="Times" pitchFamily="2" charset="0"/>
              </a:rPr>
              <a:t>有一对多联系，记作</a:t>
            </a:r>
            <a:r>
              <a:rPr lang="en-US" altLang="zh-CN" sz="2000" dirty="0">
                <a:latin typeface="Times" pitchFamily="2" charset="0"/>
              </a:rPr>
              <a:t>1:</a:t>
            </a:r>
            <a:r>
              <a:rPr lang="en" altLang="zh-CN" sz="2000" dirty="0">
                <a:latin typeface="Times" pitchFamily="2" charset="0"/>
              </a:rPr>
              <a:t>n</a:t>
            </a:r>
            <a:r>
              <a:rPr lang="zh-CN" altLang="en" sz="2000" dirty="0">
                <a:latin typeface="Times" pitchFamily="2" charset="0"/>
              </a:rPr>
              <a:t>。</a:t>
            </a:r>
            <a:endParaRPr lang="en-US" altLang="zh-CN" sz="2000" dirty="0">
              <a:latin typeface="Times" pitchFamily="2" charset="0"/>
            </a:endParaRPr>
          </a:p>
          <a:p>
            <a:pPr lvl="1">
              <a:lnSpc>
                <a:spcPct val="150000"/>
              </a:lnSpc>
              <a:buFont typeface="Wingdings" panose="05000000000000000000" pitchFamily="2" charset="2"/>
              <a:buChar char="l"/>
            </a:pPr>
            <a:r>
              <a:rPr lang="zh-CN" altLang="en-US" sz="2000" dirty="0">
                <a:latin typeface="Times" pitchFamily="2" charset="0"/>
              </a:rPr>
              <a:t>例如，假设一个学校学习可以录取多名学生，而每名学生只能被一个学校录取，则学校和学生之间建立起的这种“录取”联系就是一个“一对多”联系，如下图所示。</a:t>
            </a:r>
            <a:endParaRPr lang="en-US" altLang="zh-CN" sz="2000" dirty="0">
              <a:latin typeface="Times" pitchFamily="2" charset="0"/>
            </a:endParaRPr>
          </a:p>
          <a:p>
            <a:pPr lvl="1">
              <a:buFont typeface="Wingdings" panose="05000000000000000000" pitchFamily="2" charset="2"/>
              <a:buChar char="Ø"/>
            </a:pPr>
            <a:endParaRPr lang="zh-CN" altLang="en-US" sz="2000" dirty="0">
              <a:latin typeface="Times" pitchFamily="2" charset="0"/>
            </a:endParaRPr>
          </a:p>
          <a:p>
            <a:pPr lvl="1">
              <a:buFont typeface="Wingdings" panose="05000000000000000000" pitchFamily="2" charset="2"/>
              <a:buChar char="Ø"/>
            </a:pPr>
            <a:endParaRPr lang="zh-CN" altLang="en-US" sz="2000" dirty="0">
              <a:latin typeface="Times" pitchFamily="2" charset="0"/>
            </a:endParaRPr>
          </a:p>
        </p:txBody>
      </p:sp>
      <p:sp>
        <p:nvSpPr>
          <p:cNvPr id="7" name="灯片编号占位符 1">
            <a:extLst>
              <a:ext uri="{FF2B5EF4-FFF2-40B4-BE49-F238E27FC236}">
                <a16:creationId xmlns:a16="http://schemas.microsoft.com/office/drawing/2014/main" id="{C1C79BB4-E0DE-C02D-7C90-62395DDD7EA5}"/>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33</a:t>
            </a:fld>
            <a:endParaRPr lang="zh-CN" altLang="en-US" dirty="0"/>
          </a:p>
        </p:txBody>
      </p:sp>
      <p:sp>
        <p:nvSpPr>
          <p:cNvPr id="5" name="页脚占位符 4">
            <a:extLst>
              <a:ext uri="{FF2B5EF4-FFF2-40B4-BE49-F238E27FC236}">
                <a16:creationId xmlns:a16="http://schemas.microsoft.com/office/drawing/2014/main" id="{8AE3B86E-6677-55AF-3234-8392EC6EA866}"/>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964F961D-C24C-451E-D728-5D6FF466E9C2}"/>
              </a:ext>
            </a:extLst>
          </p:cNvPr>
          <p:cNvSpPr>
            <a:spLocks noGrp="1"/>
          </p:cNvSpPr>
          <p:nvPr>
            <p:ph type="sldNum" sz="quarter" idx="12"/>
          </p:nvPr>
        </p:nvSpPr>
        <p:spPr/>
        <p:txBody>
          <a:bodyPr/>
          <a:lstStyle/>
          <a:p>
            <a:fld id="{4B0D34C0-35A8-654C-9FBA-7B4E017BD630}" type="slidenum">
              <a:rPr lang="en-US" altLang="zh-CN" smtClean="0"/>
              <a:t>33</a:t>
            </a:fld>
            <a:endParaRPr kumimoji="1" lang="zh-CN" altLang="en-US"/>
          </a:p>
        </p:txBody>
      </p:sp>
      <p:sp>
        <p:nvSpPr>
          <p:cNvPr id="9" name="文本框 8">
            <a:extLst>
              <a:ext uri="{FF2B5EF4-FFF2-40B4-BE49-F238E27FC236}">
                <a16:creationId xmlns:a16="http://schemas.microsoft.com/office/drawing/2014/main" id="{B4C989C8-B00D-040D-9354-7219F53A6705}"/>
              </a:ext>
            </a:extLst>
          </p:cNvPr>
          <p:cNvSpPr txBox="1"/>
          <p:nvPr/>
        </p:nvSpPr>
        <p:spPr>
          <a:xfrm>
            <a:off x="4685736" y="6026163"/>
            <a:ext cx="2834951" cy="338554"/>
          </a:xfrm>
          <a:prstGeom prst="rect">
            <a:avLst/>
          </a:prstGeom>
          <a:noFill/>
        </p:spPr>
        <p:txBody>
          <a:bodyPr wrap="square">
            <a:spAutoFit/>
          </a:bodyPr>
          <a:lstStyle/>
          <a:p>
            <a:pPr lvl="1"/>
            <a:r>
              <a:rPr lang="zh-CN" altLang="en-US" sz="1600" b="1" dirty="0">
                <a:solidFill>
                  <a:srgbClr val="7E3094"/>
                </a:solidFill>
                <a:latin typeface="微软雅黑" panose="020B0503020204020204" pitchFamily="34" charset="-122"/>
                <a:ea typeface="微软雅黑" panose="020B0503020204020204" pitchFamily="34" charset="-122"/>
              </a:rPr>
              <a:t>一对多联系示例</a:t>
            </a:r>
          </a:p>
        </p:txBody>
      </p:sp>
      <p:pic>
        <p:nvPicPr>
          <p:cNvPr id="8" name="图片 7">
            <a:extLst>
              <a:ext uri="{FF2B5EF4-FFF2-40B4-BE49-F238E27FC236}">
                <a16:creationId xmlns:a16="http://schemas.microsoft.com/office/drawing/2014/main" id="{D592378F-96E6-A11E-8AFA-3B6834F70B3D}"/>
              </a:ext>
            </a:extLst>
          </p:cNvPr>
          <p:cNvPicPr>
            <a:picLocks noChangeAspect="1"/>
          </p:cNvPicPr>
          <p:nvPr/>
        </p:nvPicPr>
        <p:blipFill>
          <a:blip r:embed="rId3"/>
          <a:stretch>
            <a:fillRect/>
          </a:stretch>
        </p:blipFill>
        <p:spPr>
          <a:xfrm>
            <a:off x="2797654" y="3876491"/>
            <a:ext cx="6497213" cy="2098293"/>
          </a:xfrm>
          <a:prstGeom prst="rect">
            <a:avLst/>
          </a:prstGeom>
        </p:spPr>
      </p:pic>
    </p:spTree>
    <p:extLst>
      <p:ext uri="{BB962C8B-B14F-4D97-AF65-F5344CB8AC3E}">
        <p14:creationId xmlns:p14="http://schemas.microsoft.com/office/powerpoint/2010/main" val="4174767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6">
            <a:extLst>
              <a:ext uri="{FF2B5EF4-FFF2-40B4-BE49-F238E27FC236}">
                <a16:creationId xmlns:a16="http://schemas.microsoft.com/office/drawing/2014/main" id="{82D12675-44BA-4A12-95E2-53CE42E365F2}"/>
              </a:ext>
            </a:extLst>
          </p:cNvPr>
          <p:cNvSpPr/>
          <p:nvPr/>
        </p:nvSpPr>
        <p:spPr>
          <a:xfrm>
            <a:off x="151586" y="3811933"/>
            <a:ext cx="11903253" cy="283550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a:extLst>
              <a:ext uri="{FF2B5EF4-FFF2-40B4-BE49-F238E27FC236}">
                <a16:creationId xmlns:a16="http://schemas.microsoft.com/office/drawing/2014/main" id="{2BB58945-69A6-42E9-96FF-DC536AE97366}"/>
              </a:ext>
            </a:extLst>
          </p:cNvPr>
          <p:cNvSpPr/>
          <p:nvPr/>
        </p:nvSpPr>
        <p:spPr>
          <a:xfrm>
            <a:off x="266098" y="3903725"/>
            <a:ext cx="11670957" cy="2599917"/>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18">
            <a:extLst>
              <a:ext uri="{FF2B5EF4-FFF2-40B4-BE49-F238E27FC236}">
                <a16:creationId xmlns:a16="http://schemas.microsoft.com/office/drawing/2014/main" id="{CA02947C-86FA-43A0-AEA7-1533075A3978}"/>
              </a:ext>
            </a:extLst>
          </p:cNvPr>
          <p:cNvSpPr/>
          <p:nvPr/>
        </p:nvSpPr>
        <p:spPr>
          <a:xfrm>
            <a:off x="151585" y="1017767"/>
            <a:ext cx="11903253" cy="2735971"/>
          </a:xfrm>
          <a:prstGeom prst="roundRect">
            <a:avLst>
              <a:gd name="adj" fmla="val 17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联系类型（续）</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7C434A-FEBC-8089-796E-743C2937215B}"/>
                  </a:ext>
                </a:extLst>
              </p:cNvPr>
              <p:cNvSpPr>
                <a:spLocks noGrp="1"/>
              </p:cNvSpPr>
              <p:nvPr>
                <p:ph idx="1"/>
              </p:nvPr>
            </p:nvSpPr>
            <p:spPr>
              <a:xfrm>
                <a:off x="462856" y="1024549"/>
                <a:ext cx="11266288" cy="1465729"/>
              </a:xfrm>
            </p:spPr>
            <p:txBody>
              <a:bodyPr/>
              <a:lstStyle/>
              <a:p>
                <a:pPr>
                  <a:buFont typeface="Wingdings" panose="05000000000000000000" pitchFamily="2" charset="2"/>
                  <a:buChar char="Ø"/>
                </a:pPr>
                <a:r>
                  <a:rPr lang="zh-CN" altLang="en-US" sz="2400" b="1" dirty="0">
                    <a:latin typeface="Times" pitchFamily="2" charset="0"/>
                  </a:rPr>
                  <a:t>多对多联系（</a:t>
                </a:r>
                <a:r>
                  <a:rPr lang="en-US" altLang="zh-CN" sz="2400" b="1" i="1" dirty="0" err="1">
                    <a:latin typeface="Times" pitchFamily="2" charset="0"/>
                  </a:rPr>
                  <a:t>m</a:t>
                </a:r>
                <a:r>
                  <a:rPr lang="en-US" altLang="zh-CN" sz="2400" b="1" dirty="0" err="1">
                    <a:latin typeface="Times" pitchFamily="2" charset="0"/>
                  </a:rPr>
                  <a:t>∶</a:t>
                </a:r>
                <a:r>
                  <a:rPr lang="en-US" altLang="zh-CN" sz="2400" b="1" i="1" dirty="0" err="1">
                    <a:latin typeface="Times" pitchFamily="2" charset="0"/>
                  </a:rPr>
                  <a:t>n</a:t>
                </a:r>
                <a:r>
                  <a:rPr lang="zh-CN" altLang="en-US" sz="2400" b="1" dirty="0">
                    <a:latin typeface="Times" pitchFamily="2" charset="0"/>
                  </a:rPr>
                  <a:t>）</a:t>
                </a:r>
                <a:endParaRPr lang="en-US" altLang="zh-CN" sz="2400" b="1" dirty="0">
                  <a:latin typeface="Times" pitchFamily="2" charset="0"/>
                </a:endParaRPr>
              </a:p>
              <a:p>
                <a:pPr lvl="1">
                  <a:lnSpc>
                    <a:spcPct val="150000"/>
                  </a:lnSpc>
                  <a:buFont typeface="Wingdings" panose="05000000000000000000" pitchFamily="2" charset="2"/>
                  <a:buChar char="l"/>
                </a:pPr>
                <a:r>
                  <a:rPr lang="zh-CN" altLang="zh-CN" sz="2000" dirty="0">
                    <a:latin typeface="Times" pitchFamily="2" charset="0"/>
                  </a:rPr>
                  <a:t>如果实体集</a:t>
                </a:r>
                <a:r>
                  <a:rPr lang="en-US" altLang="zh-CN" sz="2000" i="1" dirty="0">
                    <a:latin typeface="Times" pitchFamily="2" charset="0"/>
                  </a:rPr>
                  <a:t>E</a:t>
                </a:r>
                <a:r>
                  <a:rPr lang="zh-CN" altLang="zh-CN" sz="2000" dirty="0">
                    <a:latin typeface="Times" pitchFamily="2" charset="0"/>
                  </a:rPr>
                  <a:t>中的每个实体在实体集</a:t>
                </a:r>
                <a:r>
                  <a:rPr lang="en-US" altLang="zh-CN" sz="2000" i="1" dirty="0">
                    <a:latin typeface="Times" pitchFamily="2" charset="0"/>
                  </a:rPr>
                  <a:t>F</a:t>
                </a:r>
                <a:r>
                  <a:rPr lang="zh-CN" altLang="zh-CN" sz="2000" dirty="0">
                    <a:latin typeface="Times" pitchFamily="2" charset="0"/>
                  </a:rPr>
                  <a:t>中有</a:t>
                </a:r>
                <a:r>
                  <a:rPr lang="en-US" altLang="zh-CN" sz="2000" i="1" dirty="0">
                    <a:latin typeface="Times" pitchFamily="2" charset="0"/>
                  </a:rPr>
                  <a:t>n</a:t>
                </a:r>
                <a:r>
                  <a:rPr lang="zh-CN" altLang="zh-CN" sz="2000" dirty="0">
                    <a:latin typeface="Times" pitchFamily="2" charset="0"/>
                  </a:rPr>
                  <a:t>个实体（</a:t>
                </a:r>
                <a14:m>
                  <m:oMath xmlns:m="http://schemas.openxmlformats.org/officeDocument/2006/math">
                    <m:r>
                      <a:rPr lang="en-US" altLang="zh-CN" sz="2000" i="1">
                        <a:latin typeface="Cambria Math" panose="02040503050406030204" pitchFamily="18" charset="0"/>
                      </a:rPr>
                      <m:t>𝑛</m:t>
                    </m:r>
                    <m:r>
                      <a:rPr lang="zh-CN" altLang="zh-CN" sz="2000" i="1">
                        <a:latin typeface="Cambria Math" panose="02040503050406030204" pitchFamily="18" charset="0"/>
                      </a:rPr>
                      <m:t>≥</m:t>
                    </m:r>
                    <m:r>
                      <a:rPr lang="en-US" altLang="zh-CN" sz="2000" i="1">
                        <a:latin typeface="Cambria Math" panose="02040503050406030204" pitchFamily="18" charset="0"/>
                      </a:rPr>
                      <m:t>0</m:t>
                    </m:r>
                  </m:oMath>
                </a14:m>
                <a:r>
                  <a:rPr lang="zh-CN" altLang="zh-CN" sz="2000" dirty="0">
                    <a:latin typeface="Times" pitchFamily="2" charset="0"/>
                  </a:rPr>
                  <a:t>）与之相关，反之，实体集</a:t>
                </a:r>
                <a:r>
                  <a:rPr lang="en-US" altLang="zh-CN" sz="2000" i="1" dirty="0">
                    <a:latin typeface="Times" pitchFamily="2" charset="0"/>
                  </a:rPr>
                  <a:t>F</a:t>
                </a:r>
                <a:r>
                  <a:rPr lang="zh-CN" altLang="zh-CN" sz="2000" dirty="0">
                    <a:latin typeface="Times" pitchFamily="2" charset="0"/>
                  </a:rPr>
                  <a:t>中的每个实体都在实体集</a:t>
                </a:r>
                <a:r>
                  <a:rPr lang="en-US" altLang="zh-CN" sz="2000" i="1" dirty="0">
                    <a:latin typeface="Times" pitchFamily="2" charset="0"/>
                  </a:rPr>
                  <a:t>E</a:t>
                </a:r>
                <a:r>
                  <a:rPr lang="zh-CN" altLang="zh-CN" sz="2000" dirty="0">
                    <a:latin typeface="Times" pitchFamily="2" charset="0"/>
                  </a:rPr>
                  <a:t>中有</a:t>
                </a:r>
                <a:r>
                  <a:rPr lang="en-US" altLang="zh-CN" sz="2000" i="1" dirty="0">
                    <a:latin typeface="Times" pitchFamily="2" charset="0"/>
                  </a:rPr>
                  <a:t>m</a:t>
                </a:r>
                <a:r>
                  <a:rPr lang="zh-CN" altLang="zh-CN" sz="2000" dirty="0">
                    <a:latin typeface="Times" pitchFamily="2" charset="0"/>
                  </a:rPr>
                  <a:t>个实体（</a:t>
                </a:r>
                <a14:m>
                  <m:oMath xmlns:m="http://schemas.openxmlformats.org/officeDocument/2006/math">
                    <m:r>
                      <a:rPr lang="en-US" altLang="zh-CN" sz="2000" i="1">
                        <a:latin typeface="Cambria Math" panose="02040503050406030204" pitchFamily="18" charset="0"/>
                      </a:rPr>
                      <m:t>𝑚</m:t>
                    </m:r>
                    <m:r>
                      <a:rPr lang="zh-CN" altLang="zh-CN" sz="2000" i="1">
                        <a:latin typeface="Cambria Math" panose="02040503050406030204" pitchFamily="18" charset="0"/>
                      </a:rPr>
                      <m:t>≥</m:t>
                    </m:r>
                    <m:r>
                      <a:rPr lang="en-US" altLang="zh-CN" sz="2000" i="1">
                        <a:latin typeface="Cambria Math" panose="02040503050406030204" pitchFamily="18" charset="0"/>
                      </a:rPr>
                      <m:t>0</m:t>
                    </m:r>
                  </m:oMath>
                </a14:m>
                <a:r>
                  <a:rPr lang="zh-CN" altLang="zh-CN" sz="2000" dirty="0">
                    <a:latin typeface="Times" pitchFamily="2" charset="0"/>
                  </a:rPr>
                  <a:t>）与之相关，则称</a:t>
                </a:r>
                <a:r>
                  <a:rPr lang="en-US" altLang="zh-CN" sz="2000" i="1" dirty="0">
                    <a:latin typeface="Times" pitchFamily="2" charset="0"/>
                  </a:rPr>
                  <a:t>E</a:t>
                </a:r>
                <a:r>
                  <a:rPr lang="zh-CN" altLang="zh-CN" sz="2000" dirty="0">
                    <a:latin typeface="Times" pitchFamily="2" charset="0"/>
                  </a:rPr>
                  <a:t>和</a:t>
                </a:r>
                <a:r>
                  <a:rPr lang="en-US" altLang="zh-CN" sz="2000" i="1" dirty="0">
                    <a:latin typeface="Times" pitchFamily="2" charset="0"/>
                  </a:rPr>
                  <a:t>F</a:t>
                </a:r>
                <a:r>
                  <a:rPr lang="zh-CN" altLang="zh-CN" sz="2000" dirty="0">
                    <a:latin typeface="Times" pitchFamily="2" charset="0"/>
                  </a:rPr>
                  <a:t>具有多对多</a:t>
                </a:r>
                <a:r>
                  <a:rPr lang="zh-CN" altLang="en-US" sz="2000" dirty="0">
                    <a:latin typeface="Times" pitchFamily="2" charset="0"/>
                  </a:rPr>
                  <a:t>联系</a:t>
                </a:r>
                <a:r>
                  <a:rPr lang="zh-CN" altLang="zh-CN" sz="2000" dirty="0">
                    <a:latin typeface="Times" pitchFamily="2" charset="0"/>
                  </a:rPr>
                  <a:t>，记为</a:t>
                </a:r>
                <a14:m>
                  <m:oMath xmlns:m="http://schemas.openxmlformats.org/officeDocument/2006/math">
                    <m:r>
                      <a:rPr lang="en-US" altLang="zh-CN" sz="2000" i="1">
                        <a:latin typeface="Cambria Math" panose="02040503050406030204" pitchFamily="18" charset="0"/>
                      </a:rPr>
                      <m:t>𝑚</m:t>
                    </m:r>
                    <m:r>
                      <a:rPr lang="en-US" altLang="zh-CN" sz="2000" i="1">
                        <a:latin typeface="Cambria Math" panose="02040503050406030204" pitchFamily="18" charset="0"/>
                      </a:rPr>
                      <m:t>:</m:t>
                    </m:r>
                    <m:r>
                      <a:rPr lang="en-US" altLang="zh-CN" sz="2000" i="1">
                        <a:latin typeface="Cambria Math" panose="02040503050406030204" pitchFamily="18" charset="0"/>
                      </a:rPr>
                      <m:t>𝑛</m:t>
                    </m:r>
                  </m:oMath>
                </a14:m>
                <a:r>
                  <a:rPr lang="zh-CN" altLang="zh-CN" sz="2000" dirty="0">
                    <a:latin typeface="Times" pitchFamily="2" charset="0"/>
                  </a:rPr>
                  <a:t>。</a:t>
                </a:r>
                <a:endParaRPr lang="en-US" altLang="zh-CN" sz="2000" dirty="0">
                  <a:latin typeface="Times" pitchFamily="2" charset="0"/>
                </a:endParaRPr>
              </a:p>
              <a:p>
                <a:pPr lvl="1">
                  <a:lnSpc>
                    <a:spcPct val="150000"/>
                  </a:lnSpc>
                  <a:buFont typeface="Wingdings" panose="05000000000000000000" pitchFamily="2" charset="2"/>
                  <a:buChar char="l"/>
                </a:pPr>
                <a:r>
                  <a:rPr lang="zh-CN" altLang="zh-CN" sz="2000" dirty="0">
                    <a:latin typeface="Times" pitchFamily="2" charset="0"/>
                  </a:rPr>
                  <a:t>例如，一个学习选择多门课程，而一门课程也可以被多个学生选择，学生和课程实体集之间的“选择”</a:t>
                </a:r>
                <a:r>
                  <a:rPr lang="zh-CN" altLang="en-US" sz="2000" dirty="0">
                    <a:latin typeface="Times" pitchFamily="2" charset="0"/>
                  </a:rPr>
                  <a:t>联系</a:t>
                </a:r>
                <a:r>
                  <a:rPr lang="zh-CN" altLang="zh-CN" sz="2000" dirty="0">
                    <a:latin typeface="Times" pitchFamily="2" charset="0"/>
                  </a:rPr>
                  <a:t>就是一个“多对多”</a:t>
                </a:r>
                <a:r>
                  <a:rPr lang="zh-CN" altLang="en-US" sz="2000" dirty="0">
                    <a:latin typeface="Times" pitchFamily="2" charset="0"/>
                  </a:rPr>
                  <a:t>联系</a:t>
                </a:r>
                <a:r>
                  <a:rPr lang="zh-CN" altLang="zh-CN" sz="2000" dirty="0">
                    <a:latin typeface="Times" pitchFamily="2" charset="0"/>
                  </a:rPr>
                  <a:t>，如</a:t>
                </a:r>
                <a:r>
                  <a:rPr lang="zh-CN" altLang="en-US" sz="2000" dirty="0">
                    <a:latin typeface="Times" pitchFamily="2" charset="0"/>
                  </a:rPr>
                  <a:t>下</a:t>
                </a:r>
                <a:r>
                  <a:rPr lang="zh-CN" altLang="zh-CN" sz="2000" dirty="0">
                    <a:latin typeface="Times" pitchFamily="2" charset="0"/>
                  </a:rPr>
                  <a:t>图所示。</a:t>
                </a:r>
                <a:endParaRPr lang="zh-CN" altLang="en-US" sz="2000" dirty="0">
                  <a:latin typeface="Times" pitchFamily="2" charset="0"/>
                </a:endParaRPr>
              </a:p>
            </p:txBody>
          </p:sp>
        </mc:Choice>
        <mc:Fallback xmlns="">
          <p:sp>
            <p:nvSpPr>
              <p:cNvPr id="4" name="内容占位符 3">
                <a:extLst>
                  <a:ext uri="{FF2B5EF4-FFF2-40B4-BE49-F238E27FC236}">
                    <a16:creationId xmlns:a16="http://schemas.microsoft.com/office/drawing/2014/main" id="{EF7C434A-FEBC-8089-796E-743C2937215B}"/>
                  </a:ext>
                </a:extLst>
              </p:cNvPr>
              <p:cNvSpPr>
                <a:spLocks noGrp="1" noRot="1" noChangeAspect="1" noMove="1" noResize="1" noEditPoints="1" noAdjustHandles="1" noChangeArrowheads="1" noChangeShapeType="1" noTextEdit="1"/>
              </p:cNvSpPr>
              <p:nvPr>
                <p:ph idx="1"/>
              </p:nvPr>
            </p:nvSpPr>
            <p:spPr>
              <a:xfrm>
                <a:off x="462856" y="1024549"/>
                <a:ext cx="11266288" cy="1465729"/>
              </a:xfrm>
              <a:blipFill>
                <a:blip r:embed="rId3"/>
                <a:stretch>
                  <a:fillRect l="-788" t="-3419" r="-2815" b="-66667"/>
                </a:stretch>
              </a:blipFill>
            </p:spPr>
            <p:txBody>
              <a:bodyPr/>
              <a:lstStyle/>
              <a:p>
                <a:r>
                  <a:rPr lang="zh-CN" altLang="en-US">
                    <a:noFill/>
                  </a:rPr>
                  <a:t> </a:t>
                </a:r>
              </a:p>
            </p:txBody>
          </p:sp>
        </mc:Fallback>
      </mc:AlternateContent>
      <p:sp>
        <p:nvSpPr>
          <p:cNvPr id="7" name="灯片编号占位符 1">
            <a:extLst>
              <a:ext uri="{FF2B5EF4-FFF2-40B4-BE49-F238E27FC236}">
                <a16:creationId xmlns:a16="http://schemas.microsoft.com/office/drawing/2014/main" id="{D2672FBD-CDC0-1FDB-FC03-5B8213152FDC}"/>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34</a:t>
            </a:fld>
            <a:endParaRPr lang="zh-CN" altLang="en-US" dirty="0"/>
          </a:p>
        </p:txBody>
      </p:sp>
      <p:pic>
        <p:nvPicPr>
          <p:cNvPr id="3" name="图片 2">
            <a:extLst>
              <a:ext uri="{FF2B5EF4-FFF2-40B4-BE49-F238E27FC236}">
                <a16:creationId xmlns:a16="http://schemas.microsoft.com/office/drawing/2014/main" id="{E65ADDAC-1DE7-CC3B-9C90-58E62AA947EB}"/>
              </a:ext>
            </a:extLst>
          </p:cNvPr>
          <p:cNvPicPr>
            <a:picLocks noChangeAspect="1"/>
          </p:cNvPicPr>
          <p:nvPr/>
        </p:nvPicPr>
        <p:blipFill>
          <a:blip r:embed="rId4"/>
          <a:stretch>
            <a:fillRect/>
          </a:stretch>
        </p:blipFill>
        <p:spPr>
          <a:xfrm>
            <a:off x="2711225" y="3961919"/>
            <a:ext cx="6942497" cy="2483528"/>
          </a:xfrm>
          <a:prstGeom prst="rect">
            <a:avLst/>
          </a:prstGeom>
        </p:spPr>
      </p:pic>
      <p:sp>
        <p:nvSpPr>
          <p:cNvPr id="5" name="页脚占位符 4">
            <a:extLst>
              <a:ext uri="{FF2B5EF4-FFF2-40B4-BE49-F238E27FC236}">
                <a16:creationId xmlns:a16="http://schemas.microsoft.com/office/drawing/2014/main" id="{A29E0EE2-03C8-DB69-2E8C-91000B5B3FE5}"/>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8" name="灯片编号占位符 7">
            <a:extLst>
              <a:ext uri="{FF2B5EF4-FFF2-40B4-BE49-F238E27FC236}">
                <a16:creationId xmlns:a16="http://schemas.microsoft.com/office/drawing/2014/main" id="{8CFD8C8B-9EAB-2F76-FADA-49421D64DA78}"/>
              </a:ext>
            </a:extLst>
          </p:cNvPr>
          <p:cNvSpPr>
            <a:spLocks noGrp="1"/>
          </p:cNvSpPr>
          <p:nvPr>
            <p:ph type="sldNum" sz="quarter" idx="12"/>
          </p:nvPr>
        </p:nvSpPr>
        <p:spPr/>
        <p:txBody>
          <a:bodyPr/>
          <a:lstStyle/>
          <a:p>
            <a:fld id="{4B0D34C0-35A8-654C-9FBA-7B4E017BD630}" type="slidenum">
              <a:rPr lang="en-US" altLang="zh-CN" smtClean="0"/>
              <a:t>34</a:t>
            </a:fld>
            <a:endParaRPr kumimoji="1" lang="zh-CN" altLang="en-US"/>
          </a:p>
        </p:txBody>
      </p:sp>
      <p:sp>
        <p:nvSpPr>
          <p:cNvPr id="6" name="文本框 5">
            <a:extLst>
              <a:ext uri="{FF2B5EF4-FFF2-40B4-BE49-F238E27FC236}">
                <a16:creationId xmlns:a16="http://schemas.microsoft.com/office/drawing/2014/main" id="{7B7B9503-5EBA-742D-2933-0CC19A85E521}"/>
              </a:ext>
            </a:extLst>
          </p:cNvPr>
          <p:cNvSpPr txBox="1"/>
          <p:nvPr/>
        </p:nvSpPr>
        <p:spPr>
          <a:xfrm>
            <a:off x="4860247" y="5873467"/>
            <a:ext cx="2834951" cy="338554"/>
          </a:xfrm>
          <a:prstGeom prst="rect">
            <a:avLst/>
          </a:prstGeom>
          <a:noFill/>
        </p:spPr>
        <p:txBody>
          <a:bodyPr wrap="square">
            <a:spAutoFit/>
          </a:bodyPr>
          <a:lstStyle/>
          <a:p>
            <a:pPr lvl="1"/>
            <a:r>
              <a:rPr lang="zh-CN" altLang="en-US" sz="1600" b="1" dirty="0">
                <a:solidFill>
                  <a:srgbClr val="7E3094"/>
                </a:solidFill>
                <a:latin typeface="微软雅黑" panose="020B0503020204020204" pitchFamily="34" charset="-122"/>
                <a:ea typeface="微软雅黑" panose="020B0503020204020204" pitchFamily="34" charset="-122"/>
              </a:rPr>
              <a:t>多对多联系示例</a:t>
            </a:r>
          </a:p>
        </p:txBody>
      </p:sp>
    </p:spTree>
    <p:extLst>
      <p:ext uri="{BB962C8B-B14F-4D97-AF65-F5344CB8AC3E}">
        <p14:creationId xmlns:p14="http://schemas.microsoft.com/office/powerpoint/2010/main" val="182122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4" name="灯片编号占位符 1">
            <a:extLst>
              <a:ext uri="{FF2B5EF4-FFF2-40B4-BE49-F238E27FC236}">
                <a16:creationId xmlns:a16="http://schemas.microsoft.com/office/drawing/2014/main" id="{AC7D844B-D804-F713-CC91-CBD3CF855610}"/>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35</a:t>
            </a:fld>
            <a:endParaRPr lang="zh-CN" altLang="en-US" dirty="0"/>
          </a:p>
        </p:txBody>
      </p:sp>
      <p:sp>
        <p:nvSpPr>
          <p:cNvPr id="2" name="页脚占位符 1">
            <a:extLst>
              <a:ext uri="{FF2B5EF4-FFF2-40B4-BE49-F238E27FC236}">
                <a16:creationId xmlns:a16="http://schemas.microsoft.com/office/drawing/2014/main" id="{7E754EE5-7B9C-31C9-83B4-7BCCDF0FEDCA}"/>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251EEAAA-A5AE-E0C2-E13E-B391F9430A06}"/>
              </a:ext>
            </a:extLst>
          </p:cNvPr>
          <p:cNvSpPr>
            <a:spLocks noGrp="1"/>
          </p:cNvSpPr>
          <p:nvPr>
            <p:ph type="sldNum" sz="quarter" idx="12"/>
          </p:nvPr>
        </p:nvSpPr>
        <p:spPr/>
        <p:txBody>
          <a:bodyPr/>
          <a:lstStyle/>
          <a:p>
            <a:fld id="{4B0D34C0-35A8-654C-9FBA-7B4E017BD630}" type="slidenum">
              <a:rPr lang="en-US" altLang="zh-CN" smtClean="0"/>
              <a:t>35</a:t>
            </a:fld>
            <a:endParaRPr kumimoji="1" lang="zh-CN" altLang="en-US"/>
          </a:p>
        </p:txBody>
      </p:sp>
      <p:sp>
        <p:nvSpPr>
          <p:cNvPr id="7" name="Shape18">
            <a:extLst>
              <a:ext uri="{FF2B5EF4-FFF2-40B4-BE49-F238E27FC236}">
                <a16:creationId xmlns:a16="http://schemas.microsoft.com/office/drawing/2014/main" id="{2DC46694-BF38-4D67-983F-7CDAD1687008}"/>
              </a:ext>
            </a:extLst>
          </p:cNvPr>
          <p:cNvSpPr/>
          <p:nvPr/>
        </p:nvSpPr>
        <p:spPr>
          <a:xfrm>
            <a:off x="1795550" y="1523720"/>
            <a:ext cx="8678486" cy="3810560"/>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3" name="内容占位符 2">
            <a:extLst>
              <a:ext uri="{FF2B5EF4-FFF2-40B4-BE49-F238E27FC236}">
                <a16:creationId xmlns:a16="http://schemas.microsoft.com/office/drawing/2014/main" id="{6061974C-9DD8-F1FE-FE65-089A660A8AC9}"/>
              </a:ext>
            </a:extLst>
          </p:cNvPr>
          <p:cNvSpPr>
            <a:spLocks noGrp="1"/>
          </p:cNvSpPr>
          <p:nvPr>
            <p:ph idx="1"/>
          </p:nvPr>
        </p:nvSpPr>
        <p:spPr>
          <a:xfrm>
            <a:off x="1997794" y="1945060"/>
            <a:ext cx="7888777" cy="2718305"/>
          </a:xfrm>
        </p:spPr>
        <p:txBody>
          <a:bodyPr/>
          <a:lstStyle/>
          <a:p>
            <a:pPr marL="0" indent="0">
              <a:buNone/>
            </a:pPr>
            <a:r>
              <a:rPr lang="en-US" altLang="zh-CN" sz="2800" dirty="0">
                <a:latin typeface="Microsoft YaHei" panose="020B0503020204020204" pitchFamily="34" charset="-122"/>
                <a:ea typeface="Microsoft YaHei" panose="020B0503020204020204" pitchFamily="34" charset="-122"/>
              </a:rPr>
              <a:t>1</a:t>
            </a:r>
            <a:r>
              <a:rPr lang="zh-CN" altLang="en-US" sz="2800" dirty="0">
                <a:latin typeface="Microsoft YaHei" panose="020B0503020204020204" pitchFamily="34" charset="-122"/>
                <a:ea typeface="Microsoft YaHei" panose="020B0503020204020204" pitchFamily="34" charset="-122"/>
              </a:rPr>
              <a:t>、数据库设计和数据模型</a:t>
            </a:r>
          </a:p>
          <a:p>
            <a:pPr marL="0" indent="0">
              <a:buNone/>
            </a:pPr>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、概念结构设计：</a:t>
            </a:r>
            <a:r>
              <a:rPr lang="en" altLang="zh-CN" sz="2800" dirty="0">
                <a:latin typeface="Microsoft YaHei" panose="020B0503020204020204" pitchFamily="34" charset="-122"/>
                <a:ea typeface="Microsoft YaHei" panose="020B0503020204020204" pitchFamily="34" charset="-122"/>
              </a:rPr>
              <a:t>E-R</a:t>
            </a:r>
            <a:r>
              <a:rPr lang="zh-CN" altLang="en-US" sz="2800" dirty="0">
                <a:latin typeface="Microsoft YaHei" panose="020B0503020204020204" pitchFamily="34" charset="-122"/>
                <a:ea typeface="Microsoft YaHei" panose="020B0503020204020204" pitchFamily="34" charset="-122"/>
              </a:rPr>
              <a:t>模型 </a:t>
            </a:r>
            <a:endParaRPr lang="en-US" altLang="zh-CN" sz="2800" dirty="0">
              <a:latin typeface="Microsoft YaHei" panose="020B0503020204020204" pitchFamily="34" charset="-122"/>
              <a:ea typeface="Microsoft YaHei" panose="020B0503020204020204" pitchFamily="34" charset="-122"/>
            </a:endParaRPr>
          </a:p>
          <a:p>
            <a:pPr marL="0" indent="0">
              <a:buNone/>
            </a:pPr>
            <a:r>
              <a:rPr lang="en-US" altLang="zh-CN" sz="2800" b="1" dirty="0">
                <a:solidFill>
                  <a:srgbClr val="7E3094"/>
                </a:solidFill>
                <a:latin typeface="Microsoft YaHei" panose="020B0503020204020204" pitchFamily="34" charset="-122"/>
                <a:ea typeface="Microsoft YaHei" panose="020B0503020204020204" pitchFamily="34" charset="-122"/>
              </a:rPr>
              <a:t>3</a:t>
            </a:r>
            <a:r>
              <a:rPr lang="zh-CN" altLang="en-US" sz="2800" b="1" dirty="0">
                <a:solidFill>
                  <a:srgbClr val="7E3094"/>
                </a:solidFill>
                <a:latin typeface="Microsoft YaHei" panose="020B0503020204020204" pitchFamily="34" charset="-122"/>
                <a:ea typeface="Microsoft YaHei" panose="020B0503020204020204" pitchFamily="34" charset="-122"/>
              </a:rPr>
              <a:t>、逻辑结构设计：从</a:t>
            </a:r>
            <a:r>
              <a:rPr lang="en-US" altLang="zh-CN" sz="2800" b="1" dirty="0">
                <a:solidFill>
                  <a:srgbClr val="7E3094"/>
                </a:solidFill>
                <a:latin typeface="Microsoft YaHei" panose="020B0503020204020204" pitchFamily="34" charset="-122"/>
                <a:ea typeface="Microsoft YaHei" panose="020B0503020204020204" pitchFamily="34" charset="-122"/>
              </a:rPr>
              <a:t>E-R</a:t>
            </a:r>
            <a:r>
              <a:rPr lang="zh-CN" altLang="en-US" sz="2800" b="1" dirty="0">
                <a:solidFill>
                  <a:srgbClr val="7E3094"/>
                </a:solidFill>
                <a:latin typeface="Microsoft YaHei" panose="020B0503020204020204" pitchFamily="34" charset="-122"/>
                <a:ea typeface="Microsoft YaHei" panose="020B0503020204020204" pitchFamily="34" charset="-122"/>
              </a:rPr>
              <a:t>图到关系设计</a:t>
            </a:r>
          </a:p>
          <a:p>
            <a:pPr marL="0" indent="0">
              <a:buNone/>
            </a:pPr>
            <a:r>
              <a:rPr lang="en-US" altLang="zh-CN" sz="2800" dirty="0">
                <a:latin typeface="Microsoft YaHei" panose="020B0503020204020204" pitchFamily="34" charset="-122"/>
                <a:ea typeface="Microsoft YaHei" panose="020B0503020204020204" pitchFamily="34" charset="-122"/>
              </a:rPr>
              <a:t>4</a:t>
            </a:r>
            <a:r>
              <a:rPr lang="zh-CN" altLang="en-US" sz="2800" dirty="0">
                <a:latin typeface="Microsoft YaHei" panose="020B0503020204020204" pitchFamily="34" charset="-122"/>
                <a:ea typeface="Microsoft YaHei" panose="020B0503020204020204" pitchFamily="34" charset="-122"/>
              </a:rPr>
              <a:t>、数据库规范化设计理论</a:t>
            </a:r>
          </a:p>
          <a:p>
            <a:pPr marL="0" indent="0">
              <a:buNone/>
            </a:pPr>
            <a:r>
              <a:rPr lang="en-US" altLang="zh-CN" sz="2800" dirty="0">
                <a:latin typeface="Microsoft YaHei" panose="020B0503020204020204" pitchFamily="34" charset="-122"/>
                <a:ea typeface="Microsoft YaHei" panose="020B0503020204020204" pitchFamily="34" charset="-122"/>
              </a:rPr>
              <a:t>5</a:t>
            </a:r>
            <a:r>
              <a:rPr lang="zh-CN" altLang="en-US" sz="2800" dirty="0">
                <a:latin typeface="Microsoft YaHei" panose="020B0503020204020204" pitchFamily="34" charset="-122"/>
                <a:ea typeface="Microsoft YaHei" panose="020B0503020204020204" pitchFamily="34" charset="-122"/>
              </a:rPr>
              <a:t>、数据库规范化设计实现（基于关系模式的分解）</a:t>
            </a:r>
            <a:endParaRPr lang="en-US" altLang="zh-CN" sz="2800" dirty="0">
              <a:latin typeface="Microsoft YaHei" panose="020B0503020204020204" pitchFamily="34" charset="-122"/>
              <a:ea typeface="Microsoft YaHei" panose="020B0503020204020204" pitchFamily="34" charset="-122"/>
            </a:endParaRPr>
          </a:p>
          <a:p>
            <a:pPr marL="0" indent="0">
              <a:buNone/>
            </a:pPr>
            <a:r>
              <a:rPr lang="en-US" altLang="zh-CN" sz="2800" dirty="0">
                <a:latin typeface="Microsoft YaHei" panose="020B0503020204020204" pitchFamily="34" charset="-122"/>
                <a:ea typeface="Microsoft YaHei" panose="020B0503020204020204" pitchFamily="34" charset="-122"/>
              </a:rPr>
              <a:t>6</a:t>
            </a:r>
            <a:r>
              <a:rPr lang="zh-CN" altLang="en-US" sz="2800" dirty="0">
                <a:latin typeface="Microsoft YaHei" panose="020B0503020204020204" pitchFamily="34" charset="-122"/>
                <a:ea typeface="Microsoft YaHei" panose="020B0503020204020204" pitchFamily="34" charset="-122"/>
              </a:rPr>
              <a:t>、本章小结</a:t>
            </a:r>
            <a:endParaRPr lang="en-US" altLang="zh-CN" sz="2800" dirty="0">
              <a:latin typeface="Microsoft YaHei" panose="020B0503020204020204" pitchFamily="34" charset="-122"/>
              <a:ea typeface="Microsoft YaHei" panose="020B0503020204020204" pitchFamily="34" charset="-122"/>
            </a:endParaRPr>
          </a:p>
          <a:p>
            <a:pPr>
              <a:buFont typeface="Wingdings" panose="05000000000000000000" pitchFamily="2" charset="2"/>
              <a:buChar char="Ø"/>
            </a:pPr>
            <a:endParaRPr lang="zh-CN" altLang="en-US" sz="2800" dirty="0">
              <a:solidFill>
                <a:srgbClr val="7E309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00077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图转化为关系</a:t>
            </a:r>
            <a:endParaRPr kumimoji="1" lang="zh-CN" altLang="en-US" dirty="0"/>
          </a:p>
        </p:txBody>
      </p:sp>
      <p:graphicFrame>
        <p:nvGraphicFramePr>
          <p:cNvPr id="4" name="图示 3">
            <a:extLst>
              <a:ext uri="{FF2B5EF4-FFF2-40B4-BE49-F238E27FC236}">
                <a16:creationId xmlns:a16="http://schemas.microsoft.com/office/drawing/2014/main" id="{7A61CE9F-B59B-9327-7635-7F5EB038774E}"/>
              </a:ext>
            </a:extLst>
          </p:cNvPr>
          <p:cNvGraphicFramePr/>
          <p:nvPr>
            <p:extLst>
              <p:ext uri="{D42A27DB-BD31-4B8C-83A1-F6EECF244321}">
                <p14:modId xmlns:p14="http://schemas.microsoft.com/office/powerpoint/2010/main" val="4017577896"/>
              </p:ext>
            </p:extLst>
          </p:nvPr>
        </p:nvGraphicFramePr>
        <p:xfrm>
          <a:off x="567089" y="1729838"/>
          <a:ext cx="11057822" cy="470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内容占位符 4">
            <a:extLst>
              <a:ext uri="{FF2B5EF4-FFF2-40B4-BE49-F238E27FC236}">
                <a16:creationId xmlns:a16="http://schemas.microsoft.com/office/drawing/2014/main" id="{0ABAB133-DCAA-0E53-257D-F35A9227D6C0}"/>
              </a:ext>
            </a:extLst>
          </p:cNvPr>
          <p:cNvSpPr>
            <a:spLocks noGrp="1"/>
          </p:cNvSpPr>
          <p:nvPr>
            <p:ph idx="1"/>
          </p:nvPr>
        </p:nvSpPr>
        <p:spPr>
          <a:xfrm>
            <a:off x="304800" y="1201270"/>
            <a:ext cx="11518900" cy="2684930"/>
          </a:xfrm>
        </p:spPr>
        <p:txBody>
          <a:bodyPr/>
          <a:lstStyle/>
          <a:p>
            <a:pPr>
              <a:buFont typeface="Wingdings" panose="05000000000000000000" pitchFamily="2" charset="2"/>
              <a:buChar char="Ø"/>
            </a:pPr>
            <a:r>
              <a:rPr lang="zh-CN" altLang="en-US" b="1" dirty="0"/>
              <a:t>转换步骤</a:t>
            </a:r>
          </a:p>
          <a:p>
            <a:pPr>
              <a:buFont typeface="Wingdings" panose="05000000000000000000" pitchFamily="2" charset="2"/>
              <a:buChar char="Ø"/>
            </a:pPr>
            <a:endParaRPr lang="en-US" altLang="zh-CN" dirty="0"/>
          </a:p>
          <a:p>
            <a:pPr>
              <a:buFont typeface="Wingdings" panose="05000000000000000000" pitchFamily="2" charset="2"/>
              <a:buChar char="Ø"/>
            </a:pPr>
            <a:endParaRPr lang="zh-CN" altLang="en-US" dirty="0"/>
          </a:p>
        </p:txBody>
      </p:sp>
      <p:sp>
        <p:nvSpPr>
          <p:cNvPr id="5" name="灯片编号占位符 1">
            <a:extLst>
              <a:ext uri="{FF2B5EF4-FFF2-40B4-BE49-F238E27FC236}">
                <a16:creationId xmlns:a16="http://schemas.microsoft.com/office/drawing/2014/main" id="{BF934445-4020-39FD-63B0-B5B0C76007B1}"/>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36</a:t>
            </a:fld>
            <a:endParaRPr lang="zh-CN" altLang="en-US" dirty="0"/>
          </a:p>
        </p:txBody>
      </p:sp>
      <p:sp>
        <p:nvSpPr>
          <p:cNvPr id="3" name="页脚占位符 2">
            <a:extLst>
              <a:ext uri="{FF2B5EF4-FFF2-40B4-BE49-F238E27FC236}">
                <a16:creationId xmlns:a16="http://schemas.microsoft.com/office/drawing/2014/main" id="{2C0CBEF4-8640-4331-637E-EE1BD49D6F79}"/>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86EA2287-9D65-52CB-6024-B4279CF04EC2}"/>
              </a:ext>
            </a:extLst>
          </p:cNvPr>
          <p:cNvSpPr>
            <a:spLocks noGrp="1"/>
          </p:cNvSpPr>
          <p:nvPr>
            <p:ph type="sldNum" sz="quarter" idx="12"/>
          </p:nvPr>
        </p:nvSpPr>
        <p:spPr/>
        <p:txBody>
          <a:bodyPr/>
          <a:lstStyle/>
          <a:p>
            <a:fld id="{4B0D34C0-35A8-654C-9FBA-7B4E017BD630}" type="slidenum">
              <a:rPr lang="en-US" altLang="zh-CN" smtClean="0"/>
              <a:t>36</a:t>
            </a:fld>
            <a:endParaRPr kumimoji="1" lang="zh-CN" altLang="en-US"/>
          </a:p>
        </p:txBody>
      </p:sp>
      <p:sp>
        <p:nvSpPr>
          <p:cNvPr id="8" name="Shape9">
            <a:extLst>
              <a:ext uri="{FF2B5EF4-FFF2-40B4-BE49-F238E27FC236}">
                <a16:creationId xmlns:a16="http://schemas.microsoft.com/office/drawing/2014/main" id="{868FAB8C-BAF6-46A8-A1E7-3D1D98305179}"/>
              </a:ext>
            </a:extLst>
          </p:cNvPr>
          <p:cNvSpPr/>
          <p:nvPr/>
        </p:nvSpPr>
        <p:spPr>
          <a:xfrm rot="10800000">
            <a:off x="-304805" y="1729837"/>
            <a:ext cx="12334875" cy="163333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9" name="Shape9">
            <a:extLst>
              <a:ext uri="{FF2B5EF4-FFF2-40B4-BE49-F238E27FC236}">
                <a16:creationId xmlns:a16="http://schemas.microsoft.com/office/drawing/2014/main" id="{868FAB8C-BAF6-46A8-A1E7-3D1D98305179}"/>
              </a:ext>
            </a:extLst>
          </p:cNvPr>
          <p:cNvSpPr/>
          <p:nvPr/>
        </p:nvSpPr>
        <p:spPr>
          <a:xfrm rot="10800000">
            <a:off x="-304805" y="3477819"/>
            <a:ext cx="12334875" cy="163333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10" name="Shape9">
            <a:extLst>
              <a:ext uri="{FF2B5EF4-FFF2-40B4-BE49-F238E27FC236}">
                <a16:creationId xmlns:a16="http://schemas.microsoft.com/office/drawing/2014/main" id="{868FAB8C-BAF6-46A8-A1E7-3D1D98305179}"/>
              </a:ext>
            </a:extLst>
          </p:cNvPr>
          <p:cNvSpPr/>
          <p:nvPr/>
        </p:nvSpPr>
        <p:spPr>
          <a:xfrm rot="10800000">
            <a:off x="-304805" y="5225801"/>
            <a:ext cx="12334875" cy="163333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Tree>
    <p:extLst>
      <p:ext uri="{BB962C8B-B14F-4D97-AF65-F5344CB8AC3E}">
        <p14:creationId xmlns:p14="http://schemas.microsoft.com/office/powerpoint/2010/main" val="2964290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9">
            <a:extLst>
              <a:ext uri="{FF2B5EF4-FFF2-40B4-BE49-F238E27FC236}">
                <a16:creationId xmlns:a16="http://schemas.microsoft.com/office/drawing/2014/main" id="{868FAB8C-BAF6-46A8-A1E7-3D1D98305179}"/>
              </a:ext>
            </a:extLst>
          </p:cNvPr>
          <p:cNvSpPr/>
          <p:nvPr/>
        </p:nvSpPr>
        <p:spPr>
          <a:xfrm rot="10800000">
            <a:off x="5457826" y="2496507"/>
            <a:ext cx="6734174" cy="340218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12" name="Shape6">
            <a:extLst>
              <a:ext uri="{FF2B5EF4-FFF2-40B4-BE49-F238E27FC236}">
                <a16:creationId xmlns:a16="http://schemas.microsoft.com/office/drawing/2014/main" id="{82D12675-44BA-4A12-95E2-53CE42E365F2}"/>
              </a:ext>
            </a:extLst>
          </p:cNvPr>
          <p:cNvSpPr/>
          <p:nvPr/>
        </p:nvSpPr>
        <p:spPr>
          <a:xfrm>
            <a:off x="151586" y="2946171"/>
            <a:ext cx="6592113" cy="283550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a:extLst>
              <a:ext uri="{FF2B5EF4-FFF2-40B4-BE49-F238E27FC236}">
                <a16:creationId xmlns:a16="http://schemas.microsoft.com/office/drawing/2014/main" id="{2BB58945-69A6-42E9-96FF-DC536AE97366}"/>
              </a:ext>
            </a:extLst>
          </p:cNvPr>
          <p:cNvSpPr/>
          <p:nvPr/>
        </p:nvSpPr>
        <p:spPr>
          <a:xfrm>
            <a:off x="266098" y="3037963"/>
            <a:ext cx="6359659" cy="2599917"/>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实体集的转换</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266098" y="991940"/>
            <a:ext cx="9496425" cy="2217561"/>
          </a:xfrm>
        </p:spPr>
        <p:txBody>
          <a:bodyPr/>
          <a:lstStyle/>
          <a:p>
            <a:pPr>
              <a:buFont typeface="Wingdings" panose="05000000000000000000" pitchFamily="2" charset="2"/>
              <a:buChar char="Ø"/>
            </a:pPr>
            <a:r>
              <a:rPr lang="en-US" altLang="zh-CN" sz="2400" b="1" dirty="0"/>
              <a:t>E-R</a:t>
            </a:r>
            <a:r>
              <a:rPr lang="zh-CN" altLang="zh-CN" sz="2400" b="1" dirty="0"/>
              <a:t>实体集的转换</a:t>
            </a:r>
            <a:endParaRPr lang="en-US" altLang="zh-CN" sz="2400" b="1" dirty="0"/>
          </a:p>
          <a:p>
            <a:pPr lvl="1">
              <a:buFont typeface="Wingdings" panose="05000000000000000000" pitchFamily="2" charset="2"/>
              <a:buChar char="Ø"/>
            </a:pPr>
            <a:r>
              <a:rPr lang="zh-CN" altLang="zh-CN" sz="2000" dirty="0"/>
              <a:t>将</a:t>
            </a:r>
            <a:r>
              <a:rPr lang="en-US" altLang="zh-CN" sz="2000" dirty="0"/>
              <a:t>E-R</a:t>
            </a:r>
            <a:r>
              <a:rPr lang="zh-CN" altLang="zh-CN" sz="2000" dirty="0"/>
              <a:t>模型转换为关系模型的基本操作是将</a:t>
            </a:r>
            <a:r>
              <a:rPr lang="zh-CN" altLang="zh-CN" sz="2000" b="1" u="sng" dirty="0"/>
              <a:t>实体集转换为关系表</a:t>
            </a:r>
            <a:r>
              <a:rPr lang="zh-CN" altLang="zh-CN" sz="2000" dirty="0"/>
              <a:t>。</a:t>
            </a:r>
            <a:endParaRPr lang="en-US" altLang="zh-CN" sz="2000" dirty="0"/>
          </a:p>
          <a:p>
            <a:pPr lvl="1">
              <a:buFont typeface="Wingdings" panose="05000000000000000000" pitchFamily="2" charset="2"/>
              <a:buChar char="Ø"/>
            </a:pPr>
            <a:r>
              <a:rPr lang="zh-CN" altLang="zh-CN" sz="2000" dirty="0"/>
              <a:t>关系表的表名是实体集的名称</a:t>
            </a:r>
            <a:endParaRPr lang="en-US" altLang="zh-CN" sz="2000" dirty="0"/>
          </a:p>
          <a:p>
            <a:pPr lvl="1">
              <a:buFont typeface="Wingdings" panose="05000000000000000000" pitchFamily="2" charset="2"/>
              <a:buChar char="Ø"/>
            </a:pPr>
            <a:r>
              <a:rPr lang="zh-CN" altLang="zh-CN" sz="2000" dirty="0"/>
              <a:t>关系表的</a:t>
            </a:r>
            <a:r>
              <a:rPr lang="zh-CN" altLang="en-US" sz="2000" dirty="0"/>
              <a:t>属性</a:t>
            </a:r>
            <a:r>
              <a:rPr lang="zh-CN" altLang="zh-CN" sz="2000" dirty="0"/>
              <a:t>是实体集的属性</a:t>
            </a:r>
            <a:endParaRPr lang="en-US" altLang="zh-CN" sz="2000" dirty="0"/>
          </a:p>
          <a:p>
            <a:pPr lvl="1">
              <a:buFont typeface="Wingdings" panose="05000000000000000000" pitchFamily="2" charset="2"/>
              <a:buChar char="Ø"/>
            </a:pPr>
            <a:r>
              <a:rPr lang="zh-CN" altLang="zh-CN" sz="2000" dirty="0"/>
              <a:t>关系表的主键是实体集的标识符</a:t>
            </a:r>
          </a:p>
          <a:p>
            <a:pPr lvl="1">
              <a:buFont typeface="Wingdings" panose="05000000000000000000" pitchFamily="2" charset="2"/>
              <a:buChar char="Ø"/>
            </a:pPr>
            <a:endParaRPr lang="zh-CN" altLang="zh-CN" sz="2000" b="1" dirty="0"/>
          </a:p>
          <a:p>
            <a:pPr>
              <a:buFont typeface="Wingdings" panose="05000000000000000000" pitchFamily="2" charset="2"/>
              <a:buChar char="Ø"/>
            </a:pPr>
            <a:endParaRPr lang="zh-CN" altLang="en-US" sz="2400" dirty="0"/>
          </a:p>
        </p:txBody>
      </p:sp>
      <p:pic>
        <p:nvPicPr>
          <p:cNvPr id="9" name="图片 8">
            <a:extLst>
              <a:ext uri="{FF2B5EF4-FFF2-40B4-BE49-F238E27FC236}">
                <a16:creationId xmlns:a16="http://schemas.microsoft.com/office/drawing/2014/main" id="{B0BD8BDB-5E8C-6003-D4CC-2DF27B7B14FF}"/>
              </a:ext>
            </a:extLst>
          </p:cNvPr>
          <p:cNvPicPr>
            <a:picLocks noChangeAspect="1"/>
          </p:cNvPicPr>
          <p:nvPr/>
        </p:nvPicPr>
        <p:blipFill>
          <a:blip r:embed="rId2"/>
          <a:stretch>
            <a:fillRect/>
          </a:stretch>
        </p:blipFill>
        <p:spPr>
          <a:xfrm>
            <a:off x="464239" y="3561832"/>
            <a:ext cx="5829300" cy="1422400"/>
          </a:xfrm>
          <a:prstGeom prst="rect">
            <a:avLst/>
          </a:prstGeom>
        </p:spPr>
      </p:pic>
      <p:pic>
        <p:nvPicPr>
          <p:cNvPr id="10" name="图片 9">
            <a:extLst>
              <a:ext uri="{FF2B5EF4-FFF2-40B4-BE49-F238E27FC236}">
                <a16:creationId xmlns:a16="http://schemas.microsoft.com/office/drawing/2014/main" id="{F3CE7917-03D0-5BCA-DB30-C2FC8D909E67}"/>
              </a:ext>
            </a:extLst>
          </p:cNvPr>
          <p:cNvPicPr>
            <a:picLocks noChangeAspect="1"/>
          </p:cNvPicPr>
          <p:nvPr/>
        </p:nvPicPr>
        <p:blipFill>
          <a:blip r:embed="rId3"/>
          <a:stretch>
            <a:fillRect/>
          </a:stretch>
        </p:blipFill>
        <p:spPr>
          <a:xfrm>
            <a:off x="6982115" y="3172614"/>
            <a:ext cx="4905085" cy="2281435"/>
          </a:xfrm>
          <a:prstGeom prst="rect">
            <a:avLst/>
          </a:prstGeom>
        </p:spPr>
      </p:pic>
      <p:sp>
        <p:nvSpPr>
          <p:cNvPr id="11" name="右箭头 10">
            <a:extLst>
              <a:ext uri="{FF2B5EF4-FFF2-40B4-BE49-F238E27FC236}">
                <a16:creationId xmlns:a16="http://schemas.microsoft.com/office/drawing/2014/main" id="{0D75B690-B068-0902-0AFA-F33C7FB5024C}"/>
              </a:ext>
            </a:extLst>
          </p:cNvPr>
          <p:cNvSpPr/>
          <p:nvPr/>
        </p:nvSpPr>
        <p:spPr bwMode="auto">
          <a:xfrm>
            <a:off x="6321811" y="4124214"/>
            <a:ext cx="632032" cy="418653"/>
          </a:xfrm>
          <a:prstGeom prst="rightArrow">
            <a:avLst/>
          </a:prstGeom>
          <a:solidFill>
            <a:schemeClr val="bg1"/>
          </a:solid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7" name="灯片编号占位符 1">
            <a:extLst>
              <a:ext uri="{FF2B5EF4-FFF2-40B4-BE49-F238E27FC236}">
                <a16:creationId xmlns:a16="http://schemas.microsoft.com/office/drawing/2014/main" id="{6C3428EE-92B7-A988-E466-40213EAAE97B}"/>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37</a:t>
            </a:fld>
            <a:endParaRPr lang="zh-CN" altLang="en-US" dirty="0"/>
          </a:p>
        </p:txBody>
      </p:sp>
      <p:sp>
        <p:nvSpPr>
          <p:cNvPr id="4" name="文本框 3">
            <a:extLst>
              <a:ext uri="{FF2B5EF4-FFF2-40B4-BE49-F238E27FC236}">
                <a16:creationId xmlns:a16="http://schemas.microsoft.com/office/drawing/2014/main" id="{E8D5273C-7560-4100-921F-83282AA6BA99}"/>
              </a:ext>
            </a:extLst>
          </p:cNvPr>
          <p:cNvSpPr txBox="1"/>
          <p:nvPr/>
        </p:nvSpPr>
        <p:spPr>
          <a:xfrm>
            <a:off x="6637826" y="2532713"/>
            <a:ext cx="2779525" cy="646331"/>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主键</a:t>
            </a:r>
            <a:br>
              <a:rPr lang="en-US" altLang="zh-CN" b="1" i="1" dirty="0">
                <a:latin typeface="微软雅黑" panose="020B0503020204020204" pitchFamily="34" charset="-122"/>
                <a:ea typeface="微软雅黑" panose="020B0503020204020204" pitchFamily="34" charset="-122"/>
              </a:rPr>
            </a:br>
            <a:r>
              <a:rPr lang="en-US" altLang="zh-CN" b="1" dirty="0">
                <a:latin typeface="微软雅黑" panose="020B0503020204020204" pitchFamily="34" charset="-122"/>
                <a:ea typeface="微软雅黑" panose="020B0503020204020204" pitchFamily="34" charset="-122"/>
              </a:rPr>
              <a:t>Primary</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Key&lt;PK&gt;</a:t>
            </a:r>
            <a:endParaRPr lang="zh-CN" altLang="en-US" b="1" dirty="0">
              <a:latin typeface="微软雅黑" panose="020B0503020204020204" pitchFamily="34" charset="-122"/>
              <a:ea typeface="微软雅黑" panose="020B0503020204020204" pitchFamily="34" charset="-122"/>
            </a:endParaRPr>
          </a:p>
        </p:txBody>
      </p:sp>
      <p:sp>
        <p:nvSpPr>
          <p:cNvPr id="3" name="页脚占位符 2">
            <a:extLst>
              <a:ext uri="{FF2B5EF4-FFF2-40B4-BE49-F238E27FC236}">
                <a16:creationId xmlns:a16="http://schemas.microsoft.com/office/drawing/2014/main" id="{F0F8905D-4223-800B-586E-4A54D82F9C5D}"/>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4818E247-CDB3-8A3C-7A75-ED1BDAE5E3D8}"/>
              </a:ext>
            </a:extLst>
          </p:cNvPr>
          <p:cNvSpPr>
            <a:spLocks noGrp="1"/>
          </p:cNvSpPr>
          <p:nvPr>
            <p:ph type="sldNum" sz="quarter" idx="12"/>
          </p:nvPr>
        </p:nvSpPr>
        <p:spPr/>
        <p:txBody>
          <a:bodyPr/>
          <a:lstStyle/>
          <a:p>
            <a:fld id="{4B0D34C0-35A8-654C-9FBA-7B4E017BD630}" type="slidenum">
              <a:rPr lang="en-US" altLang="zh-CN" smtClean="0"/>
              <a:t>37</a:t>
            </a:fld>
            <a:endParaRPr kumimoji="1" lang="zh-CN" altLang="en-US"/>
          </a:p>
        </p:txBody>
      </p:sp>
    </p:spTree>
    <p:extLst>
      <p:ext uri="{BB962C8B-B14F-4D97-AF65-F5344CB8AC3E}">
        <p14:creationId xmlns:p14="http://schemas.microsoft.com/office/powerpoint/2010/main" val="3696005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a:extLst>
              <a:ext uri="{FF2B5EF4-FFF2-40B4-BE49-F238E27FC236}">
                <a16:creationId xmlns:a16="http://schemas.microsoft.com/office/drawing/2014/main" id="{CA02947C-86FA-43A0-AEA7-1533075A3978}"/>
              </a:ext>
            </a:extLst>
          </p:cNvPr>
          <p:cNvSpPr/>
          <p:nvPr/>
        </p:nvSpPr>
        <p:spPr>
          <a:xfrm>
            <a:off x="151585" y="1117278"/>
            <a:ext cx="11903253" cy="3778571"/>
          </a:xfrm>
          <a:prstGeom prst="roundRect">
            <a:avLst>
              <a:gd name="adj" fmla="val 1316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联系的转换</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787400" y="1380190"/>
            <a:ext cx="11093450" cy="4488330"/>
          </a:xfrm>
        </p:spPr>
        <p:txBody>
          <a:bodyPr/>
          <a:lstStyle/>
          <a:p>
            <a:pPr>
              <a:lnSpc>
                <a:spcPct val="150000"/>
              </a:lnSpc>
              <a:buFont typeface="Wingdings" panose="05000000000000000000" pitchFamily="2" charset="2"/>
              <a:buChar char="Ø"/>
            </a:pPr>
            <a:r>
              <a:rPr lang="en-US" altLang="zh-CN" sz="2400" b="1" dirty="0"/>
              <a:t>E-R</a:t>
            </a:r>
            <a:r>
              <a:rPr lang="zh-CN" altLang="en-US" sz="2400" b="1" dirty="0"/>
              <a:t>联系</a:t>
            </a:r>
            <a:r>
              <a:rPr lang="zh-CN" altLang="zh-CN" sz="2400" b="1" dirty="0"/>
              <a:t>的转换</a:t>
            </a:r>
            <a:endParaRPr lang="en-US" altLang="zh-CN" sz="2400" b="1" dirty="0"/>
          </a:p>
          <a:p>
            <a:pPr lvl="1">
              <a:lnSpc>
                <a:spcPct val="150000"/>
              </a:lnSpc>
              <a:buFont typeface="Wingdings" panose="05000000000000000000" pitchFamily="2" charset="2"/>
              <a:buChar char="l"/>
            </a:pPr>
            <a:r>
              <a:rPr lang="zh-CN" altLang="zh-CN" sz="2000" dirty="0"/>
              <a:t>将</a:t>
            </a:r>
            <a:r>
              <a:rPr lang="en-US" altLang="zh-CN" sz="2000" dirty="0"/>
              <a:t>E-R</a:t>
            </a:r>
            <a:r>
              <a:rPr lang="zh-CN" altLang="zh-CN" sz="2000" dirty="0"/>
              <a:t>模型中的实体集转换成关系模式中的关系表后，还需要进一步</a:t>
            </a:r>
            <a:r>
              <a:rPr lang="zh-CN" altLang="zh-CN" sz="2000" u="sng" dirty="0"/>
              <a:t>将</a:t>
            </a:r>
            <a:r>
              <a:rPr lang="en-US" altLang="zh-CN" sz="2000" u="sng" dirty="0"/>
              <a:t>E-R</a:t>
            </a:r>
            <a:r>
              <a:rPr lang="zh-CN" altLang="zh-CN" sz="2000" u="sng" dirty="0"/>
              <a:t>模型中的</a:t>
            </a:r>
            <a:r>
              <a:rPr lang="zh-CN" altLang="en-US" sz="2000" u="sng" dirty="0"/>
              <a:t>联系</a:t>
            </a:r>
            <a:r>
              <a:rPr lang="zh-CN" altLang="zh-CN" sz="2000" u="sng" dirty="0"/>
              <a:t>转换成关系表之间的</a:t>
            </a:r>
            <a:r>
              <a:rPr lang="zh-CN" altLang="zh-CN" sz="2000" u="sng" dirty="0">
                <a:solidFill>
                  <a:srgbClr val="0432FF"/>
                </a:solidFill>
              </a:rPr>
              <a:t>参照完整性约束 </a:t>
            </a:r>
            <a:endParaRPr lang="en-US" altLang="zh-CN" sz="2000" u="sng" dirty="0">
              <a:solidFill>
                <a:srgbClr val="0432FF"/>
              </a:solidFill>
            </a:endParaRPr>
          </a:p>
          <a:p>
            <a:pPr lvl="1">
              <a:lnSpc>
                <a:spcPct val="150000"/>
              </a:lnSpc>
              <a:buFont typeface="Wingdings" panose="05000000000000000000" pitchFamily="2" charset="2"/>
              <a:buChar char="l"/>
            </a:pPr>
            <a:r>
              <a:rPr lang="zh-CN" altLang="en-US" sz="2000" b="1" dirty="0">
                <a:solidFill>
                  <a:srgbClr val="7030A0"/>
                </a:solidFill>
              </a:rPr>
              <a:t>一元联系</a:t>
            </a:r>
            <a:r>
              <a:rPr lang="zh-CN" altLang="en-US" sz="2000" dirty="0"/>
              <a:t>：转换规则与二元联系类似</a:t>
            </a:r>
            <a:endParaRPr lang="en-US" altLang="zh-CN" sz="2000" dirty="0"/>
          </a:p>
          <a:p>
            <a:pPr lvl="1">
              <a:lnSpc>
                <a:spcPct val="150000"/>
              </a:lnSpc>
              <a:buFont typeface="Wingdings" panose="05000000000000000000" pitchFamily="2" charset="2"/>
              <a:buChar char="l"/>
            </a:pPr>
            <a:r>
              <a:rPr lang="zh-CN" altLang="en-US" sz="2000" b="1" dirty="0">
                <a:solidFill>
                  <a:srgbClr val="7030A0"/>
                </a:solidFill>
              </a:rPr>
              <a:t>二元联系</a:t>
            </a:r>
            <a:r>
              <a:rPr lang="zh-CN" altLang="en-US" sz="2000" dirty="0"/>
              <a:t>：是</a:t>
            </a:r>
            <a:r>
              <a:rPr lang="en-US" altLang="zh-CN" sz="2000" dirty="0"/>
              <a:t>E-R</a:t>
            </a:r>
            <a:r>
              <a:rPr lang="zh-CN" altLang="zh-CN" sz="2000" dirty="0"/>
              <a:t>关系</a:t>
            </a:r>
            <a:r>
              <a:rPr lang="zh-CN" altLang="en-US" sz="2000" dirty="0"/>
              <a:t>中</a:t>
            </a:r>
            <a:r>
              <a:rPr lang="zh-CN" altLang="en-US" sz="2000" u="sng" dirty="0"/>
              <a:t>最常见</a:t>
            </a:r>
            <a:r>
              <a:rPr lang="zh-CN" altLang="en-US" sz="2000" dirty="0"/>
              <a:t>的关系类型，做重点介绍</a:t>
            </a:r>
            <a:endParaRPr lang="en-US" altLang="zh-CN" sz="2000" dirty="0"/>
          </a:p>
          <a:p>
            <a:pPr lvl="1">
              <a:lnSpc>
                <a:spcPct val="150000"/>
              </a:lnSpc>
              <a:buFont typeface="Wingdings" panose="05000000000000000000" pitchFamily="2" charset="2"/>
              <a:buChar char="l"/>
            </a:pPr>
            <a:r>
              <a:rPr lang="zh-CN" altLang="en-US" sz="2000" b="1" dirty="0">
                <a:solidFill>
                  <a:srgbClr val="7030A0"/>
                </a:solidFill>
              </a:rPr>
              <a:t>三元联系</a:t>
            </a:r>
            <a:r>
              <a:rPr lang="zh-CN" altLang="en-US" sz="2000" dirty="0"/>
              <a:t>：可以将其先</a:t>
            </a:r>
            <a:r>
              <a:rPr lang="zh-CN" altLang="en-US" sz="2000" u="sng" dirty="0"/>
              <a:t>分解</a:t>
            </a:r>
            <a:r>
              <a:rPr lang="zh-CN" altLang="en-US" sz="2000" dirty="0"/>
              <a:t>成二元联系，再用二元联系的规则进行转换</a:t>
            </a:r>
            <a:endParaRPr lang="zh-CN" altLang="zh-CN" sz="2000" dirty="0"/>
          </a:p>
          <a:p>
            <a:pPr>
              <a:buFont typeface="Wingdings" panose="05000000000000000000" pitchFamily="2" charset="2"/>
              <a:buChar char="Ø"/>
            </a:pPr>
            <a:endParaRPr lang="zh-CN" altLang="en-US" sz="2400" dirty="0"/>
          </a:p>
        </p:txBody>
      </p:sp>
      <p:sp>
        <p:nvSpPr>
          <p:cNvPr id="4" name="灯片编号占位符 1">
            <a:extLst>
              <a:ext uri="{FF2B5EF4-FFF2-40B4-BE49-F238E27FC236}">
                <a16:creationId xmlns:a16="http://schemas.microsoft.com/office/drawing/2014/main" id="{6E575A2E-3F2D-5CC8-CE81-BC5B852C350D}"/>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38</a:t>
            </a:fld>
            <a:endParaRPr lang="zh-CN" altLang="en-US" dirty="0"/>
          </a:p>
        </p:txBody>
      </p:sp>
      <p:sp>
        <p:nvSpPr>
          <p:cNvPr id="3" name="页脚占位符 2">
            <a:extLst>
              <a:ext uri="{FF2B5EF4-FFF2-40B4-BE49-F238E27FC236}">
                <a16:creationId xmlns:a16="http://schemas.microsoft.com/office/drawing/2014/main" id="{15DC2EE0-E428-2999-533A-0B57A3190FCB}"/>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728C4BF4-46CC-394A-59B9-85C8FF099618}"/>
              </a:ext>
            </a:extLst>
          </p:cNvPr>
          <p:cNvSpPr>
            <a:spLocks noGrp="1"/>
          </p:cNvSpPr>
          <p:nvPr>
            <p:ph type="sldNum" sz="quarter" idx="12"/>
          </p:nvPr>
        </p:nvSpPr>
        <p:spPr/>
        <p:txBody>
          <a:bodyPr/>
          <a:lstStyle/>
          <a:p>
            <a:fld id="{4B0D34C0-35A8-654C-9FBA-7B4E017BD630}" type="slidenum">
              <a:rPr lang="en-US" altLang="zh-CN" smtClean="0"/>
              <a:t>38</a:t>
            </a:fld>
            <a:endParaRPr kumimoji="1" lang="zh-CN" altLang="en-US"/>
          </a:p>
        </p:txBody>
      </p:sp>
    </p:spTree>
    <p:extLst>
      <p:ext uri="{BB962C8B-B14F-4D97-AF65-F5344CB8AC3E}">
        <p14:creationId xmlns:p14="http://schemas.microsoft.com/office/powerpoint/2010/main" val="2208636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51586" y="1117278"/>
            <a:ext cx="11794230" cy="4380845"/>
          </a:xfrm>
          <a:prstGeom prst="roundRect">
            <a:avLst>
              <a:gd name="adj" fmla="val 1316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联系的转换（续）</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497279" y="1493370"/>
            <a:ext cx="11039438" cy="2792880"/>
          </a:xfrm>
        </p:spPr>
        <p:txBody>
          <a:bodyPr/>
          <a:lstStyle/>
          <a:p>
            <a:pPr>
              <a:lnSpc>
                <a:spcPct val="150000"/>
              </a:lnSpc>
              <a:buFont typeface="Wingdings" panose="05000000000000000000" pitchFamily="2" charset="2"/>
              <a:buChar char="Ø"/>
            </a:pPr>
            <a:r>
              <a:rPr lang="en-US" altLang="zh-CN" sz="2400" b="1" dirty="0"/>
              <a:t>E-R</a:t>
            </a:r>
            <a:r>
              <a:rPr lang="zh-CN" altLang="en-US" sz="2400" b="1" dirty="0"/>
              <a:t>联系中二元联系</a:t>
            </a:r>
            <a:r>
              <a:rPr lang="zh-CN" altLang="zh-CN" sz="2400" b="1" dirty="0"/>
              <a:t>的转换</a:t>
            </a:r>
            <a:endParaRPr lang="en-US" altLang="zh-CN" sz="2400" b="1" dirty="0"/>
          </a:p>
          <a:p>
            <a:pPr lvl="1">
              <a:lnSpc>
                <a:spcPct val="150000"/>
              </a:lnSpc>
              <a:buFont typeface="Wingdings" panose="05000000000000000000" pitchFamily="2" charset="2"/>
              <a:buChar char="l"/>
            </a:pPr>
            <a:r>
              <a:rPr lang="zh-CN" altLang="en-US" sz="2000" b="1" dirty="0">
                <a:solidFill>
                  <a:srgbClr val="7030A0"/>
                </a:solidFill>
              </a:rPr>
              <a:t>一对一（</a:t>
            </a:r>
            <a:r>
              <a:rPr lang="en-US" altLang="zh-CN" sz="2000" b="1" dirty="0">
                <a:solidFill>
                  <a:srgbClr val="7030A0"/>
                </a:solidFill>
              </a:rPr>
              <a:t>1:1</a:t>
            </a:r>
            <a:r>
              <a:rPr lang="zh-CN" altLang="en-US" sz="2000" b="1" dirty="0">
                <a:solidFill>
                  <a:srgbClr val="7030A0"/>
                </a:solidFill>
              </a:rPr>
              <a:t>）联系</a:t>
            </a:r>
            <a:r>
              <a:rPr lang="zh-CN" altLang="en-US" sz="2000" dirty="0"/>
              <a:t>的两种转换方式：</a:t>
            </a:r>
            <a:endParaRPr lang="en-US" altLang="zh-CN" sz="2000" dirty="0"/>
          </a:p>
          <a:p>
            <a:pPr lvl="2">
              <a:lnSpc>
                <a:spcPct val="150000"/>
              </a:lnSpc>
              <a:buFont typeface="Wingdings" panose="05000000000000000000" pitchFamily="2" charset="2"/>
              <a:buChar char="u"/>
            </a:pPr>
            <a:r>
              <a:rPr lang="zh-CN" altLang="en-US" sz="2000" dirty="0"/>
              <a:t>（</a:t>
            </a:r>
            <a:r>
              <a:rPr lang="en-US" altLang="zh-CN" sz="2000" dirty="0"/>
              <a:t>1</a:t>
            </a:r>
            <a:r>
              <a:rPr lang="zh-CN" altLang="en-US" sz="2000" dirty="0"/>
              <a:t>）在两个实体集转换成的两个关系模式的基础上，在其中任意一个关系模式的</a:t>
            </a:r>
            <a:r>
              <a:rPr lang="zh-CN" altLang="en-US" sz="2000" dirty="0">
                <a:solidFill>
                  <a:srgbClr val="3B20FF"/>
                </a:solidFill>
              </a:rPr>
              <a:t>属性中加入另一个关系模式的键</a:t>
            </a:r>
            <a:r>
              <a:rPr lang="zh-CN" altLang="en-US" sz="2000" dirty="0"/>
              <a:t>和该联系自有的属性，这种转换不需要添加新的关系</a:t>
            </a:r>
            <a:endParaRPr lang="en-US" altLang="zh-CN" sz="2000" dirty="0"/>
          </a:p>
          <a:p>
            <a:pPr lvl="2">
              <a:lnSpc>
                <a:spcPct val="150000"/>
              </a:lnSpc>
              <a:buFont typeface="Wingdings" panose="05000000000000000000" pitchFamily="2" charset="2"/>
              <a:buChar char="u"/>
            </a:pPr>
            <a:r>
              <a:rPr lang="zh-CN" altLang="en-US" sz="2000" dirty="0"/>
              <a:t>（</a:t>
            </a:r>
            <a:r>
              <a:rPr lang="en-US" altLang="zh-CN" sz="2000" dirty="0"/>
              <a:t>2</a:t>
            </a:r>
            <a:r>
              <a:rPr lang="zh-CN" altLang="en-US" sz="2000" dirty="0"/>
              <a:t>）在两个实体集转换成的两个关系模式的基础上，</a:t>
            </a:r>
            <a:r>
              <a:rPr lang="zh-CN" altLang="en-US" sz="2000" dirty="0">
                <a:solidFill>
                  <a:srgbClr val="3B20FF"/>
                </a:solidFill>
              </a:rPr>
              <a:t>添加一个新关系模式，该关系模式的属性包含该联系相关的各实体集的标识符以及该联系自有的属性</a:t>
            </a:r>
            <a:r>
              <a:rPr lang="zh-CN" altLang="en-US" sz="2000" dirty="0"/>
              <a:t>，其候选键可以是每个实体集的标识符</a:t>
            </a:r>
          </a:p>
          <a:p>
            <a:pPr>
              <a:buFont typeface="Wingdings" panose="05000000000000000000" pitchFamily="2" charset="2"/>
              <a:buChar char="Ø"/>
            </a:pPr>
            <a:endParaRPr lang="zh-CN" altLang="en-US" sz="2400" dirty="0"/>
          </a:p>
        </p:txBody>
      </p:sp>
      <p:sp>
        <p:nvSpPr>
          <p:cNvPr id="4" name="灯片编号占位符 1">
            <a:extLst>
              <a:ext uri="{FF2B5EF4-FFF2-40B4-BE49-F238E27FC236}">
                <a16:creationId xmlns:a16="http://schemas.microsoft.com/office/drawing/2014/main" id="{990D0508-B5B1-22AD-A705-B614FB043BC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39</a:t>
            </a:fld>
            <a:endParaRPr lang="zh-CN" altLang="en-US" dirty="0"/>
          </a:p>
        </p:txBody>
      </p:sp>
      <p:sp>
        <p:nvSpPr>
          <p:cNvPr id="3" name="页脚占位符 2">
            <a:extLst>
              <a:ext uri="{FF2B5EF4-FFF2-40B4-BE49-F238E27FC236}">
                <a16:creationId xmlns:a16="http://schemas.microsoft.com/office/drawing/2014/main" id="{856B2C44-9193-9CBF-932C-228CBB2FE23E}"/>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2BB78CE2-1522-CDFB-1B30-BBB69063CB23}"/>
              </a:ext>
            </a:extLst>
          </p:cNvPr>
          <p:cNvSpPr>
            <a:spLocks noGrp="1"/>
          </p:cNvSpPr>
          <p:nvPr>
            <p:ph type="sldNum" sz="quarter" idx="12"/>
          </p:nvPr>
        </p:nvSpPr>
        <p:spPr/>
        <p:txBody>
          <a:bodyPr/>
          <a:lstStyle/>
          <a:p>
            <a:fld id="{4B0D34C0-35A8-654C-9FBA-7B4E017BD630}" type="slidenum">
              <a:rPr lang="en-US" altLang="zh-CN" smtClean="0"/>
              <a:t>39</a:t>
            </a:fld>
            <a:endParaRPr kumimoji="1" lang="zh-CN" altLang="en-US"/>
          </a:p>
        </p:txBody>
      </p:sp>
    </p:spTree>
    <p:extLst>
      <p:ext uri="{BB962C8B-B14F-4D97-AF65-F5344CB8AC3E}">
        <p14:creationId xmlns:p14="http://schemas.microsoft.com/office/powerpoint/2010/main" val="377047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4" name="灯片编号占位符 1">
            <a:extLst>
              <a:ext uri="{FF2B5EF4-FFF2-40B4-BE49-F238E27FC236}">
                <a16:creationId xmlns:a16="http://schemas.microsoft.com/office/drawing/2014/main" id="{AC7D844B-D804-F713-CC91-CBD3CF855610}"/>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a:t>
            </a:fld>
            <a:endParaRPr lang="zh-CN" altLang="en-US" dirty="0"/>
          </a:p>
        </p:txBody>
      </p:sp>
      <p:sp>
        <p:nvSpPr>
          <p:cNvPr id="2" name="页脚占位符 1">
            <a:extLst>
              <a:ext uri="{FF2B5EF4-FFF2-40B4-BE49-F238E27FC236}">
                <a16:creationId xmlns:a16="http://schemas.microsoft.com/office/drawing/2014/main" id="{5CB60418-A9C6-26B5-3640-7251580E1B33}"/>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65715342-A292-9F18-3468-A16F1ADED147}"/>
              </a:ext>
            </a:extLst>
          </p:cNvPr>
          <p:cNvSpPr>
            <a:spLocks noGrp="1"/>
          </p:cNvSpPr>
          <p:nvPr>
            <p:ph type="sldNum" sz="quarter" idx="12"/>
          </p:nvPr>
        </p:nvSpPr>
        <p:spPr/>
        <p:txBody>
          <a:bodyPr/>
          <a:lstStyle/>
          <a:p>
            <a:fld id="{4B0D34C0-35A8-654C-9FBA-7B4E017BD630}" type="slidenum">
              <a:rPr lang="en-US" altLang="zh-CN" smtClean="0"/>
              <a:t>4</a:t>
            </a:fld>
            <a:endParaRPr kumimoji="1" lang="zh-CN" altLang="en-US"/>
          </a:p>
        </p:txBody>
      </p:sp>
      <p:sp>
        <p:nvSpPr>
          <p:cNvPr id="7" name="Shape18">
            <a:extLst>
              <a:ext uri="{FF2B5EF4-FFF2-40B4-BE49-F238E27FC236}">
                <a16:creationId xmlns:a16="http://schemas.microsoft.com/office/drawing/2014/main" id="{3A6DA95D-1A04-4DC7-81E0-5E8688F33EBC}"/>
              </a:ext>
            </a:extLst>
          </p:cNvPr>
          <p:cNvSpPr/>
          <p:nvPr/>
        </p:nvSpPr>
        <p:spPr>
          <a:xfrm>
            <a:off x="2001798" y="1523719"/>
            <a:ext cx="8239481" cy="4020869"/>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1"/>
          </p:nvPr>
        </p:nvSpPr>
        <p:spPr>
          <a:xfrm>
            <a:off x="2072609" y="1968396"/>
            <a:ext cx="7888777" cy="2718305"/>
          </a:xfrm>
        </p:spPr>
        <p:txBody>
          <a:bodyPr/>
          <a:lstStyle/>
          <a:p>
            <a:pPr marL="0" indent="0">
              <a:buNone/>
            </a:pPr>
            <a:r>
              <a:rPr lang="en-US" altLang="zh-CN" sz="2800" b="1" dirty="0">
                <a:solidFill>
                  <a:srgbClr val="7E3094"/>
                </a:solidFill>
                <a:latin typeface="Microsoft YaHei" panose="020B0503020204020204" pitchFamily="34" charset="-122"/>
                <a:ea typeface="Microsoft YaHei" panose="020B0503020204020204" pitchFamily="34" charset="-122"/>
              </a:rPr>
              <a:t>1</a:t>
            </a:r>
            <a:r>
              <a:rPr lang="zh-CN" altLang="en-US" sz="2800" b="1" dirty="0">
                <a:solidFill>
                  <a:srgbClr val="7E3094"/>
                </a:solidFill>
                <a:latin typeface="Microsoft YaHei" panose="020B0503020204020204" pitchFamily="34" charset="-122"/>
                <a:ea typeface="Microsoft YaHei" panose="020B0503020204020204" pitchFamily="34" charset="-122"/>
              </a:rPr>
              <a:t>、数据库设计和数据模型</a:t>
            </a:r>
          </a:p>
          <a:p>
            <a:pPr marL="0" indent="0">
              <a:buNone/>
            </a:pPr>
            <a:r>
              <a:rPr lang="en-US" altLang="zh-CN" sz="2800" dirty="0">
                <a:latin typeface="Microsoft YaHei" panose="020B0503020204020204" pitchFamily="34" charset="-122"/>
                <a:ea typeface="Microsoft YaHei" panose="020B0503020204020204" pitchFamily="34" charset="-122"/>
              </a:rPr>
              <a:t>2</a:t>
            </a:r>
            <a:r>
              <a:rPr lang="zh-CN" altLang="en-US" sz="2800" dirty="0">
                <a:latin typeface="Microsoft YaHei" panose="020B0503020204020204" pitchFamily="34" charset="-122"/>
                <a:ea typeface="Microsoft YaHei" panose="020B0503020204020204" pitchFamily="34" charset="-122"/>
              </a:rPr>
              <a:t>、概念结构设计：</a:t>
            </a:r>
            <a:r>
              <a:rPr lang="en" altLang="zh-CN" sz="2800" dirty="0">
                <a:latin typeface="Microsoft YaHei" panose="020B0503020204020204" pitchFamily="34" charset="-122"/>
                <a:ea typeface="Microsoft YaHei" panose="020B0503020204020204" pitchFamily="34" charset="-122"/>
              </a:rPr>
              <a:t>E-R</a:t>
            </a:r>
            <a:r>
              <a:rPr lang="zh-CN" altLang="en-US" sz="2800" dirty="0">
                <a:latin typeface="Microsoft YaHei" panose="020B0503020204020204" pitchFamily="34" charset="-122"/>
                <a:ea typeface="Microsoft YaHei" panose="020B0503020204020204" pitchFamily="34" charset="-122"/>
              </a:rPr>
              <a:t>模型 </a:t>
            </a:r>
            <a:endParaRPr lang="en-US" altLang="zh-CN" sz="2800" dirty="0">
              <a:latin typeface="Microsoft YaHei" panose="020B0503020204020204" pitchFamily="34" charset="-122"/>
              <a:ea typeface="Microsoft YaHei" panose="020B0503020204020204" pitchFamily="34" charset="-122"/>
            </a:endParaRPr>
          </a:p>
          <a:p>
            <a:pPr marL="0" indent="0">
              <a:buNone/>
            </a:pPr>
            <a:r>
              <a:rPr lang="en-US" altLang="zh-CN" sz="2800" dirty="0">
                <a:latin typeface="Microsoft YaHei" panose="020B0503020204020204" pitchFamily="34" charset="-122"/>
                <a:ea typeface="Microsoft YaHei" panose="020B0503020204020204" pitchFamily="34" charset="-122"/>
              </a:rPr>
              <a:t>3</a:t>
            </a:r>
            <a:r>
              <a:rPr lang="zh-CN" altLang="en-US" sz="2800" dirty="0">
                <a:latin typeface="Microsoft YaHei" panose="020B0503020204020204" pitchFamily="34" charset="-122"/>
                <a:ea typeface="Microsoft YaHei" panose="020B0503020204020204" pitchFamily="34" charset="-122"/>
              </a:rPr>
              <a:t>、逻辑结构设计：从</a:t>
            </a:r>
            <a:r>
              <a:rPr lang="en-US" altLang="zh-CN" sz="2800" dirty="0">
                <a:latin typeface="Microsoft YaHei" panose="020B0503020204020204" pitchFamily="34" charset="-122"/>
                <a:ea typeface="Microsoft YaHei" panose="020B0503020204020204" pitchFamily="34" charset="-122"/>
              </a:rPr>
              <a:t>E-R</a:t>
            </a:r>
            <a:r>
              <a:rPr lang="zh-CN" altLang="en-US" sz="2800" dirty="0">
                <a:latin typeface="Microsoft YaHei" panose="020B0503020204020204" pitchFamily="34" charset="-122"/>
                <a:ea typeface="Microsoft YaHei" panose="020B0503020204020204" pitchFamily="34" charset="-122"/>
              </a:rPr>
              <a:t>图到关系设计</a:t>
            </a:r>
          </a:p>
          <a:p>
            <a:pPr marL="0" indent="0">
              <a:buNone/>
            </a:pPr>
            <a:r>
              <a:rPr lang="en-US" altLang="zh-CN" sz="2800" dirty="0">
                <a:latin typeface="Microsoft YaHei" panose="020B0503020204020204" pitchFamily="34" charset="-122"/>
                <a:ea typeface="Microsoft YaHei" panose="020B0503020204020204" pitchFamily="34" charset="-122"/>
              </a:rPr>
              <a:t>4</a:t>
            </a:r>
            <a:r>
              <a:rPr lang="zh-CN" altLang="en-US" sz="2800" dirty="0">
                <a:latin typeface="Microsoft YaHei" panose="020B0503020204020204" pitchFamily="34" charset="-122"/>
                <a:ea typeface="Microsoft YaHei" panose="020B0503020204020204" pitchFamily="34" charset="-122"/>
              </a:rPr>
              <a:t>、数据库规范化设计理论</a:t>
            </a:r>
          </a:p>
          <a:p>
            <a:pPr marL="0" indent="0">
              <a:buNone/>
            </a:pPr>
            <a:r>
              <a:rPr lang="en-US" altLang="zh-CN" sz="2800" dirty="0">
                <a:latin typeface="Microsoft YaHei" panose="020B0503020204020204" pitchFamily="34" charset="-122"/>
                <a:ea typeface="Microsoft YaHei" panose="020B0503020204020204" pitchFamily="34" charset="-122"/>
              </a:rPr>
              <a:t>5</a:t>
            </a:r>
            <a:r>
              <a:rPr lang="zh-CN" altLang="en-US" sz="2800" dirty="0">
                <a:latin typeface="Microsoft YaHei" panose="020B0503020204020204" pitchFamily="34" charset="-122"/>
                <a:ea typeface="Microsoft YaHei" panose="020B0503020204020204" pitchFamily="34" charset="-122"/>
              </a:rPr>
              <a:t>、数据库规范化设计实现（基于关系模式的分解）</a:t>
            </a:r>
            <a:endParaRPr lang="en-US" altLang="zh-CN" sz="2800" dirty="0">
              <a:latin typeface="Microsoft YaHei" panose="020B0503020204020204" pitchFamily="34" charset="-122"/>
              <a:ea typeface="Microsoft YaHei" panose="020B0503020204020204" pitchFamily="34" charset="-122"/>
            </a:endParaRPr>
          </a:p>
          <a:p>
            <a:pPr marL="0" indent="0">
              <a:buNone/>
            </a:pPr>
            <a:r>
              <a:rPr lang="en-US" altLang="zh-CN" sz="2800" dirty="0">
                <a:latin typeface="Microsoft YaHei" panose="020B0503020204020204" pitchFamily="34" charset="-122"/>
                <a:ea typeface="Microsoft YaHei" panose="020B0503020204020204" pitchFamily="34" charset="-122"/>
              </a:rPr>
              <a:t>6</a:t>
            </a:r>
            <a:r>
              <a:rPr lang="zh-CN" altLang="en-US" sz="2800" dirty="0">
                <a:latin typeface="Microsoft YaHei" panose="020B0503020204020204" pitchFamily="34" charset="-122"/>
                <a:ea typeface="Microsoft YaHei" panose="020B0503020204020204" pitchFamily="34" charset="-122"/>
              </a:rPr>
              <a:t>、本章小结</a:t>
            </a:r>
            <a:endParaRPr lang="en-US" altLang="zh-CN" sz="2800" dirty="0">
              <a:latin typeface="Microsoft YaHei" panose="020B0503020204020204" pitchFamily="34" charset="-122"/>
              <a:ea typeface="Microsoft YaHei" panose="020B0503020204020204" pitchFamily="34" charset="-122"/>
            </a:endParaRPr>
          </a:p>
          <a:p>
            <a:pPr>
              <a:buFont typeface="Wingdings" panose="05000000000000000000" pitchFamily="2" charset="2"/>
              <a:buChar char="Ø"/>
            </a:pPr>
            <a:endParaRPr lang="zh-CN" altLang="en-US" sz="2800" dirty="0">
              <a:solidFill>
                <a:srgbClr val="7E309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6053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CA02947C-86FA-43A0-AEA7-1533075A3978}"/>
              </a:ext>
            </a:extLst>
          </p:cNvPr>
          <p:cNvSpPr/>
          <p:nvPr/>
        </p:nvSpPr>
        <p:spPr>
          <a:xfrm>
            <a:off x="89540" y="994577"/>
            <a:ext cx="12040309" cy="4812265"/>
          </a:xfrm>
          <a:prstGeom prst="roundRect">
            <a:avLst>
              <a:gd name="adj" fmla="val 1316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9" name="Shape6">
            <a:extLst>
              <a:ext uri="{FF2B5EF4-FFF2-40B4-BE49-F238E27FC236}">
                <a16:creationId xmlns:a16="http://schemas.microsoft.com/office/drawing/2014/main" id="{82D12675-44BA-4A12-95E2-53CE42E365F2}"/>
              </a:ext>
            </a:extLst>
          </p:cNvPr>
          <p:cNvSpPr/>
          <p:nvPr/>
        </p:nvSpPr>
        <p:spPr>
          <a:xfrm>
            <a:off x="6151531" y="4164201"/>
            <a:ext cx="5826628" cy="2335563"/>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6254262" y="4259958"/>
            <a:ext cx="5621166" cy="214151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pic>
        <p:nvPicPr>
          <p:cNvPr id="7" name="图片 6">
            <a:extLst>
              <a:ext uri="{FF2B5EF4-FFF2-40B4-BE49-F238E27FC236}">
                <a16:creationId xmlns:a16="http://schemas.microsoft.com/office/drawing/2014/main" id="{D2593FFF-5900-800C-4EAC-1D7ADB5D375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54262" y="4662735"/>
            <a:ext cx="5525844" cy="1748261"/>
          </a:xfrm>
          <a:prstGeom prst="rect">
            <a:avLst/>
          </a:prstGeom>
        </p:spPr>
      </p:pic>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联系的转换（续）</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119031" y="1051158"/>
            <a:ext cx="12065000" cy="3860501"/>
          </a:xfrm>
        </p:spPr>
        <p:txBody>
          <a:bodyPr/>
          <a:lstStyle/>
          <a:p>
            <a:pPr>
              <a:lnSpc>
                <a:spcPct val="120000"/>
              </a:lnSpc>
              <a:buFont typeface="Wingdings" panose="05000000000000000000" pitchFamily="2" charset="2"/>
              <a:buChar char="Ø"/>
            </a:pPr>
            <a:r>
              <a:rPr lang="en-US" altLang="zh-CN" sz="1800" b="1" dirty="0"/>
              <a:t>E-R</a:t>
            </a:r>
            <a:r>
              <a:rPr lang="zh-CN" altLang="en-US" sz="1800" b="1" dirty="0"/>
              <a:t>联系中二元联系</a:t>
            </a:r>
            <a:r>
              <a:rPr lang="zh-CN" altLang="zh-CN" sz="1800" b="1" dirty="0"/>
              <a:t>的转换</a:t>
            </a:r>
            <a:endParaRPr lang="en-US" altLang="zh-CN" sz="1800" b="1" dirty="0"/>
          </a:p>
          <a:p>
            <a:pPr lvl="1">
              <a:lnSpc>
                <a:spcPct val="120000"/>
              </a:lnSpc>
              <a:buFont typeface="Wingdings" panose="05000000000000000000" pitchFamily="2" charset="2"/>
              <a:buChar char="l"/>
            </a:pPr>
            <a:r>
              <a:rPr lang="zh-CN" altLang="en-US" b="1" dirty="0">
                <a:solidFill>
                  <a:srgbClr val="7030A0"/>
                </a:solidFill>
              </a:rPr>
              <a:t>一对一（</a:t>
            </a:r>
            <a:r>
              <a:rPr lang="en-US" altLang="zh-CN" b="1" dirty="0">
                <a:solidFill>
                  <a:srgbClr val="7030A0"/>
                </a:solidFill>
              </a:rPr>
              <a:t>1:1</a:t>
            </a:r>
            <a:r>
              <a:rPr lang="zh-CN" altLang="en-US" b="1" dirty="0">
                <a:solidFill>
                  <a:srgbClr val="7030A0"/>
                </a:solidFill>
              </a:rPr>
              <a:t>）联系</a:t>
            </a:r>
            <a:r>
              <a:rPr lang="zh-CN" altLang="en-US" dirty="0"/>
              <a:t>的转换示例</a:t>
            </a:r>
            <a:endParaRPr lang="en-US" altLang="zh-CN" dirty="0"/>
          </a:p>
          <a:p>
            <a:pPr lvl="1">
              <a:lnSpc>
                <a:spcPct val="120000"/>
              </a:lnSpc>
              <a:buFont typeface="Wingdings" panose="05000000000000000000" pitchFamily="2" charset="2"/>
              <a:buChar char="l"/>
            </a:pPr>
            <a:r>
              <a:rPr lang="zh-CN" altLang="en-US" dirty="0"/>
              <a:t>（</a:t>
            </a:r>
            <a:r>
              <a:rPr lang="en-US" altLang="zh-CN" dirty="0"/>
              <a:t>1</a:t>
            </a:r>
            <a:r>
              <a:rPr lang="zh-CN" altLang="en-US" dirty="0"/>
              <a:t>）</a:t>
            </a:r>
            <a:r>
              <a:rPr lang="zh-CN" altLang="zh-CN" dirty="0"/>
              <a:t>在上述两个实体集对应的关系模式中任选一个添加另一个关系模式的主键即可</a:t>
            </a:r>
            <a:endParaRPr lang="en-US" altLang="zh-CN" dirty="0"/>
          </a:p>
          <a:p>
            <a:pPr lvl="2">
              <a:lnSpc>
                <a:spcPct val="120000"/>
              </a:lnSpc>
              <a:buFont typeface="Wingdings" panose="05000000000000000000" pitchFamily="2" charset="2"/>
              <a:buChar char="u"/>
            </a:pPr>
            <a:r>
              <a:rPr lang="zh-CN" altLang="zh-CN" dirty="0"/>
              <a:t>即转化后的关系模式可为：</a:t>
            </a:r>
            <a:endParaRPr lang="en-US" altLang="zh-CN" dirty="0"/>
          </a:p>
          <a:p>
            <a:pPr lvl="2">
              <a:lnSpc>
                <a:spcPct val="120000"/>
              </a:lnSpc>
              <a:buFont typeface="Wingdings" panose="05000000000000000000" pitchFamily="2" charset="2"/>
              <a:buChar char="u"/>
            </a:pPr>
            <a:r>
              <a:rPr lang="en-US" altLang="zh-CN" sz="1800" dirty="0"/>
              <a:t>Student(</a:t>
            </a:r>
            <a:r>
              <a:rPr lang="en-US" altLang="zh-CN" sz="1800" dirty="0" err="1"/>
              <a:t>Sno</a:t>
            </a:r>
            <a:r>
              <a:rPr lang="en-US" altLang="zh-CN" sz="1800" dirty="0"/>
              <a:t>, </a:t>
            </a:r>
            <a:r>
              <a:rPr lang="en-US" altLang="zh-CN" sz="1800" dirty="0" err="1"/>
              <a:t>Sname</a:t>
            </a:r>
            <a:r>
              <a:rPr lang="en-US" altLang="zh-CN" sz="1800" dirty="0"/>
              <a:t>, </a:t>
            </a:r>
            <a:r>
              <a:rPr lang="en-US" altLang="zh-CN" sz="1800" dirty="0" err="1"/>
              <a:t>Sgender</a:t>
            </a:r>
            <a:r>
              <a:rPr lang="en-US" altLang="zh-CN" sz="1800" dirty="0"/>
              <a:t>, Sage, </a:t>
            </a:r>
            <a:r>
              <a:rPr lang="en-US" altLang="zh-CN" sz="1800" dirty="0" err="1"/>
              <a:t>Sdept</a:t>
            </a:r>
            <a:r>
              <a:rPr lang="en-US" altLang="zh-CN" sz="1800" dirty="0"/>
              <a:t>, </a:t>
            </a:r>
            <a:r>
              <a:rPr lang="en-US" altLang="zh-CN" sz="1800" u="sng" dirty="0" err="1">
                <a:solidFill>
                  <a:srgbClr val="3B20FF"/>
                </a:solidFill>
              </a:rPr>
              <a:t>StuCardID</a:t>
            </a:r>
            <a:r>
              <a:rPr lang="en-US" altLang="zh-CN" sz="1800" dirty="0"/>
              <a:t>)</a:t>
            </a:r>
            <a:r>
              <a:rPr lang="zh-CN" altLang="zh-CN" sz="1800" dirty="0"/>
              <a:t>，</a:t>
            </a:r>
            <a:r>
              <a:rPr lang="en-US" altLang="zh-CN" sz="1800" dirty="0" err="1"/>
              <a:t>StuCard</a:t>
            </a:r>
            <a:r>
              <a:rPr lang="en-US" altLang="zh-CN" sz="1800" dirty="0"/>
              <a:t>(</a:t>
            </a:r>
            <a:r>
              <a:rPr lang="en-US" altLang="zh-CN" sz="1800" dirty="0" err="1">
                <a:solidFill>
                  <a:srgbClr val="3B20FF"/>
                </a:solidFill>
              </a:rPr>
              <a:t>StuCardID</a:t>
            </a:r>
            <a:r>
              <a:rPr lang="en-US" altLang="zh-CN" sz="1800" dirty="0"/>
              <a:t>, </a:t>
            </a:r>
            <a:r>
              <a:rPr lang="en-US" altLang="zh-CN" sz="1800" dirty="0" err="1"/>
              <a:t>Cardbalance</a:t>
            </a:r>
            <a:r>
              <a:rPr lang="en-US" altLang="zh-CN" sz="1800" dirty="0"/>
              <a:t>, </a:t>
            </a:r>
            <a:r>
              <a:rPr lang="en-US" altLang="zh-CN" sz="1800" dirty="0" err="1"/>
              <a:t>CardExp</a:t>
            </a:r>
            <a:r>
              <a:rPr lang="en-US" altLang="zh-CN" sz="1800" dirty="0"/>
              <a:t>)</a:t>
            </a:r>
          </a:p>
          <a:p>
            <a:pPr marL="844082" lvl="2" indent="0">
              <a:lnSpc>
                <a:spcPct val="120000"/>
              </a:lnSpc>
              <a:buNone/>
            </a:pPr>
            <a:r>
              <a:rPr lang="zh-CN" altLang="zh-CN" sz="1800" dirty="0"/>
              <a:t>或</a:t>
            </a:r>
            <a:endParaRPr lang="en-US" altLang="zh-CN" sz="1800" dirty="0"/>
          </a:p>
          <a:p>
            <a:pPr lvl="2">
              <a:lnSpc>
                <a:spcPct val="120000"/>
              </a:lnSpc>
              <a:buFont typeface="Wingdings" panose="05000000000000000000" pitchFamily="2" charset="2"/>
              <a:buChar char="u"/>
            </a:pPr>
            <a:r>
              <a:rPr lang="en-US" altLang="zh-CN" sz="1800" dirty="0"/>
              <a:t>Student(</a:t>
            </a:r>
            <a:r>
              <a:rPr lang="en-US" altLang="zh-CN" sz="1800" dirty="0" err="1"/>
              <a:t>Sno</a:t>
            </a:r>
            <a:r>
              <a:rPr lang="en-US" altLang="zh-CN" sz="1800" dirty="0"/>
              <a:t>, </a:t>
            </a:r>
            <a:r>
              <a:rPr lang="en-US" altLang="zh-CN" sz="1800" dirty="0" err="1"/>
              <a:t>Sname</a:t>
            </a:r>
            <a:r>
              <a:rPr lang="en-US" altLang="zh-CN" sz="1800" dirty="0"/>
              <a:t>, </a:t>
            </a:r>
            <a:r>
              <a:rPr lang="en-US" altLang="zh-CN" sz="1800" dirty="0" err="1"/>
              <a:t>Sgender</a:t>
            </a:r>
            <a:r>
              <a:rPr lang="en-US" altLang="zh-CN" sz="1800" dirty="0"/>
              <a:t>, Sage, </a:t>
            </a:r>
            <a:r>
              <a:rPr lang="en-US" altLang="zh-CN" sz="1800" dirty="0" err="1"/>
              <a:t>Sdept</a:t>
            </a:r>
            <a:r>
              <a:rPr lang="en-US" altLang="zh-CN" sz="1800" dirty="0"/>
              <a:t>), </a:t>
            </a:r>
            <a:r>
              <a:rPr lang="en-US" altLang="zh-CN" sz="1800" dirty="0" err="1"/>
              <a:t>StuCard</a:t>
            </a:r>
            <a:r>
              <a:rPr lang="en-US" altLang="zh-CN" sz="1800" dirty="0"/>
              <a:t>(</a:t>
            </a:r>
            <a:r>
              <a:rPr lang="en-US" altLang="zh-CN" sz="1800" dirty="0" err="1"/>
              <a:t>StuCardID</a:t>
            </a:r>
            <a:r>
              <a:rPr lang="en-US" altLang="zh-CN" sz="1800" dirty="0"/>
              <a:t>, </a:t>
            </a:r>
            <a:r>
              <a:rPr lang="en-US" altLang="zh-CN" sz="1800" dirty="0" err="1"/>
              <a:t>Cardbalance</a:t>
            </a:r>
            <a:r>
              <a:rPr lang="en-US" altLang="zh-CN" sz="1800" dirty="0"/>
              <a:t>, </a:t>
            </a:r>
            <a:r>
              <a:rPr lang="en-US" altLang="zh-CN" sz="1800" dirty="0" err="1"/>
              <a:t>CardExp</a:t>
            </a:r>
            <a:r>
              <a:rPr lang="en-US" altLang="zh-CN" sz="1800" dirty="0"/>
              <a:t>, </a:t>
            </a:r>
            <a:r>
              <a:rPr lang="en-US" altLang="zh-CN" sz="1800" u="sng" dirty="0" err="1">
                <a:solidFill>
                  <a:srgbClr val="3B20FF"/>
                </a:solidFill>
              </a:rPr>
              <a:t>Sno</a:t>
            </a:r>
            <a:r>
              <a:rPr lang="en-US" altLang="zh-CN" sz="1800" dirty="0"/>
              <a:t> )</a:t>
            </a:r>
          </a:p>
          <a:p>
            <a:pPr lvl="1">
              <a:lnSpc>
                <a:spcPct val="120000"/>
              </a:lnSpc>
              <a:buFont typeface="Wingdings" panose="05000000000000000000" pitchFamily="2" charset="2"/>
              <a:buChar char="l"/>
            </a:pPr>
            <a:r>
              <a:rPr lang="zh-CN" altLang="zh-CN" dirty="0"/>
              <a:t>（</a:t>
            </a:r>
            <a:r>
              <a:rPr lang="en-US" altLang="zh-CN" dirty="0"/>
              <a:t>2</a:t>
            </a:r>
            <a:r>
              <a:rPr lang="zh-CN" altLang="zh-CN" dirty="0"/>
              <a:t>）</a:t>
            </a:r>
            <a:r>
              <a:rPr lang="zh-CN" altLang="en-US" dirty="0"/>
              <a:t>在两个实体集转换成的两个关系模式的基础上，添加一个新关系模式</a:t>
            </a:r>
            <a:endParaRPr lang="en-US" altLang="zh-CN" dirty="0"/>
          </a:p>
          <a:p>
            <a:pPr lvl="2">
              <a:lnSpc>
                <a:spcPct val="120000"/>
              </a:lnSpc>
              <a:buFont typeface="Wingdings" panose="05000000000000000000" pitchFamily="2" charset="2"/>
              <a:buChar char="u"/>
            </a:pPr>
            <a:r>
              <a:rPr lang="zh-CN" altLang="en-US" sz="1800" dirty="0"/>
              <a:t>可</a:t>
            </a:r>
            <a:r>
              <a:rPr lang="zh-CN" altLang="zh-CN" sz="1800" dirty="0"/>
              <a:t>添加一个</a:t>
            </a:r>
            <a:r>
              <a:rPr lang="zh-CN" altLang="zh-CN" sz="1800" u="sng" dirty="0"/>
              <a:t>独立的关系模式</a:t>
            </a:r>
            <a:r>
              <a:rPr lang="zh-CN" altLang="zh-CN" sz="1800" dirty="0"/>
              <a:t>，即</a:t>
            </a:r>
            <a:r>
              <a:rPr lang="en-US" altLang="zh-CN" sz="1800" u="sng" dirty="0">
                <a:solidFill>
                  <a:srgbClr val="3B20FF"/>
                </a:solidFill>
              </a:rPr>
              <a:t>Hold(</a:t>
            </a:r>
            <a:r>
              <a:rPr lang="en-US" altLang="zh-CN" sz="1800" u="sng" dirty="0" err="1">
                <a:solidFill>
                  <a:srgbClr val="3B20FF"/>
                </a:solidFill>
              </a:rPr>
              <a:t>Sno</a:t>
            </a:r>
            <a:r>
              <a:rPr lang="en-US" altLang="zh-CN" sz="1800" u="sng" dirty="0">
                <a:solidFill>
                  <a:srgbClr val="3B20FF"/>
                </a:solidFill>
              </a:rPr>
              <a:t>, </a:t>
            </a:r>
            <a:r>
              <a:rPr lang="en-US" altLang="zh-CN" sz="1800" u="sng" dirty="0" err="1">
                <a:solidFill>
                  <a:srgbClr val="3B20FF"/>
                </a:solidFill>
              </a:rPr>
              <a:t>StuCardID</a:t>
            </a:r>
            <a:r>
              <a:rPr lang="en-US" altLang="zh-CN" sz="1800" u="sng" dirty="0">
                <a:solidFill>
                  <a:srgbClr val="3B20FF"/>
                </a:solidFill>
              </a:rPr>
              <a:t>)</a:t>
            </a:r>
            <a:r>
              <a:rPr lang="zh-CN" altLang="zh-CN" sz="1800" dirty="0"/>
              <a:t>。</a:t>
            </a:r>
            <a:endParaRPr lang="en-US" altLang="zh-CN" sz="1800" dirty="0"/>
          </a:p>
          <a:p>
            <a:pPr lvl="2">
              <a:lnSpc>
                <a:spcPct val="120000"/>
              </a:lnSpc>
              <a:buFont typeface="Wingdings" panose="05000000000000000000" pitchFamily="2" charset="2"/>
              <a:buChar char="u"/>
            </a:pPr>
            <a:r>
              <a:rPr lang="zh-CN" altLang="zh-CN" sz="1800" dirty="0"/>
              <a:t>此外，还有实体集转换生成的两个关系：</a:t>
            </a:r>
            <a:endParaRPr lang="en-US" altLang="zh-CN" sz="1800" dirty="0"/>
          </a:p>
          <a:p>
            <a:pPr lvl="3">
              <a:lnSpc>
                <a:spcPct val="120000"/>
              </a:lnSpc>
              <a:buFont typeface="微软雅黑" panose="020B0503020204020204" pitchFamily="34" charset="-122"/>
              <a:buChar char="–"/>
            </a:pPr>
            <a:r>
              <a:rPr lang="en-US" altLang="zh-CN" sz="1600" dirty="0"/>
              <a:t>Student(</a:t>
            </a:r>
            <a:r>
              <a:rPr lang="en-US" altLang="zh-CN" sz="1600" dirty="0" err="1"/>
              <a:t>Sno</a:t>
            </a:r>
            <a:r>
              <a:rPr lang="en-US" altLang="zh-CN" sz="1600" dirty="0"/>
              <a:t>, </a:t>
            </a:r>
            <a:r>
              <a:rPr lang="en-US" altLang="zh-CN" sz="1600" dirty="0" err="1"/>
              <a:t>Sname</a:t>
            </a:r>
            <a:r>
              <a:rPr lang="en-US" altLang="zh-CN" sz="1600" dirty="0"/>
              <a:t>, </a:t>
            </a:r>
            <a:r>
              <a:rPr lang="en-US" altLang="zh-CN" sz="1600" dirty="0" err="1"/>
              <a:t>Sgender</a:t>
            </a:r>
            <a:r>
              <a:rPr lang="en-US" altLang="zh-CN" sz="1600" dirty="0"/>
              <a:t>, Sage, </a:t>
            </a:r>
            <a:r>
              <a:rPr lang="en-US" altLang="zh-CN" sz="1600" dirty="0" err="1"/>
              <a:t>Sdept</a:t>
            </a:r>
            <a:r>
              <a:rPr lang="en-US" altLang="zh-CN" sz="1600" dirty="0"/>
              <a:t>)</a:t>
            </a:r>
          </a:p>
          <a:p>
            <a:pPr lvl="3">
              <a:lnSpc>
                <a:spcPct val="120000"/>
              </a:lnSpc>
              <a:buFont typeface="微软雅黑" panose="020B0503020204020204" pitchFamily="34" charset="-122"/>
              <a:buChar char="–"/>
            </a:pPr>
            <a:r>
              <a:rPr lang="en-US" altLang="zh-CN" sz="1600" dirty="0" err="1"/>
              <a:t>StuCard</a:t>
            </a:r>
            <a:r>
              <a:rPr lang="en-US" altLang="zh-CN" sz="1600" dirty="0"/>
              <a:t>(</a:t>
            </a:r>
            <a:r>
              <a:rPr lang="en-US" altLang="zh-CN" sz="1600" dirty="0" err="1"/>
              <a:t>StuCardID</a:t>
            </a:r>
            <a:r>
              <a:rPr lang="en-US" altLang="zh-CN" sz="1600" dirty="0"/>
              <a:t>, </a:t>
            </a:r>
            <a:r>
              <a:rPr lang="en-US" altLang="zh-CN" sz="1600" dirty="0" err="1"/>
              <a:t>Cardbalance</a:t>
            </a:r>
            <a:r>
              <a:rPr lang="en-US" altLang="zh-CN" sz="1600" dirty="0"/>
              <a:t>, </a:t>
            </a:r>
            <a:r>
              <a:rPr lang="en-US" altLang="zh-CN" sz="1600" dirty="0" err="1"/>
              <a:t>CardExp</a:t>
            </a:r>
            <a:r>
              <a:rPr lang="en-US" altLang="zh-CN" sz="1600" dirty="0"/>
              <a:t>)</a:t>
            </a:r>
          </a:p>
          <a:p>
            <a:pPr lvl="1">
              <a:lnSpc>
                <a:spcPct val="120000"/>
              </a:lnSpc>
              <a:buFont typeface="Wingdings" panose="05000000000000000000" pitchFamily="2" charset="2"/>
              <a:buChar char="Ø"/>
            </a:pPr>
            <a:endParaRPr lang="en-US" altLang="zh-CN" sz="1600" dirty="0"/>
          </a:p>
        </p:txBody>
      </p:sp>
      <p:sp>
        <p:nvSpPr>
          <p:cNvPr id="4" name="灯片编号占位符 1">
            <a:extLst>
              <a:ext uri="{FF2B5EF4-FFF2-40B4-BE49-F238E27FC236}">
                <a16:creationId xmlns:a16="http://schemas.microsoft.com/office/drawing/2014/main" id="{990D0508-B5B1-22AD-A705-B614FB043BC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40</a:t>
            </a:fld>
            <a:endParaRPr lang="zh-CN" altLang="en-US" dirty="0"/>
          </a:p>
        </p:txBody>
      </p:sp>
      <p:sp>
        <p:nvSpPr>
          <p:cNvPr id="6" name="文本框 5">
            <a:extLst>
              <a:ext uri="{FF2B5EF4-FFF2-40B4-BE49-F238E27FC236}">
                <a16:creationId xmlns:a16="http://schemas.microsoft.com/office/drawing/2014/main" id="{F44AD078-F020-8F65-9736-F8A60BD05C40}"/>
              </a:ext>
            </a:extLst>
          </p:cNvPr>
          <p:cNvSpPr txBox="1"/>
          <p:nvPr/>
        </p:nvSpPr>
        <p:spPr>
          <a:xfrm>
            <a:off x="7880034" y="6496471"/>
            <a:ext cx="2834951" cy="307777"/>
          </a:xfrm>
          <a:prstGeom prst="rect">
            <a:avLst/>
          </a:prstGeom>
          <a:noFill/>
        </p:spPr>
        <p:txBody>
          <a:bodyPr wrap="square">
            <a:spAutoFit/>
          </a:bodyPr>
          <a:lstStyle/>
          <a:p>
            <a:pPr lvl="1"/>
            <a:r>
              <a:rPr lang="zh-CN" altLang="en-US" sz="1400" b="1" dirty="0">
                <a:solidFill>
                  <a:srgbClr val="7E3094"/>
                </a:solidFill>
                <a:latin typeface="微软雅黑" panose="020B0503020204020204" pitchFamily="34" charset="-122"/>
                <a:ea typeface="微软雅黑" panose="020B0503020204020204" pitchFamily="34" charset="-122"/>
              </a:rPr>
              <a:t>一对一联系示例</a:t>
            </a:r>
          </a:p>
        </p:txBody>
      </p:sp>
      <p:sp>
        <p:nvSpPr>
          <p:cNvPr id="3" name="页脚占位符 2">
            <a:extLst>
              <a:ext uri="{FF2B5EF4-FFF2-40B4-BE49-F238E27FC236}">
                <a16:creationId xmlns:a16="http://schemas.microsoft.com/office/drawing/2014/main" id="{BA50D2CE-7DA1-00B0-83E0-A2C9D74825DF}"/>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7BEEA482-A1E4-C9D8-5BE3-866C100FAFED}"/>
              </a:ext>
            </a:extLst>
          </p:cNvPr>
          <p:cNvSpPr>
            <a:spLocks noGrp="1"/>
          </p:cNvSpPr>
          <p:nvPr>
            <p:ph type="sldNum" sz="quarter" idx="12"/>
          </p:nvPr>
        </p:nvSpPr>
        <p:spPr/>
        <p:txBody>
          <a:bodyPr/>
          <a:lstStyle/>
          <a:p>
            <a:fld id="{4B0D34C0-35A8-654C-9FBA-7B4E017BD630}" type="slidenum">
              <a:rPr lang="en-US" altLang="zh-CN" smtClean="0"/>
              <a:t>40</a:t>
            </a:fld>
            <a:endParaRPr kumimoji="1" lang="zh-CN" altLang="en-US"/>
          </a:p>
        </p:txBody>
      </p:sp>
    </p:spTree>
    <p:extLst>
      <p:ext uri="{BB962C8B-B14F-4D97-AF65-F5344CB8AC3E}">
        <p14:creationId xmlns:p14="http://schemas.microsoft.com/office/powerpoint/2010/main" val="829359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51585" y="1006965"/>
            <a:ext cx="11587457" cy="3974609"/>
          </a:xfrm>
          <a:prstGeom prst="roundRect">
            <a:avLst>
              <a:gd name="adj" fmla="val 1316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联系的转换（续）</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294954" y="1406021"/>
            <a:ext cx="11444088" cy="3176495"/>
          </a:xfrm>
        </p:spPr>
        <p:txBody>
          <a:bodyPr/>
          <a:lstStyle/>
          <a:p>
            <a:pPr>
              <a:lnSpc>
                <a:spcPct val="150000"/>
              </a:lnSpc>
              <a:buFont typeface="Wingdings" panose="05000000000000000000" pitchFamily="2" charset="2"/>
              <a:buChar char="Ø"/>
            </a:pPr>
            <a:r>
              <a:rPr lang="en-US" altLang="zh-CN" sz="2400" b="1" dirty="0"/>
              <a:t>E-R</a:t>
            </a:r>
            <a:r>
              <a:rPr lang="zh-CN" altLang="en-US" sz="2400" b="1" dirty="0"/>
              <a:t>联系中二元联系</a:t>
            </a:r>
            <a:r>
              <a:rPr lang="zh-CN" altLang="zh-CN" sz="2400" b="1" dirty="0"/>
              <a:t>的转换</a:t>
            </a:r>
            <a:endParaRPr lang="en-US" altLang="zh-CN" sz="2400" dirty="0"/>
          </a:p>
          <a:p>
            <a:pPr lvl="1">
              <a:lnSpc>
                <a:spcPct val="150000"/>
              </a:lnSpc>
              <a:buFont typeface="Wingdings" panose="05000000000000000000" pitchFamily="2" charset="2"/>
              <a:buChar char="l"/>
            </a:pPr>
            <a:r>
              <a:rPr lang="zh-CN" altLang="en-US" sz="2000" b="1" dirty="0">
                <a:solidFill>
                  <a:srgbClr val="7030A0"/>
                </a:solidFill>
              </a:rPr>
              <a:t>一对多（</a:t>
            </a:r>
            <a:r>
              <a:rPr lang="en-US" altLang="zh-CN" sz="2000" b="1" dirty="0">
                <a:solidFill>
                  <a:srgbClr val="7030A0"/>
                </a:solidFill>
              </a:rPr>
              <a:t>1:n</a:t>
            </a:r>
            <a:r>
              <a:rPr lang="zh-CN" altLang="en-US" sz="2000" b="1" dirty="0">
                <a:solidFill>
                  <a:srgbClr val="7030A0"/>
                </a:solidFill>
              </a:rPr>
              <a:t>）联系</a:t>
            </a:r>
            <a:r>
              <a:rPr lang="zh-CN" altLang="en-US" sz="2000" dirty="0"/>
              <a:t>的两种转换方式：</a:t>
            </a:r>
            <a:endParaRPr lang="en-US" altLang="zh-CN" sz="2000" dirty="0"/>
          </a:p>
          <a:p>
            <a:pPr lvl="1">
              <a:lnSpc>
                <a:spcPct val="150000"/>
              </a:lnSpc>
              <a:buFont typeface="Wingdings" panose="05000000000000000000" pitchFamily="2" charset="2"/>
              <a:buChar char="l"/>
            </a:pPr>
            <a:r>
              <a:rPr lang="zh-CN" altLang="en-US" sz="2000" dirty="0"/>
              <a:t>（</a:t>
            </a:r>
            <a:r>
              <a:rPr lang="en-US" altLang="zh-CN" sz="2000" dirty="0"/>
              <a:t>1</a:t>
            </a:r>
            <a:r>
              <a:rPr lang="zh-CN" altLang="en-US" sz="2000" dirty="0"/>
              <a:t>）在两个实体集转换成的两个关系模式的基础上，</a:t>
            </a:r>
            <a:r>
              <a:rPr lang="zh-CN" altLang="en-US" sz="2000" dirty="0">
                <a:solidFill>
                  <a:srgbClr val="3B20FF"/>
                </a:solidFill>
              </a:rPr>
              <a:t>在𝑛端实体类型转换成的关系模式中加入</a:t>
            </a:r>
            <a:r>
              <a:rPr lang="en-US" altLang="zh-CN" sz="2000" dirty="0">
                <a:solidFill>
                  <a:srgbClr val="3B20FF"/>
                </a:solidFill>
              </a:rPr>
              <a:t>1</a:t>
            </a:r>
            <a:r>
              <a:rPr lang="zh-CN" altLang="en-US" sz="2000" dirty="0">
                <a:solidFill>
                  <a:srgbClr val="3B20FF"/>
                </a:solidFill>
              </a:rPr>
              <a:t>端实体集的标识符和该联系自有的属性</a:t>
            </a:r>
            <a:r>
              <a:rPr lang="zh-CN" altLang="en-US" sz="2000" dirty="0"/>
              <a:t>，这种转换不需要添加新的关系。</a:t>
            </a:r>
            <a:endParaRPr lang="en-US" altLang="zh-CN" sz="2000" dirty="0"/>
          </a:p>
          <a:p>
            <a:pPr lvl="1">
              <a:lnSpc>
                <a:spcPct val="150000"/>
              </a:lnSpc>
              <a:buFont typeface="Wingdings" panose="05000000000000000000" pitchFamily="2" charset="2"/>
              <a:buChar char="l"/>
            </a:pPr>
            <a:r>
              <a:rPr lang="zh-CN" altLang="en-US" sz="2000" dirty="0"/>
              <a:t>（</a:t>
            </a:r>
            <a:r>
              <a:rPr lang="en-US" altLang="zh-CN" sz="2000" dirty="0"/>
              <a:t>2</a:t>
            </a:r>
            <a:r>
              <a:rPr lang="zh-CN" altLang="en-US" sz="2000" dirty="0"/>
              <a:t>）在两个实体集转换成的两个关系模式的基础上，</a:t>
            </a:r>
            <a:r>
              <a:rPr lang="zh-CN" altLang="en-US" sz="2000" dirty="0">
                <a:solidFill>
                  <a:srgbClr val="3B20FF"/>
                </a:solidFill>
              </a:rPr>
              <a:t>为</a:t>
            </a:r>
            <a:r>
              <a:rPr lang="en-US" altLang="zh-CN" sz="2000" dirty="0">
                <a:solidFill>
                  <a:srgbClr val="3B20FF"/>
                </a:solidFill>
              </a:rPr>
              <a:t>1:n</a:t>
            </a:r>
            <a:r>
              <a:rPr lang="zh-CN" altLang="en-US" sz="2000" dirty="0">
                <a:solidFill>
                  <a:srgbClr val="3B20FF"/>
                </a:solidFill>
              </a:rPr>
              <a:t>联系添加一个新关系模式</a:t>
            </a:r>
            <a:r>
              <a:rPr lang="zh-CN" altLang="en-US" sz="2000" dirty="0"/>
              <a:t>，该关系模式的属性是所有与该联系</a:t>
            </a:r>
            <a:r>
              <a:rPr lang="zh-CN" altLang="en-US" sz="2000" dirty="0">
                <a:solidFill>
                  <a:srgbClr val="3B20FF"/>
                </a:solidFill>
              </a:rPr>
              <a:t>相关的各实体集的标识符</a:t>
            </a:r>
            <a:r>
              <a:rPr lang="zh-CN" altLang="en-US" sz="2000" dirty="0"/>
              <a:t>以及该联系自有的属性，该关系模式的键是</a:t>
            </a:r>
            <a:r>
              <a:rPr lang="en-US" altLang="zh-CN" sz="2000" dirty="0">
                <a:solidFill>
                  <a:srgbClr val="0432FF"/>
                </a:solidFill>
              </a:rPr>
              <a:t>n</a:t>
            </a:r>
            <a:r>
              <a:rPr lang="zh-CN" altLang="en-US" sz="2000" dirty="0">
                <a:solidFill>
                  <a:srgbClr val="0432FF"/>
                </a:solidFill>
              </a:rPr>
              <a:t>端实体集的标识</a:t>
            </a:r>
            <a:r>
              <a:rPr lang="zh-CN" altLang="en-US" sz="2000" dirty="0"/>
              <a:t>符。</a:t>
            </a:r>
            <a:endParaRPr lang="en-US" altLang="zh-CN" sz="2000" dirty="0"/>
          </a:p>
        </p:txBody>
      </p:sp>
      <p:sp>
        <p:nvSpPr>
          <p:cNvPr id="4" name="灯片编号占位符 1">
            <a:extLst>
              <a:ext uri="{FF2B5EF4-FFF2-40B4-BE49-F238E27FC236}">
                <a16:creationId xmlns:a16="http://schemas.microsoft.com/office/drawing/2014/main" id="{990D0508-B5B1-22AD-A705-B614FB043BC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41</a:t>
            </a:fld>
            <a:endParaRPr lang="zh-CN" altLang="en-US" dirty="0"/>
          </a:p>
        </p:txBody>
      </p:sp>
      <p:sp>
        <p:nvSpPr>
          <p:cNvPr id="3" name="页脚占位符 2">
            <a:extLst>
              <a:ext uri="{FF2B5EF4-FFF2-40B4-BE49-F238E27FC236}">
                <a16:creationId xmlns:a16="http://schemas.microsoft.com/office/drawing/2014/main" id="{A7C029D0-28D5-CCC5-B9FA-C61BFC75C609}"/>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170E1A36-CCF6-0B6A-0D66-D6D9AF6BB07D}"/>
              </a:ext>
            </a:extLst>
          </p:cNvPr>
          <p:cNvSpPr>
            <a:spLocks noGrp="1"/>
          </p:cNvSpPr>
          <p:nvPr>
            <p:ph type="sldNum" sz="quarter" idx="12"/>
          </p:nvPr>
        </p:nvSpPr>
        <p:spPr/>
        <p:txBody>
          <a:bodyPr/>
          <a:lstStyle/>
          <a:p>
            <a:fld id="{4B0D34C0-35A8-654C-9FBA-7B4E017BD630}" type="slidenum">
              <a:rPr lang="en-US" altLang="zh-CN" smtClean="0"/>
              <a:t>41</a:t>
            </a:fld>
            <a:endParaRPr kumimoji="1" lang="zh-CN" altLang="en-US"/>
          </a:p>
        </p:txBody>
      </p:sp>
    </p:spTree>
    <p:extLst>
      <p:ext uri="{BB962C8B-B14F-4D97-AF65-F5344CB8AC3E}">
        <p14:creationId xmlns:p14="http://schemas.microsoft.com/office/powerpoint/2010/main" val="3268210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8">
            <a:extLst>
              <a:ext uri="{FF2B5EF4-FFF2-40B4-BE49-F238E27FC236}">
                <a16:creationId xmlns:a16="http://schemas.microsoft.com/office/drawing/2014/main" id="{CA02947C-86FA-43A0-AEA7-1533075A3978}"/>
              </a:ext>
            </a:extLst>
          </p:cNvPr>
          <p:cNvSpPr/>
          <p:nvPr/>
        </p:nvSpPr>
        <p:spPr>
          <a:xfrm>
            <a:off x="151585" y="1006965"/>
            <a:ext cx="11903253" cy="5139866"/>
          </a:xfrm>
          <a:prstGeom prst="roundRect">
            <a:avLst>
              <a:gd name="adj" fmla="val 1316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Shape6">
            <a:extLst>
              <a:ext uri="{FF2B5EF4-FFF2-40B4-BE49-F238E27FC236}">
                <a16:creationId xmlns:a16="http://schemas.microsoft.com/office/drawing/2014/main" id="{82D12675-44BA-4A12-95E2-53CE42E365F2}"/>
              </a:ext>
            </a:extLst>
          </p:cNvPr>
          <p:cNvSpPr/>
          <p:nvPr/>
        </p:nvSpPr>
        <p:spPr>
          <a:xfrm>
            <a:off x="6204382" y="4009417"/>
            <a:ext cx="5826628" cy="2335563"/>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a:extLst>
              <a:ext uri="{FF2B5EF4-FFF2-40B4-BE49-F238E27FC236}">
                <a16:creationId xmlns:a16="http://schemas.microsoft.com/office/drawing/2014/main" id="{2BB58945-69A6-42E9-96FF-DC536AE97366}"/>
              </a:ext>
            </a:extLst>
          </p:cNvPr>
          <p:cNvSpPr/>
          <p:nvPr/>
        </p:nvSpPr>
        <p:spPr>
          <a:xfrm>
            <a:off x="6307113" y="4105174"/>
            <a:ext cx="5621166" cy="214151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latin typeface="Microsoft YaHei" panose="020B0503020204020204" pitchFamily="34" charset="-122"/>
                <a:ea typeface="Microsoft YaHei" panose="020B0503020204020204" pitchFamily="34" charset="-122"/>
              </a:rPr>
              <a:t>E-R</a:t>
            </a:r>
            <a:r>
              <a:rPr lang="zh-CN" altLang="en-US" dirty="0">
                <a:latin typeface="Microsoft YaHei" panose="020B0503020204020204" pitchFamily="34" charset="-122"/>
                <a:ea typeface="Microsoft YaHei" panose="020B0503020204020204" pitchFamily="34" charset="-122"/>
              </a:rPr>
              <a:t>联系的转换（续）</a:t>
            </a:r>
            <a:endParaRPr kumimoji="1" lang="zh-CN" altLang="en-US" dirty="0">
              <a:latin typeface="Microsoft YaHei" panose="020B0503020204020204" pitchFamily="34" charset="-122"/>
              <a:ea typeface="Microsoft YaHei" panose="020B0503020204020204" pitchFamily="34" charset="-122"/>
            </a:endParaRP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127000" y="1184835"/>
            <a:ext cx="11906956" cy="4097170"/>
          </a:xfrm>
        </p:spPr>
        <p:txBody>
          <a:bodyPr/>
          <a:lstStyle/>
          <a:p>
            <a:pPr>
              <a:lnSpc>
                <a:spcPct val="120000"/>
              </a:lnSpc>
              <a:buFont typeface="Wingdings" panose="05000000000000000000" pitchFamily="2" charset="2"/>
              <a:buChar char="Ø"/>
            </a:pPr>
            <a:r>
              <a:rPr lang="en-US" altLang="zh-CN" b="1" dirty="0">
                <a:latin typeface="Times" pitchFamily="2" charset="0"/>
              </a:rPr>
              <a:t>E-R</a:t>
            </a:r>
            <a:r>
              <a:rPr lang="zh-CN" altLang="en-US" b="1" dirty="0">
                <a:latin typeface="Times" pitchFamily="2" charset="0"/>
              </a:rPr>
              <a:t>联系中二元联系</a:t>
            </a:r>
            <a:r>
              <a:rPr lang="zh-CN" altLang="zh-CN" b="1" dirty="0">
                <a:latin typeface="Times" pitchFamily="2" charset="0"/>
              </a:rPr>
              <a:t>的转换</a:t>
            </a:r>
            <a:endParaRPr lang="en-US" altLang="zh-CN" dirty="0">
              <a:latin typeface="Times" pitchFamily="2" charset="0"/>
            </a:endParaRPr>
          </a:p>
          <a:p>
            <a:pPr lvl="1">
              <a:lnSpc>
                <a:spcPct val="120000"/>
              </a:lnSpc>
              <a:buFont typeface="Wingdings" panose="05000000000000000000" pitchFamily="2" charset="2"/>
              <a:buChar char="l"/>
            </a:pPr>
            <a:r>
              <a:rPr lang="zh-CN" altLang="en-US" sz="2000" b="1" dirty="0">
                <a:solidFill>
                  <a:srgbClr val="7030A0"/>
                </a:solidFill>
                <a:latin typeface="Times" pitchFamily="2" charset="0"/>
              </a:rPr>
              <a:t>一对多（</a:t>
            </a:r>
            <a:r>
              <a:rPr lang="en-US" altLang="zh-CN" sz="2000" b="1" dirty="0">
                <a:solidFill>
                  <a:srgbClr val="7030A0"/>
                </a:solidFill>
                <a:latin typeface="Times" pitchFamily="2" charset="0"/>
              </a:rPr>
              <a:t>1:n</a:t>
            </a:r>
            <a:r>
              <a:rPr lang="zh-CN" altLang="en-US" sz="2000" b="1" dirty="0">
                <a:solidFill>
                  <a:srgbClr val="7030A0"/>
                </a:solidFill>
                <a:latin typeface="Times" pitchFamily="2" charset="0"/>
              </a:rPr>
              <a:t>）联系</a:t>
            </a:r>
            <a:r>
              <a:rPr lang="zh-CN" altLang="en-US" sz="2000" dirty="0">
                <a:latin typeface="Times" pitchFamily="2" charset="0"/>
              </a:rPr>
              <a:t>的转换示例：</a:t>
            </a:r>
            <a:endParaRPr lang="en-US" altLang="zh-CN" sz="2000" dirty="0">
              <a:latin typeface="Times" pitchFamily="2" charset="0"/>
            </a:endParaRPr>
          </a:p>
          <a:p>
            <a:pPr lvl="1">
              <a:lnSpc>
                <a:spcPct val="120000"/>
              </a:lnSpc>
              <a:buFont typeface="Wingdings" panose="05000000000000000000" pitchFamily="2" charset="2"/>
              <a:buChar char="l"/>
            </a:pPr>
            <a:r>
              <a:rPr lang="zh-CN" altLang="en-US" sz="2000" dirty="0">
                <a:latin typeface="Times" pitchFamily="2" charset="0"/>
              </a:rPr>
              <a:t>（</a:t>
            </a:r>
            <a:r>
              <a:rPr lang="en-US" altLang="zh-CN" sz="2000" dirty="0">
                <a:latin typeface="Times" pitchFamily="2" charset="0"/>
              </a:rPr>
              <a:t>1</a:t>
            </a:r>
            <a:r>
              <a:rPr lang="zh-CN" altLang="en-US" sz="2000" dirty="0">
                <a:latin typeface="Times" pitchFamily="2" charset="0"/>
              </a:rPr>
              <a:t>）</a:t>
            </a:r>
            <a:r>
              <a:rPr lang="zh-CN" altLang="en-US" sz="2000" u="sng" dirty="0">
                <a:latin typeface="Times" pitchFamily="2" charset="0"/>
              </a:rPr>
              <a:t>在</a:t>
            </a:r>
            <a:r>
              <a:rPr lang="en" altLang="zh-CN" sz="2000" u="sng" dirty="0">
                <a:latin typeface="Times" pitchFamily="2" charset="0"/>
              </a:rPr>
              <a:t>n</a:t>
            </a:r>
            <a:r>
              <a:rPr lang="zh-CN" altLang="en-US" sz="2000" u="sng" dirty="0">
                <a:latin typeface="Times" pitchFamily="2" charset="0"/>
              </a:rPr>
              <a:t>端</a:t>
            </a:r>
            <a:r>
              <a:rPr lang="zh-CN" altLang="en-US" sz="2000" dirty="0">
                <a:latin typeface="Times" pitchFamily="2" charset="0"/>
              </a:rPr>
              <a:t>学生实体集</a:t>
            </a:r>
            <a:r>
              <a:rPr lang="en" altLang="zh-CN" sz="2000" dirty="0">
                <a:latin typeface="Times" pitchFamily="2" charset="0"/>
              </a:rPr>
              <a:t>Student</a:t>
            </a:r>
            <a:r>
              <a:rPr lang="zh-CN" altLang="en-US" sz="2000" dirty="0">
                <a:latin typeface="Times" pitchFamily="2" charset="0"/>
              </a:rPr>
              <a:t>转化成的关系模式中加入</a:t>
            </a:r>
            <a:r>
              <a:rPr lang="en-US" altLang="zh-CN" sz="2000" dirty="0">
                <a:latin typeface="Times" pitchFamily="2" charset="0"/>
              </a:rPr>
              <a:t>1</a:t>
            </a:r>
            <a:r>
              <a:rPr lang="zh-CN" altLang="en-US" sz="2000" dirty="0">
                <a:latin typeface="Times" pitchFamily="2" charset="0"/>
              </a:rPr>
              <a:t>端</a:t>
            </a:r>
            <a:r>
              <a:rPr lang="en" altLang="zh-CN" sz="2000" dirty="0">
                <a:latin typeface="Times" pitchFamily="2" charset="0"/>
              </a:rPr>
              <a:t>School</a:t>
            </a:r>
            <a:r>
              <a:rPr lang="zh-CN" altLang="en-US" sz="2000" dirty="0">
                <a:latin typeface="Times" pitchFamily="2" charset="0"/>
              </a:rPr>
              <a:t>实体集的标识符和该联系自有的属性，即转换后有：</a:t>
            </a:r>
            <a:endParaRPr lang="en-US" altLang="zh-CN" sz="2000" dirty="0">
              <a:latin typeface="Times" pitchFamily="2" charset="0"/>
            </a:endParaRPr>
          </a:p>
          <a:p>
            <a:pPr lvl="2">
              <a:lnSpc>
                <a:spcPct val="120000"/>
              </a:lnSpc>
              <a:buFont typeface="Wingdings" panose="05000000000000000000" pitchFamily="2" charset="2"/>
              <a:buChar char="u"/>
            </a:pPr>
            <a:r>
              <a:rPr lang="en" altLang="zh-CN" sz="1800" dirty="0">
                <a:latin typeface="Times" pitchFamily="2" charset="0"/>
              </a:rPr>
              <a:t>Student</a:t>
            </a:r>
            <a:r>
              <a:rPr lang="zh-CN" altLang="en-US" sz="1800" dirty="0">
                <a:latin typeface="Times" pitchFamily="2" charset="0"/>
              </a:rPr>
              <a:t>关系模式为</a:t>
            </a:r>
            <a:r>
              <a:rPr lang="en" altLang="zh-CN" sz="1800" dirty="0">
                <a:latin typeface="Times" pitchFamily="2" charset="0"/>
              </a:rPr>
              <a:t>Student(</a:t>
            </a:r>
            <a:r>
              <a:rPr lang="en" altLang="zh-CN" sz="1800" dirty="0" err="1">
                <a:latin typeface="Times" pitchFamily="2" charset="0"/>
              </a:rPr>
              <a:t>Sno</a:t>
            </a:r>
            <a:r>
              <a:rPr lang="en" altLang="zh-CN" sz="1800" dirty="0">
                <a:latin typeface="Times" pitchFamily="2" charset="0"/>
              </a:rPr>
              <a:t>, </a:t>
            </a:r>
            <a:r>
              <a:rPr lang="en" altLang="zh-CN" sz="1800" dirty="0" err="1">
                <a:latin typeface="Times" pitchFamily="2" charset="0"/>
              </a:rPr>
              <a:t>Sname</a:t>
            </a:r>
            <a:r>
              <a:rPr lang="en" altLang="zh-CN" sz="1800" dirty="0">
                <a:latin typeface="Times" pitchFamily="2" charset="0"/>
              </a:rPr>
              <a:t>, </a:t>
            </a:r>
            <a:r>
              <a:rPr lang="en" altLang="zh-CN" sz="1800" dirty="0" err="1">
                <a:latin typeface="Times" pitchFamily="2" charset="0"/>
              </a:rPr>
              <a:t>Sgender</a:t>
            </a:r>
            <a:r>
              <a:rPr lang="en" altLang="zh-CN" sz="1800" dirty="0">
                <a:latin typeface="Times" pitchFamily="2" charset="0"/>
              </a:rPr>
              <a:t>, Sage, </a:t>
            </a:r>
            <a:r>
              <a:rPr lang="en" altLang="zh-CN" sz="1800" dirty="0" err="1">
                <a:latin typeface="Times" pitchFamily="2" charset="0"/>
              </a:rPr>
              <a:t>Sdept</a:t>
            </a:r>
            <a:r>
              <a:rPr lang="en" altLang="zh-CN" sz="1800" dirty="0">
                <a:latin typeface="Times" pitchFamily="2" charset="0"/>
              </a:rPr>
              <a:t>, </a:t>
            </a:r>
            <a:r>
              <a:rPr lang="en" altLang="zh-CN" sz="1800" u="sng" dirty="0" err="1">
                <a:solidFill>
                  <a:srgbClr val="3B20FF"/>
                </a:solidFill>
                <a:latin typeface="Times" pitchFamily="2" charset="0"/>
              </a:rPr>
              <a:t>SchoolID</a:t>
            </a:r>
            <a:r>
              <a:rPr lang="en" altLang="zh-CN" sz="1800" dirty="0">
                <a:latin typeface="Times" pitchFamily="2" charset="0"/>
              </a:rPr>
              <a:t>)</a:t>
            </a:r>
            <a:endParaRPr lang="en-US" altLang="zh-CN" sz="1800" dirty="0">
              <a:latin typeface="Times" pitchFamily="2" charset="0"/>
            </a:endParaRPr>
          </a:p>
          <a:p>
            <a:pPr lvl="2">
              <a:lnSpc>
                <a:spcPct val="120000"/>
              </a:lnSpc>
              <a:buFont typeface="Wingdings" panose="05000000000000000000" pitchFamily="2" charset="2"/>
              <a:buChar char="u"/>
            </a:pPr>
            <a:r>
              <a:rPr lang="en" altLang="zh-CN" sz="1800" dirty="0">
                <a:latin typeface="Times" pitchFamily="2" charset="0"/>
              </a:rPr>
              <a:t>School</a:t>
            </a:r>
            <a:r>
              <a:rPr lang="zh-CN" altLang="en-US" sz="1800" dirty="0">
                <a:latin typeface="Times" pitchFamily="2" charset="0"/>
              </a:rPr>
              <a:t>关系为</a:t>
            </a:r>
            <a:r>
              <a:rPr lang="en" altLang="zh-CN" sz="1800" dirty="0">
                <a:latin typeface="Times" pitchFamily="2" charset="0"/>
              </a:rPr>
              <a:t>School(</a:t>
            </a:r>
            <a:r>
              <a:rPr lang="en" altLang="zh-CN" sz="1800" dirty="0">
                <a:solidFill>
                  <a:srgbClr val="3B20FF"/>
                </a:solidFill>
                <a:latin typeface="Times" pitchFamily="2" charset="0"/>
              </a:rPr>
              <a:t>SchoolID</a:t>
            </a:r>
            <a:r>
              <a:rPr lang="en" altLang="zh-CN" sz="1800" dirty="0">
                <a:latin typeface="Times" pitchFamily="2" charset="0"/>
              </a:rPr>
              <a:t>, SchoolName, SchoolLocation) – </a:t>
            </a:r>
            <a:r>
              <a:rPr lang="zh-CN" altLang="en-US" sz="1800" dirty="0">
                <a:latin typeface="Times" pitchFamily="2" charset="0"/>
              </a:rPr>
              <a:t>不变</a:t>
            </a:r>
            <a:endParaRPr lang="en-US" altLang="zh-CN" sz="1800" dirty="0">
              <a:latin typeface="Times" pitchFamily="2" charset="0"/>
            </a:endParaRPr>
          </a:p>
          <a:p>
            <a:pPr lvl="1">
              <a:lnSpc>
                <a:spcPct val="120000"/>
              </a:lnSpc>
              <a:buFont typeface="Wingdings" panose="05000000000000000000" pitchFamily="2" charset="2"/>
              <a:buChar char="l"/>
            </a:pPr>
            <a:r>
              <a:rPr lang="zh-CN" altLang="en" sz="2000" dirty="0">
                <a:latin typeface="Times" pitchFamily="2" charset="0"/>
              </a:rPr>
              <a:t>（</a:t>
            </a:r>
            <a:r>
              <a:rPr lang="en" altLang="zh-CN" sz="2000" dirty="0">
                <a:latin typeface="Times" pitchFamily="2" charset="0"/>
              </a:rPr>
              <a:t>2</a:t>
            </a:r>
            <a:r>
              <a:rPr lang="zh-CN" altLang="en" sz="2000" dirty="0">
                <a:latin typeface="Times" pitchFamily="2" charset="0"/>
              </a:rPr>
              <a:t>）</a:t>
            </a:r>
            <a:r>
              <a:rPr lang="zh-CN" altLang="en-US" sz="2000" dirty="0">
                <a:latin typeface="Times" pitchFamily="2" charset="0"/>
              </a:rPr>
              <a:t>添加一个</a:t>
            </a:r>
            <a:r>
              <a:rPr lang="zh-CN" altLang="en-US" sz="2000" u="sng" dirty="0">
                <a:latin typeface="Times" pitchFamily="2" charset="0"/>
              </a:rPr>
              <a:t>独立</a:t>
            </a:r>
            <a:r>
              <a:rPr lang="zh-CN" altLang="en-US" sz="2000" dirty="0">
                <a:latin typeface="Times" pitchFamily="2" charset="0"/>
              </a:rPr>
              <a:t>的关系模式，该关系模式的键是</a:t>
            </a:r>
            <a:r>
              <a:rPr lang="en" altLang="zh-CN" sz="2000" dirty="0">
                <a:latin typeface="Times" pitchFamily="2" charset="0"/>
              </a:rPr>
              <a:t>n</a:t>
            </a:r>
            <a:r>
              <a:rPr lang="zh-CN" altLang="en-US" sz="2000" dirty="0">
                <a:latin typeface="Times" pitchFamily="2" charset="0"/>
              </a:rPr>
              <a:t>端实体集</a:t>
            </a:r>
            <a:r>
              <a:rPr lang="en" altLang="zh-CN" sz="2000" dirty="0">
                <a:latin typeface="Times" pitchFamily="2" charset="0"/>
              </a:rPr>
              <a:t>Student</a:t>
            </a:r>
            <a:r>
              <a:rPr lang="zh-CN" altLang="en-US" sz="2000" dirty="0">
                <a:latin typeface="Times" pitchFamily="2" charset="0"/>
              </a:rPr>
              <a:t>的标识符</a:t>
            </a:r>
            <a:endParaRPr lang="en-US" altLang="zh-CN" sz="2000" dirty="0">
              <a:latin typeface="Times" pitchFamily="2" charset="0"/>
            </a:endParaRPr>
          </a:p>
          <a:p>
            <a:pPr lvl="2">
              <a:lnSpc>
                <a:spcPct val="120000"/>
              </a:lnSpc>
              <a:buFont typeface="Wingdings" panose="05000000000000000000" pitchFamily="2" charset="2"/>
              <a:buChar char="u"/>
            </a:pPr>
            <a:r>
              <a:rPr lang="zh-CN" altLang="zh-CN" sz="2000" dirty="0">
                <a:latin typeface="Times" pitchFamily="2" charset="0"/>
              </a:rPr>
              <a:t>添加一个独立的关系模式，即</a:t>
            </a:r>
            <a:r>
              <a:rPr lang="zh-CN" altLang="en-US" sz="2000" dirty="0">
                <a:latin typeface="Times" pitchFamily="2" charset="0"/>
              </a:rPr>
              <a:t> </a:t>
            </a:r>
            <a:r>
              <a:rPr lang="en" altLang="zh-CN" sz="2000" u="sng" dirty="0">
                <a:solidFill>
                  <a:srgbClr val="3B20FF"/>
                </a:solidFill>
                <a:latin typeface="Times" pitchFamily="2" charset="0"/>
              </a:rPr>
              <a:t>Admission(</a:t>
            </a:r>
            <a:r>
              <a:rPr lang="en" altLang="zh-CN" sz="2000" u="sng" dirty="0" err="1">
                <a:solidFill>
                  <a:srgbClr val="3B20FF"/>
                </a:solidFill>
                <a:latin typeface="Times" pitchFamily="2" charset="0"/>
              </a:rPr>
              <a:t>Sno</a:t>
            </a:r>
            <a:r>
              <a:rPr lang="en" altLang="zh-CN" sz="2000" u="sng" dirty="0">
                <a:solidFill>
                  <a:srgbClr val="3B20FF"/>
                </a:solidFill>
                <a:latin typeface="Times" pitchFamily="2" charset="0"/>
              </a:rPr>
              <a:t>, </a:t>
            </a:r>
            <a:r>
              <a:rPr lang="en" altLang="zh-CN" sz="2000" u="sng" dirty="0" err="1">
                <a:solidFill>
                  <a:srgbClr val="3B20FF"/>
                </a:solidFill>
                <a:latin typeface="Times" pitchFamily="2" charset="0"/>
              </a:rPr>
              <a:t>SchoolID</a:t>
            </a:r>
            <a:r>
              <a:rPr lang="en" altLang="zh-CN" sz="2000" u="sng" dirty="0">
                <a:solidFill>
                  <a:srgbClr val="3B20FF"/>
                </a:solidFill>
                <a:latin typeface="Times" pitchFamily="2" charset="0"/>
              </a:rPr>
              <a:t>)</a:t>
            </a:r>
            <a:r>
              <a:rPr lang="zh-CN" altLang="en" sz="2000" dirty="0">
                <a:latin typeface="Times" pitchFamily="2" charset="0"/>
              </a:rPr>
              <a:t>。</a:t>
            </a:r>
            <a:endParaRPr lang="en-US" altLang="zh-CN" sz="2000" dirty="0">
              <a:latin typeface="Times" pitchFamily="2" charset="0"/>
            </a:endParaRPr>
          </a:p>
          <a:p>
            <a:pPr lvl="2">
              <a:lnSpc>
                <a:spcPct val="120000"/>
              </a:lnSpc>
              <a:buFont typeface="Wingdings" panose="05000000000000000000" pitchFamily="2" charset="2"/>
              <a:buChar char="u"/>
            </a:pPr>
            <a:r>
              <a:rPr lang="zh-CN" altLang="en-US" sz="2000" dirty="0">
                <a:latin typeface="Microsoft YaHei" panose="020B0503020204020204" pitchFamily="34" charset="-122"/>
                <a:ea typeface="Microsoft YaHei" panose="020B0503020204020204" pitchFamily="34" charset="-122"/>
              </a:rPr>
              <a:t>此外，结合实体集转换生成的两个关系：</a:t>
            </a:r>
            <a:endParaRPr lang="en-US" altLang="zh-CN" sz="2000" dirty="0">
              <a:latin typeface="Microsoft YaHei" panose="020B0503020204020204" pitchFamily="34" charset="-122"/>
              <a:ea typeface="Microsoft YaHei" panose="020B0503020204020204" pitchFamily="34" charset="-122"/>
            </a:endParaRPr>
          </a:p>
          <a:p>
            <a:pPr lvl="3">
              <a:lnSpc>
                <a:spcPct val="120000"/>
              </a:lnSpc>
              <a:buFont typeface="Times" panose="02020603050405020304" pitchFamily="18" charset="0"/>
              <a:buChar char="–"/>
            </a:pPr>
            <a:r>
              <a:rPr lang="en" altLang="zh-CN" sz="1800" dirty="0">
                <a:latin typeface="Times" pitchFamily="2" charset="0"/>
              </a:rPr>
              <a:t>Student(Sno, Sname, Sgender, Sage, Sdept)</a:t>
            </a:r>
            <a:endParaRPr lang="en-US" altLang="zh-CN" sz="1800" dirty="0">
              <a:latin typeface="Times" pitchFamily="2" charset="0"/>
            </a:endParaRPr>
          </a:p>
          <a:p>
            <a:pPr lvl="3">
              <a:lnSpc>
                <a:spcPct val="120000"/>
              </a:lnSpc>
              <a:buFont typeface="Times" panose="02020603050405020304" pitchFamily="18" charset="0"/>
              <a:buChar char="–"/>
            </a:pPr>
            <a:r>
              <a:rPr lang="en" altLang="zh-CN" sz="1800" dirty="0">
                <a:latin typeface="Times" pitchFamily="2" charset="0"/>
              </a:rPr>
              <a:t>School(SchoolID, SchoolName, SchoolLocation)  </a:t>
            </a:r>
            <a:endParaRPr lang="en-US" altLang="zh-CN" sz="1800" dirty="0">
              <a:latin typeface="Times" pitchFamily="2" charset="0"/>
            </a:endParaRPr>
          </a:p>
        </p:txBody>
      </p:sp>
      <p:sp>
        <p:nvSpPr>
          <p:cNvPr id="4" name="灯片编号占位符 1">
            <a:extLst>
              <a:ext uri="{FF2B5EF4-FFF2-40B4-BE49-F238E27FC236}">
                <a16:creationId xmlns:a16="http://schemas.microsoft.com/office/drawing/2014/main" id="{990D0508-B5B1-22AD-A705-B614FB043BC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42</a:t>
            </a:fld>
            <a:endParaRPr lang="zh-CN" altLang="en-US" dirty="0"/>
          </a:p>
        </p:txBody>
      </p:sp>
      <p:sp>
        <p:nvSpPr>
          <p:cNvPr id="3" name="文本框 2">
            <a:extLst>
              <a:ext uri="{FF2B5EF4-FFF2-40B4-BE49-F238E27FC236}">
                <a16:creationId xmlns:a16="http://schemas.microsoft.com/office/drawing/2014/main" id="{5F23E9AD-8A99-A8E2-CFA1-1E4A45A0F911}"/>
              </a:ext>
            </a:extLst>
          </p:cNvPr>
          <p:cNvSpPr txBox="1"/>
          <p:nvPr/>
        </p:nvSpPr>
        <p:spPr>
          <a:xfrm>
            <a:off x="7717409" y="6393838"/>
            <a:ext cx="2927132" cy="338554"/>
          </a:xfrm>
          <a:prstGeom prst="rect">
            <a:avLst/>
          </a:prstGeom>
          <a:noFill/>
        </p:spPr>
        <p:txBody>
          <a:bodyPr wrap="square">
            <a:spAutoFit/>
          </a:bodyPr>
          <a:lstStyle/>
          <a:p>
            <a:pPr lvl="1"/>
            <a:r>
              <a:rPr lang="zh-CN" altLang="en-US" sz="1600" dirty="0">
                <a:latin typeface="SimHei" panose="02010609060101010101" pitchFamily="49" charset="-122"/>
                <a:ea typeface="SimHei" panose="02010609060101010101" pitchFamily="49" charset="-122"/>
              </a:rPr>
              <a:t>一对多联系示例</a:t>
            </a:r>
          </a:p>
        </p:txBody>
      </p:sp>
      <p:sp>
        <p:nvSpPr>
          <p:cNvPr id="6" name="页脚占位符 5">
            <a:extLst>
              <a:ext uri="{FF2B5EF4-FFF2-40B4-BE49-F238E27FC236}">
                <a16:creationId xmlns:a16="http://schemas.microsoft.com/office/drawing/2014/main" id="{FB8766EC-D8E1-6926-EC6A-93F42282CFDF}"/>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0643CE45-5C31-98FA-7F3E-FC5295F5836E}"/>
              </a:ext>
            </a:extLst>
          </p:cNvPr>
          <p:cNvSpPr>
            <a:spLocks noGrp="1"/>
          </p:cNvSpPr>
          <p:nvPr>
            <p:ph type="sldNum" sz="quarter" idx="12"/>
          </p:nvPr>
        </p:nvSpPr>
        <p:spPr/>
        <p:txBody>
          <a:bodyPr/>
          <a:lstStyle/>
          <a:p>
            <a:fld id="{4B0D34C0-35A8-654C-9FBA-7B4E017BD630}" type="slidenum">
              <a:rPr lang="en-US" altLang="zh-CN" smtClean="0"/>
              <a:t>42</a:t>
            </a:fld>
            <a:endParaRPr kumimoji="1" lang="zh-CN" altLang="en-US"/>
          </a:p>
        </p:txBody>
      </p:sp>
      <p:pic>
        <p:nvPicPr>
          <p:cNvPr id="12" name="图片 11">
            <a:extLst>
              <a:ext uri="{FF2B5EF4-FFF2-40B4-BE49-F238E27FC236}">
                <a16:creationId xmlns:a16="http://schemas.microsoft.com/office/drawing/2014/main" id="{AB1C948E-A344-47FC-82A1-EA8108043F3D}"/>
              </a:ext>
            </a:extLst>
          </p:cNvPr>
          <p:cNvPicPr>
            <a:picLocks noChangeAspect="1"/>
          </p:cNvPicPr>
          <p:nvPr/>
        </p:nvPicPr>
        <p:blipFill>
          <a:blip r:embed="rId3"/>
          <a:stretch>
            <a:fillRect/>
          </a:stretch>
        </p:blipFill>
        <p:spPr>
          <a:xfrm>
            <a:off x="6489562" y="4433242"/>
            <a:ext cx="5256267" cy="1697526"/>
          </a:xfrm>
          <a:prstGeom prst="rect">
            <a:avLst/>
          </a:prstGeom>
        </p:spPr>
      </p:pic>
    </p:spTree>
    <p:extLst>
      <p:ext uri="{BB962C8B-B14F-4D97-AF65-F5344CB8AC3E}">
        <p14:creationId xmlns:p14="http://schemas.microsoft.com/office/powerpoint/2010/main" val="1825688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6">
            <a:extLst>
              <a:ext uri="{FF2B5EF4-FFF2-40B4-BE49-F238E27FC236}">
                <a16:creationId xmlns:a16="http://schemas.microsoft.com/office/drawing/2014/main" id="{82D12675-44BA-4A12-95E2-53CE42E365F2}"/>
              </a:ext>
            </a:extLst>
          </p:cNvPr>
          <p:cNvSpPr/>
          <p:nvPr/>
        </p:nvSpPr>
        <p:spPr>
          <a:xfrm>
            <a:off x="127000" y="3775114"/>
            <a:ext cx="7145530" cy="283550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4" name="Shape6">
            <a:extLst>
              <a:ext uri="{FF2B5EF4-FFF2-40B4-BE49-F238E27FC236}">
                <a16:creationId xmlns:a16="http://schemas.microsoft.com/office/drawing/2014/main" id="{2BB58945-69A6-42E9-96FF-DC536AE97366}"/>
              </a:ext>
            </a:extLst>
          </p:cNvPr>
          <p:cNvSpPr/>
          <p:nvPr/>
        </p:nvSpPr>
        <p:spPr>
          <a:xfrm>
            <a:off x="260562" y="3895481"/>
            <a:ext cx="6893561" cy="2599917"/>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2" name="Shape18">
            <a:extLst>
              <a:ext uri="{FF2B5EF4-FFF2-40B4-BE49-F238E27FC236}">
                <a16:creationId xmlns:a16="http://schemas.microsoft.com/office/drawing/2014/main" id="{CA02947C-86FA-43A0-AEA7-1533075A3978}"/>
              </a:ext>
            </a:extLst>
          </p:cNvPr>
          <p:cNvSpPr/>
          <p:nvPr/>
        </p:nvSpPr>
        <p:spPr>
          <a:xfrm>
            <a:off x="151585" y="1117278"/>
            <a:ext cx="11913415" cy="2541614"/>
          </a:xfrm>
          <a:prstGeom prst="roundRect">
            <a:avLst>
              <a:gd name="adj" fmla="val 1647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pic>
        <p:nvPicPr>
          <p:cNvPr id="5" name="图片 4">
            <a:extLst>
              <a:ext uri="{FF2B5EF4-FFF2-40B4-BE49-F238E27FC236}">
                <a16:creationId xmlns:a16="http://schemas.microsoft.com/office/drawing/2014/main" id="{7155387C-4DCE-36B9-4F94-A3D41198F43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6453" y="4055822"/>
            <a:ext cx="6420612" cy="2296835"/>
          </a:xfrm>
          <a:prstGeom prst="rect">
            <a:avLst/>
          </a:prstGeom>
        </p:spPr>
      </p:pic>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联系的转换（续）</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127000" y="1184835"/>
            <a:ext cx="11906956" cy="4488330"/>
          </a:xfrm>
        </p:spPr>
        <p:txBody>
          <a:bodyPr/>
          <a:lstStyle/>
          <a:p>
            <a:pPr>
              <a:buFont typeface="Wingdings" panose="05000000000000000000" pitchFamily="2" charset="2"/>
              <a:buChar char="Ø"/>
            </a:pPr>
            <a:r>
              <a:rPr lang="en-US" altLang="zh-CN" sz="2400" b="1" dirty="0"/>
              <a:t>E-R</a:t>
            </a:r>
            <a:r>
              <a:rPr lang="zh-CN" altLang="en-US" sz="2400" b="1" dirty="0"/>
              <a:t>联系中二元联系</a:t>
            </a:r>
            <a:r>
              <a:rPr lang="zh-CN" altLang="zh-CN" sz="2400" b="1" dirty="0"/>
              <a:t>的转换</a:t>
            </a:r>
            <a:endParaRPr lang="en-US" altLang="zh-CN" sz="2400" dirty="0"/>
          </a:p>
          <a:p>
            <a:pPr lvl="1">
              <a:lnSpc>
                <a:spcPct val="120000"/>
              </a:lnSpc>
              <a:buFont typeface="Wingdings" panose="05000000000000000000" pitchFamily="2" charset="2"/>
              <a:buChar char="l"/>
            </a:pPr>
            <a:r>
              <a:rPr lang="zh-CN" altLang="en-US" sz="2000" b="1" dirty="0">
                <a:solidFill>
                  <a:srgbClr val="3B20FF"/>
                </a:solidFill>
              </a:rPr>
              <a:t>多对多（</a:t>
            </a:r>
            <a:r>
              <a:rPr lang="en-US" altLang="zh-CN" sz="2000" b="1" dirty="0" err="1">
                <a:solidFill>
                  <a:srgbClr val="3B20FF"/>
                </a:solidFill>
              </a:rPr>
              <a:t>m:n</a:t>
            </a:r>
            <a:r>
              <a:rPr lang="zh-CN" altLang="en-US" sz="2000" b="1" dirty="0">
                <a:solidFill>
                  <a:srgbClr val="3B20FF"/>
                </a:solidFill>
              </a:rPr>
              <a:t>）联系</a:t>
            </a:r>
            <a:r>
              <a:rPr lang="zh-CN" altLang="en-US" sz="2000" b="1" dirty="0"/>
              <a:t>：</a:t>
            </a:r>
            <a:r>
              <a:rPr lang="zh-CN" altLang="en-US" sz="2000" dirty="0"/>
              <a:t>对该联系</a:t>
            </a:r>
            <a:r>
              <a:rPr lang="zh-CN" altLang="en-US" sz="2000" u="sng" dirty="0">
                <a:solidFill>
                  <a:srgbClr val="3B20FF"/>
                </a:solidFill>
              </a:rPr>
              <a:t>添加一个新的关系模式</a:t>
            </a:r>
            <a:r>
              <a:rPr lang="zh-CN" altLang="en-US" sz="2000" dirty="0"/>
              <a:t>，这个新的关系模式的属性是两端实体类型的标识符以及该联系自有的属性，其键为两端实体集的标识符的组合。</a:t>
            </a:r>
          </a:p>
          <a:p>
            <a:pPr lvl="1">
              <a:lnSpc>
                <a:spcPct val="120000"/>
              </a:lnSpc>
              <a:buFont typeface="Wingdings" panose="05000000000000000000" pitchFamily="2" charset="2"/>
              <a:buChar char="l"/>
            </a:pPr>
            <a:r>
              <a:rPr lang="zh-CN" altLang="en-US" sz="2000" dirty="0"/>
              <a:t>学生实体集</a:t>
            </a:r>
            <a:r>
              <a:rPr lang="en" altLang="zh-CN" sz="2000" dirty="0"/>
              <a:t>Student</a:t>
            </a:r>
            <a:r>
              <a:rPr lang="zh-CN" altLang="en-US" sz="2000" dirty="0"/>
              <a:t>和课程实体集</a:t>
            </a:r>
            <a:r>
              <a:rPr lang="en" altLang="zh-CN" sz="2000" dirty="0"/>
              <a:t>Course</a:t>
            </a:r>
            <a:r>
              <a:rPr lang="zh-CN" altLang="en-US" sz="2000" dirty="0"/>
              <a:t>的“选择”联系</a:t>
            </a:r>
            <a:r>
              <a:rPr lang="en" altLang="zh-CN" sz="2000" dirty="0"/>
              <a:t>SC</a:t>
            </a:r>
            <a:r>
              <a:rPr lang="zh-CN" altLang="en-US" sz="2000" dirty="0"/>
              <a:t>是二元联系中的</a:t>
            </a:r>
            <a:r>
              <a:rPr lang="en" altLang="zh-CN" sz="2000" dirty="0" err="1"/>
              <a:t>m:n</a:t>
            </a:r>
            <a:r>
              <a:rPr lang="zh-CN" altLang="en-US" sz="2000" dirty="0"/>
              <a:t>联系，可以新建一个新的关系</a:t>
            </a:r>
            <a:r>
              <a:rPr lang="en" altLang="zh-CN" sz="2000" dirty="0"/>
              <a:t>SC</a:t>
            </a:r>
            <a:r>
              <a:rPr lang="zh-CN" altLang="en" sz="2000" dirty="0"/>
              <a:t>，</a:t>
            </a:r>
            <a:r>
              <a:rPr lang="zh-CN" altLang="en-US" sz="2000" dirty="0"/>
              <a:t>并将与</a:t>
            </a:r>
            <a:r>
              <a:rPr lang="en" altLang="zh-CN" sz="2000" dirty="0"/>
              <a:t>SC</a:t>
            </a:r>
            <a:r>
              <a:rPr lang="zh-CN" altLang="en-US" sz="2000" dirty="0"/>
              <a:t>相关的各实体集的键以及</a:t>
            </a:r>
            <a:r>
              <a:rPr lang="en" altLang="zh-CN" sz="2000" u="sng" dirty="0"/>
              <a:t>SC</a:t>
            </a:r>
            <a:r>
              <a:rPr lang="zh-CN" altLang="en-US" sz="2000" u="sng" dirty="0"/>
              <a:t>联系自有的属性（如</a:t>
            </a:r>
            <a:r>
              <a:rPr lang="en" altLang="zh-CN" sz="2000" u="sng" dirty="0"/>
              <a:t>Grade</a:t>
            </a:r>
            <a:r>
              <a:rPr lang="zh-CN" altLang="en" sz="2000" u="sng" dirty="0"/>
              <a:t>）</a:t>
            </a:r>
            <a:r>
              <a:rPr lang="zh-CN" altLang="en-US" sz="2000" dirty="0"/>
              <a:t>转为新关系的属性，其键为两端实体集的标识符的组合，即</a:t>
            </a:r>
            <a:r>
              <a:rPr lang="en" altLang="zh-CN" sz="2000" dirty="0"/>
              <a:t>SC</a:t>
            </a:r>
            <a:r>
              <a:rPr lang="zh-CN" altLang="en-US" sz="2000" dirty="0"/>
              <a:t>联系转换的关系为：</a:t>
            </a:r>
            <a:r>
              <a:rPr lang="en" altLang="zh-CN" sz="2000" dirty="0">
                <a:solidFill>
                  <a:srgbClr val="3B20FF"/>
                </a:solidFill>
              </a:rPr>
              <a:t>SC(</a:t>
            </a:r>
            <a:r>
              <a:rPr lang="en" altLang="zh-CN" sz="2000" dirty="0" err="1">
                <a:solidFill>
                  <a:srgbClr val="3B20FF"/>
                </a:solidFill>
              </a:rPr>
              <a:t>Sno</a:t>
            </a:r>
            <a:r>
              <a:rPr lang="en" altLang="zh-CN" sz="2000" dirty="0">
                <a:solidFill>
                  <a:srgbClr val="3B20FF"/>
                </a:solidFill>
              </a:rPr>
              <a:t>, </a:t>
            </a:r>
            <a:r>
              <a:rPr lang="en" altLang="zh-CN" sz="2000" dirty="0" err="1">
                <a:solidFill>
                  <a:srgbClr val="3B20FF"/>
                </a:solidFill>
              </a:rPr>
              <a:t>Cno</a:t>
            </a:r>
            <a:r>
              <a:rPr lang="en" altLang="zh-CN" sz="2000" dirty="0">
                <a:solidFill>
                  <a:srgbClr val="3B20FF"/>
                </a:solidFill>
              </a:rPr>
              <a:t>, Grade) </a:t>
            </a:r>
            <a:endParaRPr lang="zh-CN" altLang="en-US" sz="2000" dirty="0">
              <a:solidFill>
                <a:srgbClr val="3B20FF"/>
              </a:solidFill>
            </a:endParaRPr>
          </a:p>
        </p:txBody>
      </p:sp>
      <p:sp>
        <p:nvSpPr>
          <p:cNvPr id="4" name="灯片编号占位符 1">
            <a:extLst>
              <a:ext uri="{FF2B5EF4-FFF2-40B4-BE49-F238E27FC236}">
                <a16:creationId xmlns:a16="http://schemas.microsoft.com/office/drawing/2014/main" id="{990D0508-B5B1-22AD-A705-B614FB043BC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43</a:t>
            </a:fld>
            <a:endParaRPr lang="zh-CN" altLang="en-US" dirty="0"/>
          </a:p>
        </p:txBody>
      </p:sp>
      <p:sp>
        <p:nvSpPr>
          <p:cNvPr id="3" name="文本框 2">
            <a:extLst>
              <a:ext uri="{FF2B5EF4-FFF2-40B4-BE49-F238E27FC236}">
                <a16:creationId xmlns:a16="http://schemas.microsoft.com/office/drawing/2014/main" id="{EC065181-E9AD-F10A-F3D2-4A191424F610}"/>
              </a:ext>
            </a:extLst>
          </p:cNvPr>
          <p:cNvSpPr txBox="1"/>
          <p:nvPr/>
        </p:nvSpPr>
        <p:spPr>
          <a:xfrm>
            <a:off x="2282289" y="5935157"/>
            <a:ext cx="2834951" cy="338554"/>
          </a:xfrm>
          <a:prstGeom prst="rect">
            <a:avLst/>
          </a:prstGeom>
          <a:noFill/>
        </p:spPr>
        <p:txBody>
          <a:bodyPr wrap="square">
            <a:spAutoFit/>
          </a:bodyPr>
          <a:lstStyle/>
          <a:p>
            <a:pPr lvl="1"/>
            <a:r>
              <a:rPr lang="zh-CN" altLang="en-US" sz="1600" b="1" dirty="0">
                <a:latin typeface="微软雅黑" panose="020B0503020204020204" pitchFamily="34" charset="-122"/>
                <a:ea typeface="微软雅黑" panose="020B0503020204020204" pitchFamily="34" charset="-122"/>
              </a:rPr>
              <a:t>多对多联系示例</a:t>
            </a:r>
          </a:p>
        </p:txBody>
      </p:sp>
      <p:graphicFrame>
        <p:nvGraphicFramePr>
          <p:cNvPr id="6" name="表格 5">
            <a:extLst>
              <a:ext uri="{FF2B5EF4-FFF2-40B4-BE49-F238E27FC236}">
                <a16:creationId xmlns:a16="http://schemas.microsoft.com/office/drawing/2014/main" id="{FAECEDA4-096E-E7C6-2353-7E3F363E0D1D}"/>
              </a:ext>
            </a:extLst>
          </p:cNvPr>
          <p:cNvGraphicFramePr>
            <a:graphicFrameLocks noGrp="1"/>
          </p:cNvGraphicFramePr>
          <p:nvPr>
            <p:extLst>
              <p:ext uri="{D42A27DB-BD31-4B8C-83A1-F6EECF244321}">
                <p14:modId xmlns:p14="http://schemas.microsoft.com/office/powerpoint/2010/main" val="2430578553"/>
              </p:ext>
            </p:extLst>
          </p:nvPr>
        </p:nvGraphicFramePr>
        <p:xfrm>
          <a:off x="8063709" y="4025383"/>
          <a:ext cx="3970247" cy="2519620"/>
        </p:xfrm>
        <a:graphic>
          <a:graphicData uri="http://schemas.openxmlformats.org/drawingml/2006/table">
            <a:tbl>
              <a:tblPr firstRow="1" firstCol="1" bandRow="1">
                <a:tableStyleId>{5940675A-B579-460E-94D1-54222C63F5DA}</a:tableStyleId>
              </a:tblPr>
              <a:tblGrid>
                <a:gridCol w="1613132">
                  <a:extLst>
                    <a:ext uri="{9D8B030D-6E8A-4147-A177-3AD203B41FA5}">
                      <a16:colId xmlns:a16="http://schemas.microsoft.com/office/drawing/2014/main" val="1148736445"/>
                    </a:ext>
                  </a:extLst>
                </a:gridCol>
                <a:gridCol w="1116850">
                  <a:extLst>
                    <a:ext uri="{9D8B030D-6E8A-4147-A177-3AD203B41FA5}">
                      <a16:colId xmlns:a16="http://schemas.microsoft.com/office/drawing/2014/main" val="1188199480"/>
                    </a:ext>
                  </a:extLst>
                </a:gridCol>
                <a:gridCol w="1240265">
                  <a:extLst>
                    <a:ext uri="{9D8B030D-6E8A-4147-A177-3AD203B41FA5}">
                      <a16:colId xmlns:a16="http://schemas.microsoft.com/office/drawing/2014/main" val="1673479976"/>
                    </a:ext>
                  </a:extLst>
                </a:gridCol>
              </a:tblGrid>
              <a:tr h="605151">
                <a:tc>
                  <a:txBody>
                    <a:bodyPr/>
                    <a:lstStyle/>
                    <a:p>
                      <a:pPr indent="127000" algn="ctr">
                        <a:lnSpc>
                          <a:spcPct val="150000"/>
                        </a:lnSpc>
                      </a:pPr>
                      <a:r>
                        <a:rPr lang="en-US" sz="1400" b="1" kern="100" dirty="0" err="1">
                          <a:solidFill>
                            <a:schemeClr val="bg1"/>
                          </a:solidFill>
                          <a:effectLst/>
                        </a:rPr>
                        <a:t>Sno</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（学号）</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Cno</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（课程号）</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rPr>
                        <a:t>Grade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（成绩）</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554453174"/>
                  </a:ext>
                </a:extLst>
              </a:tr>
              <a:tr h="318633">
                <a:tc>
                  <a:txBody>
                    <a:bodyPr/>
                    <a:lstStyle/>
                    <a:p>
                      <a:pPr indent="127000" algn="ctr">
                        <a:lnSpc>
                          <a:spcPct val="150000"/>
                        </a:lnSpc>
                      </a:pPr>
                      <a:r>
                        <a:rPr lang="en-US" sz="1400" kern="100" dirty="0">
                          <a:effectLst/>
                        </a:rPr>
                        <a:t>2021310721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98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71416227"/>
                  </a:ext>
                </a:extLst>
              </a:tr>
              <a:tr h="318633">
                <a:tc>
                  <a:txBody>
                    <a:bodyPr/>
                    <a:lstStyle/>
                    <a:p>
                      <a:pPr indent="127000" algn="ctr">
                        <a:lnSpc>
                          <a:spcPct val="150000"/>
                        </a:lnSpc>
                      </a:pPr>
                      <a:r>
                        <a:rPr lang="en-US" sz="1400" kern="100">
                          <a:effectLst/>
                        </a:rPr>
                        <a:t>2021310722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87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99671958"/>
                  </a:ext>
                </a:extLst>
              </a:tr>
              <a:tr h="318633">
                <a:tc>
                  <a:txBody>
                    <a:bodyPr/>
                    <a:lstStyle/>
                    <a:p>
                      <a:pPr indent="127000" algn="ctr">
                        <a:lnSpc>
                          <a:spcPct val="150000"/>
                        </a:lnSpc>
                      </a:pPr>
                      <a:r>
                        <a:rPr lang="en-US" sz="1400" kern="100">
                          <a:effectLst/>
                        </a:rPr>
                        <a:t>2021310723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92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44187983"/>
                  </a:ext>
                </a:extLst>
              </a:tr>
              <a:tr h="318633">
                <a:tc>
                  <a:txBody>
                    <a:bodyPr/>
                    <a:lstStyle/>
                    <a:p>
                      <a:pPr indent="127000" algn="ctr">
                        <a:lnSpc>
                          <a:spcPct val="150000"/>
                        </a:lnSpc>
                      </a:pPr>
                      <a:r>
                        <a:rPr lang="en-US" sz="1400" kern="100">
                          <a:effectLst/>
                        </a:rPr>
                        <a:t>2021310723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76</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276025019"/>
                  </a:ext>
                </a:extLst>
              </a:tr>
              <a:tr h="318633">
                <a:tc>
                  <a:txBody>
                    <a:bodyPr/>
                    <a:lstStyle/>
                    <a:p>
                      <a:pPr indent="127000" algn="ctr">
                        <a:lnSpc>
                          <a:spcPct val="150000"/>
                        </a:lnSpc>
                      </a:pPr>
                      <a:r>
                        <a:rPr lang="en-US" sz="1400" kern="100">
                          <a:effectLst/>
                        </a:rPr>
                        <a:t>2021310724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84</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40841146"/>
                  </a:ext>
                </a:extLst>
              </a:tr>
              <a:tr h="318633">
                <a:tc>
                  <a:txBody>
                    <a:bodyPr/>
                    <a:lstStyle/>
                    <a:p>
                      <a:pPr indent="127000" algn="ctr">
                        <a:lnSpc>
                          <a:spcPct val="150000"/>
                        </a:lnSpc>
                      </a:pPr>
                      <a:r>
                        <a:rPr lang="en-US" sz="1400" kern="100">
                          <a:effectLst/>
                        </a:rPr>
                        <a:t>2021310725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95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53269630"/>
                  </a:ext>
                </a:extLst>
              </a:tr>
            </a:tbl>
          </a:graphicData>
        </a:graphic>
      </p:graphicFrame>
      <p:sp>
        <p:nvSpPr>
          <p:cNvPr id="7" name="文本框 6">
            <a:extLst>
              <a:ext uri="{FF2B5EF4-FFF2-40B4-BE49-F238E27FC236}">
                <a16:creationId xmlns:a16="http://schemas.microsoft.com/office/drawing/2014/main" id="{589F6966-043C-4138-47F5-EA22B472F09A}"/>
              </a:ext>
            </a:extLst>
          </p:cNvPr>
          <p:cNvSpPr txBox="1"/>
          <p:nvPr/>
        </p:nvSpPr>
        <p:spPr>
          <a:xfrm>
            <a:off x="9836977" y="3737838"/>
            <a:ext cx="735535"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SC</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dirty="0">
              <a:latin typeface="微软雅黑" panose="020B0503020204020204" pitchFamily="34" charset="-122"/>
              <a:ea typeface="微软雅黑" panose="020B0503020204020204" pitchFamily="34" charset="-122"/>
            </a:endParaRPr>
          </a:p>
        </p:txBody>
      </p:sp>
      <p:sp>
        <p:nvSpPr>
          <p:cNvPr id="8" name="右箭头 7">
            <a:extLst>
              <a:ext uri="{FF2B5EF4-FFF2-40B4-BE49-F238E27FC236}">
                <a16:creationId xmlns:a16="http://schemas.microsoft.com/office/drawing/2014/main" id="{F162C6E6-CC12-6F6B-7C80-7C84D424DC12}"/>
              </a:ext>
            </a:extLst>
          </p:cNvPr>
          <p:cNvSpPr/>
          <p:nvPr/>
        </p:nvSpPr>
        <p:spPr bwMode="auto">
          <a:xfrm>
            <a:off x="7350014" y="5124070"/>
            <a:ext cx="632032" cy="418653"/>
          </a:xfrm>
          <a:prstGeom prst="rightArrow">
            <a:avLst/>
          </a:prstGeom>
          <a:solidFill>
            <a:schemeClr val="bg1"/>
          </a:solid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9" name="页脚占位符 8">
            <a:extLst>
              <a:ext uri="{FF2B5EF4-FFF2-40B4-BE49-F238E27FC236}">
                <a16:creationId xmlns:a16="http://schemas.microsoft.com/office/drawing/2014/main" id="{F6E7AF93-2F35-7C91-DCAD-B62EFF3C53AA}"/>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10" name="灯片编号占位符 9">
            <a:extLst>
              <a:ext uri="{FF2B5EF4-FFF2-40B4-BE49-F238E27FC236}">
                <a16:creationId xmlns:a16="http://schemas.microsoft.com/office/drawing/2014/main" id="{2A5FF5E6-D797-B804-BA2D-C7A3F729AF4A}"/>
              </a:ext>
            </a:extLst>
          </p:cNvPr>
          <p:cNvSpPr>
            <a:spLocks noGrp="1"/>
          </p:cNvSpPr>
          <p:nvPr>
            <p:ph type="sldNum" sz="quarter" idx="12"/>
          </p:nvPr>
        </p:nvSpPr>
        <p:spPr/>
        <p:txBody>
          <a:bodyPr/>
          <a:lstStyle/>
          <a:p>
            <a:fld id="{4B0D34C0-35A8-654C-9FBA-7B4E017BD630}" type="slidenum">
              <a:rPr lang="en-US" altLang="zh-CN" smtClean="0"/>
              <a:t>43</a:t>
            </a:fld>
            <a:endParaRPr kumimoji="1" lang="zh-CN" altLang="en-US"/>
          </a:p>
        </p:txBody>
      </p:sp>
    </p:spTree>
    <p:extLst>
      <p:ext uri="{BB962C8B-B14F-4D97-AF65-F5344CB8AC3E}">
        <p14:creationId xmlns:p14="http://schemas.microsoft.com/office/powerpoint/2010/main" val="2133190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868FAB8C-BAF6-46A8-A1E7-3D1D98305179}"/>
              </a:ext>
            </a:extLst>
          </p:cNvPr>
          <p:cNvSpPr/>
          <p:nvPr/>
        </p:nvSpPr>
        <p:spPr>
          <a:xfrm rot="10800000">
            <a:off x="685799" y="3968317"/>
            <a:ext cx="10034082" cy="25788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8" name="Shape6">
            <a:extLst>
              <a:ext uri="{FF2B5EF4-FFF2-40B4-BE49-F238E27FC236}">
                <a16:creationId xmlns:a16="http://schemas.microsoft.com/office/drawing/2014/main" id="{82D12675-44BA-4A12-95E2-53CE42E365F2}"/>
              </a:ext>
            </a:extLst>
          </p:cNvPr>
          <p:cNvSpPr/>
          <p:nvPr/>
        </p:nvSpPr>
        <p:spPr>
          <a:xfrm>
            <a:off x="809974" y="922990"/>
            <a:ext cx="10391425" cy="295518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943537" y="961090"/>
            <a:ext cx="10137960" cy="2917079"/>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E-R</a:t>
            </a:r>
            <a:r>
              <a:rPr lang="zh-CN" altLang="en-US" dirty="0"/>
              <a:t>图转换为关系示例</a:t>
            </a:r>
            <a:endParaRPr kumimoji="1" lang="zh-CN" altLang="en-US" dirty="0"/>
          </a:p>
        </p:txBody>
      </p:sp>
      <p:sp>
        <p:nvSpPr>
          <p:cNvPr id="4" name="灯片编号占位符 1">
            <a:extLst>
              <a:ext uri="{FF2B5EF4-FFF2-40B4-BE49-F238E27FC236}">
                <a16:creationId xmlns:a16="http://schemas.microsoft.com/office/drawing/2014/main" id="{990D0508-B5B1-22AD-A705-B614FB043BC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44</a:t>
            </a:fld>
            <a:endParaRPr lang="zh-CN" altLang="en-US" dirty="0"/>
          </a:p>
        </p:txBody>
      </p:sp>
      <p:pic>
        <p:nvPicPr>
          <p:cNvPr id="11" name="图片 10">
            <a:extLst>
              <a:ext uri="{FF2B5EF4-FFF2-40B4-BE49-F238E27FC236}">
                <a16:creationId xmlns:a16="http://schemas.microsoft.com/office/drawing/2014/main" id="{E3448C08-5E13-07C6-E714-7B14EBD959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32293" y="922990"/>
            <a:ext cx="7373708" cy="3007229"/>
          </a:xfrm>
          <a:prstGeom prst="rect">
            <a:avLst/>
          </a:prstGeom>
        </p:spPr>
      </p:pic>
      <p:sp>
        <p:nvSpPr>
          <p:cNvPr id="12" name="内容占位符 4">
            <a:extLst>
              <a:ext uri="{FF2B5EF4-FFF2-40B4-BE49-F238E27FC236}">
                <a16:creationId xmlns:a16="http://schemas.microsoft.com/office/drawing/2014/main" id="{F33C649C-1961-8B19-6353-E8302CA73BC1}"/>
              </a:ext>
            </a:extLst>
          </p:cNvPr>
          <p:cNvSpPr>
            <a:spLocks noGrp="1"/>
          </p:cNvSpPr>
          <p:nvPr>
            <p:ph idx="1"/>
          </p:nvPr>
        </p:nvSpPr>
        <p:spPr>
          <a:xfrm>
            <a:off x="1546626" y="3610975"/>
            <a:ext cx="9714724" cy="3091583"/>
          </a:xfrm>
        </p:spPr>
        <p:txBody>
          <a:bodyPr/>
          <a:lstStyle/>
          <a:p>
            <a:pPr marL="0" indent="0">
              <a:buNone/>
            </a:pPr>
            <a:endParaRPr lang="en" altLang="zh-CN" sz="2000" dirty="0">
              <a:latin typeface="Times" pitchFamily="2" charset="0"/>
            </a:endParaRPr>
          </a:p>
          <a:p>
            <a:pPr lvl="1"/>
            <a:r>
              <a:rPr lang="zh-CN" altLang="en-US" sz="2000" dirty="0">
                <a:latin typeface="Times" pitchFamily="2" charset="0"/>
              </a:rPr>
              <a:t>学生关系   </a:t>
            </a:r>
            <a:r>
              <a:rPr lang="en" altLang="zh-CN" sz="2000" dirty="0">
                <a:latin typeface="Times" pitchFamily="2" charset="0"/>
              </a:rPr>
              <a:t>Student(</a:t>
            </a:r>
            <a:r>
              <a:rPr lang="en" altLang="zh-CN" sz="2000" dirty="0" err="1">
                <a:latin typeface="Times" pitchFamily="2" charset="0"/>
              </a:rPr>
              <a:t>Sno</a:t>
            </a:r>
            <a:r>
              <a:rPr lang="en" altLang="zh-CN" sz="2000" dirty="0">
                <a:latin typeface="Times" pitchFamily="2" charset="0"/>
              </a:rPr>
              <a:t>, </a:t>
            </a:r>
            <a:r>
              <a:rPr lang="en" altLang="zh-CN" sz="2000" dirty="0" err="1">
                <a:latin typeface="Times" pitchFamily="2" charset="0"/>
              </a:rPr>
              <a:t>Sname</a:t>
            </a:r>
            <a:r>
              <a:rPr lang="en" altLang="zh-CN" sz="2000" dirty="0">
                <a:latin typeface="Times" pitchFamily="2" charset="0"/>
              </a:rPr>
              <a:t>, </a:t>
            </a:r>
            <a:r>
              <a:rPr lang="en" altLang="zh-CN" sz="2000" dirty="0" err="1">
                <a:latin typeface="Times" pitchFamily="2" charset="0"/>
              </a:rPr>
              <a:t>Sgender</a:t>
            </a:r>
            <a:r>
              <a:rPr lang="en" altLang="zh-CN" sz="2000" dirty="0">
                <a:latin typeface="Times" pitchFamily="2" charset="0"/>
              </a:rPr>
              <a:t>, Sage, </a:t>
            </a:r>
            <a:r>
              <a:rPr lang="en" altLang="zh-CN" sz="2000" dirty="0" err="1">
                <a:latin typeface="Times" pitchFamily="2" charset="0"/>
              </a:rPr>
              <a:t>Sdept</a:t>
            </a:r>
            <a:r>
              <a:rPr lang="en" altLang="zh-CN" sz="2000" dirty="0">
                <a:latin typeface="Times" pitchFamily="2" charset="0"/>
              </a:rPr>
              <a:t>)</a:t>
            </a:r>
          </a:p>
          <a:p>
            <a:pPr lvl="1"/>
            <a:r>
              <a:rPr lang="zh-CN" altLang="en-US" sz="2000" dirty="0">
                <a:latin typeface="Times" pitchFamily="2" charset="0"/>
              </a:rPr>
              <a:t>课程关系   </a:t>
            </a:r>
            <a:r>
              <a:rPr lang="en" altLang="zh-CN" sz="2000" dirty="0">
                <a:latin typeface="Times" pitchFamily="2" charset="0"/>
              </a:rPr>
              <a:t>Course(</a:t>
            </a:r>
            <a:r>
              <a:rPr lang="en" altLang="zh-CN" sz="2000" dirty="0" err="1">
                <a:latin typeface="Times" pitchFamily="2" charset="0"/>
              </a:rPr>
              <a:t>Cno</a:t>
            </a:r>
            <a:r>
              <a:rPr lang="en" altLang="zh-CN" sz="2000" dirty="0">
                <a:latin typeface="Times" pitchFamily="2" charset="0"/>
              </a:rPr>
              <a:t>, </a:t>
            </a:r>
            <a:r>
              <a:rPr lang="en" altLang="zh-CN" sz="2000" dirty="0" err="1">
                <a:latin typeface="Times" pitchFamily="2" charset="0"/>
              </a:rPr>
              <a:t>Cname</a:t>
            </a:r>
            <a:r>
              <a:rPr lang="en" altLang="zh-CN" sz="2000" dirty="0">
                <a:latin typeface="Times" pitchFamily="2" charset="0"/>
              </a:rPr>
              <a:t>, </a:t>
            </a:r>
            <a:r>
              <a:rPr lang="en" altLang="zh-CN" sz="2000" dirty="0" err="1">
                <a:latin typeface="Times" pitchFamily="2" charset="0"/>
              </a:rPr>
              <a:t>Cpno</a:t>
            </a:r>
            <a:r>
              <a:rPr lang="en" altLang="zh-CN" sz="2000" dirty="0">
                <a:latin typeface="Times" pitchFamily="2" charset="0"/>
              </a:rPr>
              <a:t>, </a:t>
            </a:r>
            <a:r>
              <a:rPr lang="en" altLang="zh-CN" sz="2000" dirty="0" err="1">
                <a:latin typeface="Times" pitchFamily="2" charset="0"/>
              </a:rPr>
              <a:t>Ccredit</a:t>
            </a:r>
            <a:r>
              <a:rPr lang="en" altLang="zh-CN" sz="2000" dirty="0">
                <a:latin typeface="Times" pitchFamily="2" charset="0"/>
              </a:rPr>
              <a:t>)</a:t>
            </a:r>
          </a:p>
          <a:p>
            <a:pPr lvl="1"/>
            <a:r>
              <a:rPr lang="zh-CN" altLang="en-US" sz="2000" dirty="0">
                <a:latin typeface="Times" pitchFamily="2" charset="0"/>
              </a:rPr>
              <a:t>学校关系   </a:t>
            </a:r>
            <a:r>
              <a:rPr lang="en" altLang="zh-CN" sz="2000" dirty="0">
                <a:latin typeface="Times" pitchFamily="2" charset="0"/>
              </a:rPr>
              <a:t>School(</a:t>
            </a:r>
            <a:r>
              <a:rPr lang="en" altLang="zh-CN" sz="2000" dirty="0" err="1">
                <a:latin typeface="Times" pitchFamily="2" charset="0"/>
              </a:rPr>
              <a:t>SchoolID</a:t>
            </a:r>
            <a:r>
              <a:rPr lang="en" altLang="zh-CN" sz="2000" dirty="0">
                <a:latin typeface="Times" pitchFamily="2" charset="0"/>
              </a:rPr>
              <a:t>, </a:t>
            </a:r>
            <a:r>
              <a:rPr lang="en" altLang="zh-CN" sz="2000" dirty="0" err="1">
                <a:latin typeface="Times" pitchFamily="2" charset="0"/>
              </a:rPr>
              <a:t>SchoolName</a:t>
            </a:r>
            <a:r>
              <a:rPr lang="en" altLang="zh-CN" sz="2000" dirty="0">
                <a:latin typeface="Times" pitchFamily="2" charset="0"/>
              </a:rPr>
              <a:t>, </a:t>
            </a:r>
            <a:r>
              <a:rPr lang="en" altLang="zh-CN" sz="2000" dirty="0" err="1">
                <a:latin typeface="Times" pitchFamily="2" charset="0"/>
              </a:rPr>
              <a:t>SchoolLocation</a:t>
            </a:r>
            <a:r>
              <a:rPr lang="en" altLang="zh-CN" sz="2000" dirty="0">
                <a:latin typeface="Times" pitchFamily="2" charset="0"/>
              </a:rPr>
              <a:t>)</a:t>
            </a:r>
          </a:p>
          <a:p>
            <a:pPr lvl="1"/>
            <a:r>
              <a:rPr lang="zh-CN" altLang="en-US" sz="2000" dirty="0">
                <a:latin typeface="Times" pitchFamily="2" charset="0"/>
              </a:rPr>
              <a:t>修读计划关系  </a:t>
            </a:r>
            <a:r>
              <a:rPr lang="en" altLang="zh-CN" sz="2000" dirty="0">
                <a:latin typeface="Times" pitchFamily="2" charset="0"/>
              </a:rPr>
              <a:t>Plan(</a:t>
            </a:r>
            <a:r>
              <a:rPr lang="en" altLang="zh-CN" sz="2000" dirty="0" err="1">
                <a:latin typeface="Times" pitchFamily="2" charset="0"/>
              </a:rPr>
              <a:t>PlanID</a:t>
            </a:r>
            <a:r>
              <a:rPr lang="en" altLang="zh-CN" sz="2000" dirty="0">
                <a:latin typeface="Times" pitchFamily="2" charset="0"/>
              </a:rPr>
              <a:t>, </a:t>
            </a:r>
            <a:r>
              <a:rPr lang="en" altLang="zh-CN" sz="2000" dirty="0" err="1">
                <a:latin typeface="Times" pitchFamily="2" charset="0"/>
              </a:rPr>
              <a:t>PlanName</a:t>
            </a:r>
            <a:r>
              <a:rPr lang="en" altLang="zh-CN" sz="2000" dirty="0">
                <a:latin typeface="Times" pitchFamily="2" charset="0"/>
              </a:rPr>
              <a:t>)</a:t>
            </a:r>
          </a:p>
          <a:p>
            <a:pPr lvl="1"/>
            <a:r>
              <a:rPr lang="zh-CN" altLang="en-US" sz="2000" dirty="0">
                <a:latin typeface="Times" pitchFamily="2" charset="0"/>
              </a:rPr>
              <a:t>包含关系   </a:t>
            </a:r>
            <a:r>
              <a:rPr lang="en" altLang="zh-CN" sz="2000" dirty="0">
                <a:latin typeface="Times" pitchFamily="2" charset="0"/>
              </a:rPr>
              <a:t>Contain(</a:t>
            </a:r>
            <a:r>
              <a:rPr lang="en" altLang="zh-CN" sz="2000" dirty="0" err="1">
                <a:latin typeface="Times" pitchFamily="2" charset="0"/>
              </a:rPr>
              <a:t>PlanID</a:t>
            </a:r>
            <a:r>
              <a:rPr lang="en" altLang="zh-CN" sz="2000" dirty="0">
                <a:latin typeface="Times" pitchFamily="2" charset="0"/>
              </a:rPr>
              <a:t>, </a:t>
            </a:r>
            <a:r>
              <a:rPr lang="en" altLang="zh-CN" sz="2000" dirty="0" err="1">
                <a:latin typeface="Times" pitchFamily="2" charset="0"/>
              </a:rPr>
              <a:t>Cno</a:t>
            </a:r>
            <a:r>
              <a:rPr lang="en" altLang="zh-CN" sz="2000" dirty="0">
                <a:latin typeface="Times" pitchFamily="2" charset="0"/>
              </a:rPr>
              <a:t>)</a:t>
            </a:r>
          </a:p>
          <a:p>
            <a:pPr lvl="1"/>
            <a:r>
              <a:rPr lang="zh-CN" altLang="en-US" sz="2000" dirty="0">
                <a:latin typeface="Times" pitchFamily="2" charset="0"/>
              </a:rPr>
              <a:t>制定关系  </a:t>
            </a:r>
            <a:r>
              <a:rPr lang="en" altLang="zh-CN" sz="2000" dirty="0" err="1">
                <a:latin typeface="Times" pitchFamily="2" charset="0"/>
              </a:rPr>
              <a:t>MakePlan</a:t>
            </a:r>
            <a:r>
              <a:rPr lang="en" altLang="zh-CN" sz="2000" dirty="0">
                <a:latin typeface="Times" pitchFamily="2" charset="0"/>
              </a:rPr>
              <a:t>(</a:t>
            </a:r>
            <a:r>
              <a:rPr lang="en" altLang="zh-CN" sz="2000" dirty="0" err="1">
                <a:latin typeface="Times" pitchFamily="2" charset="0"/>
              </a:rPr>
              <a:t>PlanID</a:t>
            </a:r>
            <a:r>
              <a:rPr lang="en" altLang="zh-CN" sz="2000" dirty="0">
                <a:latin typeface="Times" pitchFamily="2" charset="0"/>
              </a:rPr>
              <a:t>, </a:t>
            </a:r>
            <a:r>
              <a:rPr lang="en" altLang="zh-CN" sz="2000" dirty="0" err="1">
                <a:latin typeface="Times" pitchFamily="2" charset="0"/>
              </a:rPr>
              <a:t>SchoolID</a:t>
            </a:r>
            <a:r>
              <a:rPr lang="en" altLang="zh-CN" sz="2000" dirty="0">
                <a:latin typeface="Times" pitchFamily="2" charset="0"/>
              </a:rPr>
              <a:t>)</a:t>
            </a:r>
            <a:endParaRPr lang="en-US" altLang="zh-CN" sz="2000" dirty="0">
              <a:latin typeface="Times" pitchFamily="2" charset="0"/>
            </a:endParaRPr>
          </a:p>
          <a:p>
            <a:pPr lvl="1"/>
            <a:r>
              <a:rPr lang="zh-CN" altLang="en-US" sz="2000" dirty="0">
                <a:latin typeface="Times" pitchFamily="2" charset="0"/>
              </a:rPr>
              <a:t>选择关系  </a:t>
            </a:r>
            <a:r>
              <a:rPr lang="en" altLang="zh-CN" sz="2000" dirty="0" err="1">
                <a:latin typeface="Times" pitchFamily="2" charset="0"/>
              </a:rPr>
              <a:t>SelectPlan</a:t>
            </a:r>
            <a:r>
              <a:rPr lang="en" altLang="zh-CN" sz="2000" dirty="0">
                <a:latin typeface="Times" pitchFamily="2" charset="0"/>
              </a:rPr>
              <a:t>(</a:t>
            </a:r>
            <a:r>
              <a:rPr lang="en" altLang="zh-CN" sz="2000" dirty="0" err="1">
                <a:latin typeface="Times" pitchFamily="2" charset="0"/>
              </a:rPr>
              <a:t>PlanID</a:t>
            </a:r>
            <a:r>
              <a:rPr lang="en" altLang="zh-CN" sz="2000" dirty="0">
                <a:latin typeface="Times" pitchFamily="2" charset="0"/>
              </a:rPr>
              <a:t>, </a:t>
            </a:r>
            <a:r>
              <a:rPr lang="en" altLang="zh-CN" sz="2000" dirty="0" err="1">
                <a:latin typeface="Times" pitchFamily="2" charset="0"/>
              </a:rPr>
              <a:t>Sno</a:t>
            </a:r>
            <a:r>
              <a:rPr lang="en" altLang="zh-CN" sz="2000" dirty="0">
                <a:latin typeface="Times" pitchFamily="2" charset="0"/>
              </a:rPr>
              <a:t>)</a:t>
            </a:r>
          </a:p>
          <a:p>
            <a:pPr lvl="1"/>
            <a:endParaRPr lang="en" altLang="zh-CN" sz="2000" dirty="0">
              <a:latin typeface="Times" pitchFamily="2" charset="0"/>
            </a:endParaRPr>
          </a:p>
          <a:p>
            <a:pPr lvl="1"/>
            <a:endParaRPr lang="en" altLang="zh-CN" sz="2000" dirty="0">
              <a:latin typeface="Times" pitchFamily="2" charset="0"/>
            </a:endParaRPr>
          </a:p>
          <a:p>
            <a:pPr lvl="1"/>
            <a:endParaRPr lang="zh-CN" altLang="en-US" sz="2000" dirty="0">
              <a:latin typeface="Times" pitchFamily="2" charset="0"/>
            </a:endParaRPr>
          </a:p>
        </p:txBody>
      </p:sp>
      <p:sp>
        <p:nvSpPr>
          <p:cNvPr id="3" name="页脚占位符 2">
            <a:extLst>
              <a:ext uri="{FF2B5EF4-FFF2-40B4-BE49-F238E27FC236}">
                <a16:creationId xmlns:a16="http://schemas.microsoft.com/office/drawing/2014/main" id="{4C70D314-9877-CF1B-7F3B-A0D2DB1B8E3D}"/>
              </a:ext>
            </a:extLst>
          </p:cNvPr>
          <p:cNvSpPr>
            <a:spLocks noGrp="1"/>
          </p:cNvSpPr>
          <p:nvPr>
            <p:ph type="ftr" sz="quarter" idx="11"/>
          </p:nvPr>
        </p:nvSpPr>
        <p:spPr/>
        <p:txBody>
          <a:bodyPr/>
          <a:lstStyle/>
          <a:p>
            <a:r>
              <a:rPr kumimoji="1" lang="zh-CN" altLang="en-US" dirty="0"/>
              <a:t>数据库系统</a:t>
            </a:r>
            <a:r>
              <a:rPr kumimoji="1" lang="en-US" altLang="zh-CN" dirty="0"/>
              <a:t>—</a:t>
            </a:r>
            <a:r>
              <a:rPr kumimoji="1" lang="zh-CN" altLang="en-US" dirty="0"/>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030BE30F-9B20-2385-9756-2F38730D50DD}"/>
              </a:ext>
            </a:extLst>
          </p:cNvPr>
          <p:cNvSpPr>
            <a:spLocks noGrp="1"/>
          </p:cNvSpPr>
          <p:nvPr>
            <p:ph type="sldNum" sz="quarter" idx="12"/>
          </p:nvPr>
        </p:nvSpPr>
        <p:spPr/>
        <p:txBody>
          <a:bodyPr/>
          <a:lstStyle/>
          <a:p>
            <a:fld id="{4B0D34C0-35A8-654C-9FBA-7B4E017BD630}" type="slidenum">
              <a:rPr lang="en-US" altLang="zh-CN" smtClean="0"/>
              <a:t>44</a:t>
            </a:fld>
            <a:endParaRPr kumimoji="1" lang="zh-CN" altLang="en-US"/>
          </a:p>
        </p:txBody>
      </p:sp>
    </p:spTree>
    <p:extLst>
      <p:ext uri="{BB962C8B-B14F-4D97-AF65-F5344CB8AC3E}">
        <p14:creationId xmlns:p14="http://schemas.microsoft.com/office/powerpoint/2010/main" val="230751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4" name="灯片编号占位符 1">
            <a:extLst>
              <a:ext uri="{FF2B5EF4-FFF2-40B4-BE49-F238E27FC236}">
                <a16:creationId xmlns:a16="http://schemas.microsoft.com/office/drawing/2014/main" id="{AC7D844B-D804-F713-CC91-CBD3CF855610}"/>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45</a:t>
            </a:fld>
            <a:endParaRPr lang="zh-CN" altLang="en-US" dirty="0"/>
          </a:p>
        </p:txBody>
      </p:sp>
      <p:sp>
        <p:nvSpPr>
          <p:cNvPr id="2" name="页脚占位符 1">
            <a:extLst>
              <a:ext uri="{FF2B5EF4-FFF2-40B4-BE49-F238E27FC236}">
                <a16:creationId xmlns:a16="http://schemas.microsoft.com/office/drawing/2014/main" id="{B7EE616A-5ECD-9CF9-DFDC-F2D3DFBC31CA}"/>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070E03F2-F880-340B-0A1C-56255E1EC1E0}"/>
              </a:ext>
            </a:extLst>
          </p:cNvPr>
          <p:cNvSpPr>
            <a:spLocks noGrp="1"/>
          </p:cNvSpPr>
          <p:nvPr>
            <p:ph type="sldNum" sz="quarter" idx="12"/>
          </p:nvPr>
        </p:nvSpPr>
        <p:spPr/>
        <p:txBody>
          <a:bodyPr/>
          <a:lstStyle/>
          <a:p>
            <a:fld id="{4B0D34C0-35A8-654C-9FBA-7B4E017BD630}" type="slidenum">
              <a:rPr lang="en-US" altLang="zh-CN" smtClean="0"/>
              <a:t>45</a:t>
            </a:fld>
            <a:endParaRPr kumimoji="1" lang="zh-CN" altLang="en-US"/>
          </a:p>
        </p:txBody>
      </p:sp>
      <p:sp>
        <p:nvSpPr>
          <p:cNvPr id="9" name="Shape18">
            <a:extLst>
              <a:ext uri="{FF2B5EF4-FFF2-40B4-BE49-F238E27FC236}">
                <a16:creationId xmlns:a16="http://schemas.microsoft.com/office/drawing/2014/main" id="{F7F85491-935C-4821-ADB2-1B3B7F11A53A}"/>
              </a:ext>
            </a:extLst>
          </p:cNvPr>
          <p:cNvSpPr/>
          <p:nvPr/>
        </p:nvSpPr>
        <p:spPr>
          <a:xfrm>
            <a:off x="1803862" y="1523720"/>
            <a:ext cx="8470669" cy="3810560"/>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8" name="内容占位符 2">
            <a:extLst>
              <a:ext uri="{FF2B5EF4-FFF2-40B4-BE49-F238E27FC236}">
                <a16:creationId xmlns:a16="http://schemas.microsoft.com/office/drawing/2014/main" id="{11571B15-DEB6-7B6C-4BC2-330DCE192FDE}"/>
              </a:ext>
            </a:extLst>
          </p:cNvPr>
          <p:cNvSpPr txBox="1">
            <a:spLocks/>
          </p:cNvSpPr>
          <p:nvPr/>
        </p:nvSpPr>
        <p:spPr bwMode="auto">
          <a:xfrm>
            <a:off x="1997794" y="1945060"/>
            <a:ext cx="7888777" cy="27183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2000" b="0">
                <a:solidFill>
                  <a:schemeClr val="tx1"/>
                </a:solidFill>
                <a:effectLst/>
                <a:latin typeface="微软雅黑" panose="020B0503020204020204" pitchFamily="34" charset="-122"/>
                <a:ea typeface="微软雅黑" panose="020B0503020204020204" pitchFamily="34" charset="-122"/>
                <a:cs typeface="Arial"/>
              </a:defRPr>
            </a:lvl1pPr>
            <a:lvl2pPr marL="685817" indent="-263776" algn="l" rtl="0" eaLnBrk="1" fontAlgn="base" hangingPunct="1">
              <a:spcBef>
                <a:spcPct val="20000"/>
              </a:spcBef>
              <a:spcAft>
                <a:spcPct val="0"/>
              </a:spcAft>
              <a:buChar char="–"/>
              <a:defRPr kumimoji="1" sz="1800" b="0">
                <a:solidFill>
                  <a:schemeClr val="tx1"/>
                </a:solidFill>
                <a:effectLst/>
                <a:latin typeface="微软雅黑" panose="020B0503020204020204" pitchFamily="34" charset="-122"/>
                <a:ea typeface="微软雅黑" panose="020B0503020204020204" pitchFamily="34" charset="-122"/>
                <a:cs typeface="Arial"/>
              </a:defRPr>
            </a:lvl2pPr>
            <a:lvl3pPr marL="1055103" indent="-211021" algn="l" rtl="0" eaLnBrk="1" fontAlgn="base" hangingPunct="1">
              <a:spcBef>
                <a:spcPct val="20000"/>
              </a:spcBef>
              <a:spcAft>
                <a:spcPct val="0"/>
              </a:spcAft>
              <a:buChar char="•"/>
              <a:defRPr kumimoji="1" sz="1600" b="0">
                <a:solidFill>
                  <a:schemeClr val="tx1"/>
                </a:solidFill>
                <a:effectLst/>
                <a:latin typeface="微软雅黑" panose="020B0503020204020204" pitchFamily="34" charset="-122"/>
                <a:ea typeface="微软雅黑" panose="020B0503020204020204" pitchFamily="34"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marL="0" indent="0">
              <a:buFont typeface="Wingdings" charset="2"/>
              <a:buNone/>
            </a:pPr>
            <a:r>
              <a:rPr lang="en-US" altLang="zh-CN" sz="2800" kern="0" dirty="0">
                <a:latin typeface="Microsoft YaHei" panose="020B0503020204020204" pitchFamily="34" charset="-122"/>
                <a:ea typeface="Microsoft YaHei" panose="020B0503020204020204" pitchFamily="34" charset="-122"/>
              </a:rPr>
              <a:t>1</a:t>
            </a:r>
            <a:r>
              <a:rPr lang="zh-CN" altLang="en-US" sz="2800" kern="0" dirty="0">
                <a:latin typeface="Microsoft YaHei" panose="020B0503020204020204" pitchFamily="34" charset="-122"/>
                <a:ea typeface="Microsoft YaHei" panose="020B0503020204020204" pitchFamily="34" charset="-122"/>
              </a:rPr>
              <a:t>、数据库设计和数据模型</a:t>
            </a:r>
          </a:p>
          <a:p>
            <a:pPr marL="0" indent="0">
              <a:buFont typeface="Wingdings" charset="2"/>
              <a:buNone/>
            </a:pPr>
            <a:r>
              <a:rPr lang="en-US" altLang="zh-CN" sz="2800" kern="0" dirty="0">
                <a:latin typeface="Microsoft YaHei" panose="020B0503020204020204" pitchFamily="34" charset="-122"/>
                <a:ea typeface="Microsoft YaHei" panose="020B0503020204020204" pitchFamily="34" charset="-122"/>
              </a:rPr>
              <a:t>2</a:t>
            </a:r>
            <a:r>
              <a:rPr lang="zh-CN" altLang="en-US" sz="2800" kern="0" dirty="0">
                <a:latin typeface="Microsoft YaHei" panose="020B0503020204020204" pitchFamily="34" charset="-122"/>
                <a:ea typeface="Microsoft YaHei" panose="020B0503020204020204" pitchFamily="34" charset="-122"/>
              </a:rPr>
              <a:t>、概念结构设计：</a:t>
            </a:r>
            <a:r>
              <a:rPr lang="en" altLang="zh-CN" sz="2800" kern="0" dirty="0">
                <a:latin typeface="Microsoft YaHei" panose="020B0503020204020204" pitchFamily="34" charset="-122"/>
                <a:ea typeface="Microsoft YaHei" panose="020B0503020204020204" pitchFamily="34" charset="-122"/>
              </a:rPr>
              <a:t>E-R</a:t>
            </a:r>
            <a:r>
              <a:rPr lang="zh-CN" altLang="en-US" sz="2800" kern="0" dirty="0">
                <a:latin typeface="Microsoft YaHei" panose="020B0503020204020204" pitchFamily="34" charset="-122"/>
                <a:ea typeface="Microsoft YaHei" panose="020B0503020204020204" pitchFamily="34" charset="-122"/>
              </a:rPr>
              <a:t>模型 </a:t>
            </a:r>
            <a:endParaRPr lang="en-US" altLang="zh-CN" sz="2800" kern="0" dirty="0">
              <a:latin typeface="Microsoft YaHei" panose="020B0503020204020204" pitchFamily="34" charset="-122"/>
              <a:ea typeface="Microsoft YaHei" panose="020B0503020204020204" pitchFamily="34" charset="-122"/>
            </a:endParaRPr>
          </a:p>
          <a:p>
            <a:pPr marL="0" indent="0">
              <a:buFont typeface="Wingdings" charset="2"/>
              <a:buNone/>
            </a:pPr>
            <a:r>
              <a:rPr lang="en-US" altLang="zh-CN" sz="2800" kern="0" dirty="0">
                <a:latin typeface="Microsoft YaHei" panose="020B0503020204020204" pitchFamily="34" charset="-122"/>
                <a:ea typeface="Microsoft YaHei" panose="020B0503020204020204" pitchFamily="34" charset="-122"/>
              </a:rPr>
              <a:t>3</a:t>
            </a:r>
            <a:r>
              <a:rPr lang="zh-CN" altLang="en-US" sz="2800" kern="0" dirty="0">
                <a:latin typeface="Microsoft YaHei" panose="020B0503020204020204" pitchFamily="34" charset="-122"/>
                <a:ea typeface="Microsoft YaHei" panose="020B0503020204020204" pitchFamily="34" charset="-122"/>
              </a:rPr>
              <a:t>、逻辑结构设计：从</a:t>
            </a:r>
            <a:r>
              <a:rPr lang="en-US" altLang="zh-CN" sz="2800" kern="0" dirty="0">
                <a:latin typeface="Microsoft YaHei" panose="020B0503020204020204" pitchFamily="34" charset="-122"/>
                <a:ea typeface="Microsoft YaHei" panose="020B0503020204020204" pitchFamily="34" charset="-122"/>
              </a:rPr>
              <a:t>E-R</a:t>
            </a:r>
            <a:r>
              <a:rPr lang="zh-CN" altLang="en-US" sz="2800" kern="0" dirty="0">
                <a:latin typeface="Microsoft YaHei" panose="020B0503020204020204" pitchFamily="34" charset="-122"/>
                <a:ea typeface="Microsoft YaHei" panose="020B0503020204020204" pitchFamily="34" charset="-122"/>
              </a:rPr>
              <a:t>图到关系设计</a:t>
            </a:r>
          </a:p>
          <a:p>
            <a:pPr marL="0" indent="0">
              <a:buNone/>
            </a:pPr>
            <a:r>
              <a:rPr lang="en-US" altLang="zh-CN" sz="2800" b="1" kern="0" dirty="0">
                <a:solidFill>
                  <a:srgbClr val="7E3094"/>
                </a:solidFill>
                <a:latin typeface="Microsoft YaHei" panose="020B0503020204020204" pitchFamily="34" charset="-122"/>
                <a:ea typeface="Microsoft YaHei" panose="020B0503020204020204" pitchFamily="34" charset="-122"/>
              </a:rPr>
              <a:t>4</a:t>
            </a:r>
            <a:r>
              <a:rPr lang="zh-CN" altLang="en-US" sz="2800" b="1" kern="0" dirty="0">
                <a:solidFill>
                  <a:srgbClr val="7E3094"/>
                </a:solidFill>
                <a:latin typeface="Microsoft YaHei" panose="020B0503020204020204" pitchFamily="34" charset="-122"/>
                <a:ea typeface="Microsoft YaHei" panose="020B0503020204020204" pitchFamily="34" charset="-122"/>
              </a:rPr>
              <a:t>、数据库规范化设计理论</a:t>
            </a:r>
          </a:p>
          <a:p>
            <a:pPr marL="0" indent="0">
              <a:buFont typeface="Wingdings" charset="2"/>
              <a:buNone/>
            </a:pPr>
            <a:r>
              <a:rPr lang="en-US" altLang="zh-CN" sz="2800" kern="0" dirty="0">
                <a:latin typeface="Microsoft YaHei" panose="020B0503020204020204" pitchFamily="34" charset="-122"/>
                <a:ea typeface="Microsoft YaHei" panose="020B0503020204020204" pitchFamily="34" charset="-122"/>
              </a:rPr>
              <a:t>5</a:t>
            </a:r>
            <a:r>
              <a:rPr lang="zh-CN" altLang="en-US" sz="2800" kern="0" dirty="0">
                <a:latin typeface="Microsoft YaHei" panose="020B0503020204020204" pitchFamily="34" charset="-122"/>
                <a:ea typeface="Microsoft YaHei" panose="020B0503020204020204" pitchFamily="34" charset="-122"/>
              </a:rPr>
              <a:t>、数据库规范化设计实现（基于关系模式的分解）</a:t>
            </a:r>
            <a:endParaRPr lang="en-US" altLang="zh-CN" sz="2800" kern="0" dirty="0">
              <a:latin typeface="Microsoft YaHei" panose="020B0503020204020204" pitchFamily="34" charset="-122"/>
              <a:ea typeface="Microsoft YaHei" panose="020B0503020204020204" pitchFamily="34" charset="-122"/>
            </a:endParaRPr>
          </a:p>
          <a:p>
            <a:pPr marL="0" indent="0">
              <a:buFont typeface="Wingdings" charset="2"/>
              <a:buNone/>
            </a:pPr>
            <a:r>
              <a:rPr lang="en-US" altLang="zh-CN" sz="2800" kern="0" dirty="0">
                <a:latin typeface="Microsoft YaHei" panose="020B0503020204020204" pitchFamily="34" charset="-122"/>
                <a:ea typeface="Microsoft YaHei" panose="020B0503020204020204" pitchFamily="34" charset="-122"/>
              </a:rPr>
              <a:t>6</a:t>
            </a:r>
            <a:r>
              <a:rPr lang="zh-CN" altLang="en-US" sz="2800" kern="0" dirty="0">
                <a:latin typeface="Microsoft YaHei" panose="020B0503020204020204" pitchFamily="34" charset="-122"/>
                <a:ea typeface="Microsoft YaHei" panose="020B0503020204020204" pitchFamily="34" charset="-122"/>
              </a:rPr>
              <a:t>、本章小结</a:t>
            </a:r>
            <a:endParaRPr lang="en-US" altLang="zh-CN" sz="2800" kern="0" dirty="0">
              <a:latin typeface="Microsoft YaHei" panose="020B0503020204020204" pitchFamily="34" charset="-122"/>
              <a:ea typeface="Microsoft YaHei" panose="020B0503020204020204" pitchFamily="34" charset="-122"/>
            </a:endParaRPr>
          </a:p>
          <a:p>
            <a:pPr>
              <a:buFont typeface="Wingdings" panose="05000000000000000000" pitchFamily="2" charset="2"/>
              <a:buChar char="Ø"/>
            </a:pPr>
            <a:endParaRPr lang="zh-CN" altLang="en-US" sz="2800" kern="0" dirty="0">
              <a:solidFill>
                <a:srgbClr val="7E309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34732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93584" y="1080668"/>
            <a:ext cx="11922570" cy="5525285"/>
          </a:xfrm>
          <a:prstGeom prst="roundRect">
            <a:avLst>
              <a:gd name="adj" fmla="val 1316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为什么要规范化设计？</a:t>
            </a:r>
            <a:endParaRPr kumimoji="1" lang="zh-CN" altLang="en-US" dirty="0">
              <a:latin typeface="Times" pitchFamily="2" charset="0"/>
            </a:endParaRP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18247" y="1199244"/>
            <a:ext cx="11697908" cy="3142632"/>
          </a:xfrm>
        </p:spPr>
        <p:txBody>
          <a:bodyPr/>
          <a:lstStyle/>
          <a:p>
            <a:pPr>
              <a:lnSpc>
                <a:spcPct val="120000"/>
              </a:lnSpc>
              <a:buFont typeface="Wingdings" panose="05000000000000000000" pitchFamily="2" charset="2"/>
              <a:buChar char="Ø"/>
            </a:pPr>
            <a:r>
              <a:rPr lang="zh-CN" altLang="en-US" sz="2400" b="1" dirty="0">
                <a:latin typeface="Microsoft YaHei" panose="020B0503020204020204" pitchFamily="34" charset="-122"/>
                <a:ea typeface="Microsoft YaHei" panose="020B0503020204020204" pitchFamily="34" charset="-122"/>
              </a:rPr>
              <a:t>数据库规范化设计</a:t>
            </a:r>
            <a:r>
              <a:rPr lang="zh-CN" altLang="en-US" sz="2400" dirty="0">
                <a:latin typeface="Microsoft YaHei" panose="020B0503020204020204" pitchFamily="34" charset="-122"/>
                <a:ea typeface="Microsoft YaHei" panose="020B0503020204020204" pitchFamily="34" charset="-122"/>
              </a:rPr>
              <a:t>是指在数据库中</a:t>
            </a:r>
            <a:r>
              <a:rPr lang="zh-CN" altLang="en-US" sz="2400" b="1" dirty="0">
                <a:solidFill>
                  <a:srgbClr val="7E3094"/>
                </a:solidFill>
                <a:latin typeface="Microsoft YaHei" panose="020B0503020204020204" pitchFamily="34" charset="-122"/>
                <a:ea typeface="Microsoft YaHei" panose="020B0503020204020204" pitchFamily="34" charset="-122"/>
              </a:rPr>
              <a:t>减少数据冗余和定义一个规范的表间结构</a:t>
            </a:r>
            <a:r>
              <a:rPr lang="zh-CN" altLang="en-US" sz="2400" dirty="0">
                <a:latin typeface="Microsoft YaHei" panose="020B0503020204020204" pitchFamily="34" charset="-122"/>
                <a:ea typeface="Microsoft YaHei" panose="020B0503020204020204" pitchFamily="34" charset="-122"/>
              </a:rPr>
              <a:t>，以更好地</a:t>
            </a:r>
            <a:r>
              <a:rPr lang="zh-CN" altLang="en-US" sz="2400" b="1" dirty="0">
                <a:solidFill>
                  <a:srgbClr val="7E3094"/>
                </a:solidFill>
                <a:latin typeface="Microsoft YaHei" panose="020B0503020204020204" pitchFamily="34" charset="-122"/>
                <a:ea typeface="Microsoft YaHei" panose="020B0503020204020204" pitchFamily="34" charset="-122"/>
              </a:rPr>
              <a:t>实现数据完整性和一致性</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lvl="1">
              <a:lnSpc>
                <a:spcPct val="120000"/>
              </a:lnSpc>
              <a:buFont typeface="Wingdings" panose="05000000000000000000" pitchFamily="2" charset="2"/>
              <a:buChar char="l"/>
            </a:pPr>
            <a:r>
              <a:rPr lang="zh-CN" altLang="en-US" sz="2400" dirty="0">
                <a:latin typeface="Times" pitchFamily="2" charset="0"/>
              </a:rPr>
              <a:t>数据冗余是指一组数据不必要地重复出现在多个表中。</a:t>
            </a:r>
            <a:endParaRPr lang="en-US" altLang="zh-CN" sz="2400" dirty="0">
              <a:latin typeface="Times" pitchFamily="2" charset="0"/>
            </a:endParaRPr>
          </a:p>
          <a:p>
            <a:pPr lvl="1">
              <a:lnSpc>
                <a:spcPct val="120000"/>
              </a:lnSpc>
              <a:buFont typeface="Wingdings" panose="05000000000000000000" pitchFamily="2" charset="2"/>
              <a:buChar char="l"/>
            </a:pPr>
            <a:r>
              <a:rPr lang="zh-CN" altLang="en-US" sz="2400" dirty="0">
                <a:latin typeface="Times" pitchFamily="2" charset="0"/>
              </a:rPr>
              <a:t>冗余数据会占用更多存储空间并且提高数据库的维护成本，例如维护数据一致性。</a:t>
            </a:r>
          </a:p>
          <a:p>
            <a:pPr>
              <a:lnSpc>
                <a:spcPct val="120000"/>
              </a:lnSpc>
              <a:buFont typeface="Wingdings" panose="05000000000000000000" pitchFamily="2" charset="2"/>
              <a:buChar char="Ø"/>
            </a:pPr>
            <a:r>
              <a:rPr lang="zh-CN" altLang="en-US" sz="2400" dirty="0">
                <a:latin typeface="Times" pitchFamily="2" charset="0"/>
              </a:rPr>
              <a:t>数据库规范化设计具有以下几个优点：</a:t>
            </a:r>
            <a:endParaRPr lang="en-US" altLang="zh-CN" sz="2400" dirty="0">
              <a:latin typeface="Times" pitchFamily="2" charset="0"/>
            </a:endParaRPr>
          </a:p>
          <a:p>
            <a:pPr marL="422041" lvl="1" indent="0">
              <a:lnSpc>
                <a:spcPct val="120000"/>
              </a:lnSpc>
              <a:buNone/>
            </a:pPr>
            <a:r>
              <a:rPr lang="zh-CN" altLang="en-US" sz="2400" dirty="0">
                <a:latin typeface="Times" pitchFamily="2" charset="0"/>
              </a:rPr>
              <a:t>（</a:t>
            </a:r>
            <a:r>
              <a:rPr lang="en-US" altLang="zh-CN" sz="2400" dirty="0">
                <a:latin typeface="Times" pitchFamily="2" charset="0"/>
              </a:rPr>
              <a:t>1</a:t>
            </a:r>
            <a:r>
              <a:rPr lang="zh-CN" altLang="en-US" sz="2400" dirty="0">
                <a:latin typeface="Times" pitchFamily="2" charset="0"/>
              </a:rPr>
              <a:t>）</a:t>
            </a:r>
            <a:r>
              <a:rPr lang="zh-CN" altLang="en-US" sz="2400" dirty="0">
                <a:solidFill>
                  <a:srgbClr val="3B20FF"/>
                </a:solidFill>
                <a:latin typeface="Times" pitchFamily="2" charset="0"/>
              </a:rPr>
              <a:t>降低数据存储和维护数据一致性的成本</a:t>
            </a:r>
            <a:r>
              <a:rPr lang="zh-CN" altLang="en-US" sz="2400" dirty="0">
                <a:latin typeface="Times" pitchFamily="2" charset="0"/>
              </a:rPr>
              <a:t>。即减少冗余数据，减少存储空间的开销；当数据发生更新（以及插入和删除）的时候，不必同时更新那些冗余数据，降低了维护数据一致性的成本。</a:t>
            </a:r>
          </a:p>
          <a:p>
            <a:pPr marL="422041" lvl="1" indent="0">
              <a:lnSpc>
                <a:spcPct val="120000"/>
              </a:lnSpc>
              <a:buNone/>
            </a:pPr>
            <a:r>
              <a:rPr lang="zh-CN" altLang="en-US" sz="2400" dirty="0">
                <a:latin typeface="Times" pitchFamily="2" charset="0"/>
              </a:rPr>
              <a:t>（</a:t>
            </a:r>
            <a:r>
              <a:rPr lang="en-US" altLang="zh-CN" sz="2400" dirty="0">
                <a:latin typeface="Times" pitchFamily="2" charset="0"/>
              </a:rPr>
              <a:t>2</a:t>
            </a:r>
            <a:r>
              <a:rPr lang="zh-CN" altLang="en-US" sz="2400" dirty="0">
                <a:latin typeface="Times" pitchFamily="2" charset="0"/>
              </a:rPr>
              <a:t>）</a:t>
            </a:r>
            <a:r>
              <a:rPr lang="zh-CN" altLang="en-US" sz="2400" dirty="0">
                <a:solidFill>
                  <a:srgbClr val="3B20FF"/>
                </a:solidFill>
                <a:latin typeface="Times" pitchFamily="2" charset="0"/>
              </a:rPr>
              <a:t>便于设计合理的关系表间的依赖和约束关系</a:t>
            </a:r>
            <a:r>
              <a:rPr lang="zh-CN" altLang="en-US" sz="2400" dirty="0">
                <a:latin typeface="Times" pitchFamily="2" charset="0"/>
              </a:rPr>
              <a:t>，便于实现数据完整性和一致性，避免插入异常、删除异常、更新异常。</a:t>
            </a:r>
          </a:p>
          <a:p>
            <a:pPr marL="422041" lvl="1" indent="0">
              <a:lnSpc>
                <a:spcPct val="120000"/>
              </a:lnSpc>
              <a:buNone/>
            </a:pPr>
            <a:r>
              <a:rPr lang="zh-CN" altLang="en-US" sz="2400" dirty="0">
                <a:latin typeface="Times" pitchFamily="2" charset="0"/>
              </a:rPr>
              <a:t>（</a:t>
            </a:r>
            <a:r>
              <a:rPr lang="en-US" altLang="zh-CN" sz="2400" dirty="0">
                <a:latin typeface="Times" pitchFamily="2" charset="0"/>
              </a:rPr>
              <a:t>3</a:t>
            </a:r>
            <a:r>
              <a:rPr lang="zh-CN" altLang="en-US" sz="2400" dirty="0">
                <a:latin typeface="Times" pitchFamily="2" charset="0"/>
              </a:rPr>
              <a:t>）</a:t>
            </a:r>
            <a:r>
              <a:rPr lang="zh-CN" altLang="en-US" sz="2400" dirty="0">
                <a:solidFill>
                  <a:srgbClr val="3B20FF"/>
                </a:solidFill>
                <a:latin typeface="Times" pitchFamily="2" charset="0"/>
              </a:rPr>
              <a:t>便于设计合理的数据库结构</a:t>
            </a:r>
            <a:r>
              <a:rPr lang="zh-CN" altLang="en-US" sz="2400" dirty="0">
                <a:latin typeface="Times" pitchFamily="2" charset="0"/>
              </a:rPr>
              <a:t>，以提高数据库系统的整体性能。</a:t>
            </a:r>
          </a:p>
        </p:txBody>
      </p:sp>
      <p:sp>
        <p:nvSpPr>
          <p:cNvPr id="4" name="灯片编号占位符 1">
            <a:extLst>
              <a:ext uri="{FF2B5EF4-FFF2-40B4-BE49-F238E27FC236}">
                <a16:creationId xmlns:a16="http://schemas.microsoft.com/office/drawing/2014/main" id="{990D0508-B5B1-22AD-A705-B614FB043BC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46</a:t>
            </a:fld>
            <a:endParaRPr lang="zh-CN" altLang="en-US" dirty="0"/>
          </a:p>
        </p:txBody>
      </p:sp>
      <p:sp>
        <p:nvSpPr>
          <p:cNvPr id="3" name="页脚占位符 2">
            <a:extLst>
              <a:ext uri="{FF2B5EF4-FFF2-40B4-BE49-F238E27FC236}">
                <a16:creationId xmlns:a16="http://schemas.microsoft.com/office/drawing/2014/main" id="{56F4D8A4-1295-40C8-E579-578FE4E6E4B8}"/>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C585EB91-C7B4-0087-8464-DAFE71AD55F7}"/>
              </a:ext>
            </a:extLst>
          </p:cNvPr>
          <p:cNvSpPr>
            <a:spLocks noGrp="1"/>
          </p:cNvSpPr>
          <p:nvPr>
            <p:ph type="sldNum" sz="quarter" idx="12"/>
          </p:nvPr>
        </p:nvSpPr>
        <p:spPr/>
        <p:txBody>
          <a:bodyPr/>
          <a:lstStyle/>
          <a:p>
            <a:fld id="{4B0D34C0-35A8-654C-9FBA-7B4E017BD630}" type="slidenum">
              <a:rPr lang="en-US" altLang="zh-CN" smtClean="0"/>
              <a:t>46</a:t>
            </a:fld>
            <a:endParaRPr kumimoji="1" lang="zh-CN" altLang="en-US"/>
          </a:p>
        </p:txBody>
      </p:sp>
    </p:spTree>
    <p:extLst>
      <p:ext uri="{BB962C8B-B14F-4D97-AF65-F5344CB8AC3E}">
        <p14:creationId xmlns:p14="http://schemas.microsoft.com/office/powerpoint/2010/main" val="3755679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9">
            <a:extLst>
              <a:ext uri="{FF2B5EF4-FFF2-40B4-BE49-F238E27FC236}">
                <a16:creationId xmlns:a16="http://schemas.microsoft.com/office/drawing/2014/main" id="{868FAB8C-BAF6-46A8-A1E7-3D1D98305179}"/>
              </a:ext>
            </a:extLst>
          </p:cNvPr>
          <p:cNvSpPr/>
          <p:nvPr/>
        </p:nvSpPr>
        <p:spPr>
          <a:xfrm rot="10800000">
            <a:off x="-304808" y="1000947"/>
            <a:ext cx="12334875" cy="143733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35" name="Shape9">
            <a:extLst>
              <a:ext uri="{FF2B5EF4-FFF2-40B4-BE49-F238E27FC236}">
                <a16:creationId xmlns:a16="http://schemas.microsoft.com/office/drawing/2014/main" id="{868FAB8C-BAF6-46A8-A1E7-3D1D98305179}"/>
              </a:ext>
            </a:extLst>
          </p:cNvPr>
          <p:cNvSpPr/>
          <p:nvPr/>
        </p:nvSpPr>
        <p:spPr>
          <a:xfrm rot="10800000">
            <a:off x="-304809" y="2629419"/>
            <a:ext cx="12334875" cy="253408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32" name="Shape6">
            <a:extLst>
              <a:ext uri="{FF2B5EF4-FFF2-40B4-BE49-F238E27FC236}">
                <a16:creationId xmlns:a16="http://schemas.microsoft.com/office/drawing/2014/main" id="{82D12675-44BA-4A12-95E2-53CE42E365F2}"/>
              </a:ext>
            </a:extLst>
          </p:cNvPr>
          <p:cNvSpPr/>
          <p:nvPr/>
        </p:nvSpPr>
        <p:spPr>
          <a:xfrm>
            <a:off x="7638518" y="3206164"/>
            <a:ext cx="4495015" cy="3250363"/>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33" name="Shape6">
            <a:extLst>
              <a:ext uri="{FF2B5EF4-FFF2-40B4-BE49-F238E27FC236}">
                <a16:creationId xmlns:a16="http://schemas.microsoft.com/office/drawing/2014/main" id="{2BB58945-69A6-42E9-96FF-DC536AE97366}"/>
              </a:ext>
            </a:extLst>
          </p:cNvPr>
          <p:cNvSpPr/>
          <p:nvPr/>
        </p:nvSpPr>
        <p:spPr>
          <a:xfrm>
            <a:off x="7760501" y="3243676"/>
            <a:ext cx="4264503" cy="314230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F1787"/>
              </a:solidFill>
              <a:latin typeface="微软雅黑" panose="020B0503020204020204" pitchFamily="82" charset="2"/>
              <a:ea typeface="OPPOSans M" panose="00020600040101010101" pitchFamily="18" charset="-122"/>
            </a:endParaRP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重要概念之间的关系</a:t>
            </a:r>
          </a:p>
        </p:txBody>
      </p:sp>
      <p:sp>
        <p:nvSpPr>
          <p:cNvPr id="4" name="灯片编号占位符 1">
            <a:extLst>
              <a:ext uri="{FF2B5EF4-FFF2-40B4-BE49-F238E27FC236}">
                <a16:creationId xmlns:a16="http://schemas.microsoft.com/office/drawing/2014/main" id="{AC7D844B-D804-F713-CC91-CBD3CF855610}"/>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47</a:t>
            </a:fld>
            <a:endParaRPr lang="zh-CN" altLang="en-US" dirty="0"/>
          </a:p>
        </p:txBody>
      </p:sp>
      <p:sp>
        <p:nvSpPr>
          <p:cNvPr id="8" name="圆柱体 7">
            <a:extLst>
              <a:ext uri="{FF2B5EF4-FFF2-40B4-BE49-F238E27FC236}">
                <a16:creationId xmlns:a16="http://schemas.microsoft.com/office/drawing/2014/main" id="{F6D2A394-E5B4-869A-0B86-F353490923B8}"/>
              </a:ext>
            </a:extLst>
          </p:cNvPr>
          <p:cNvSpPr/>
          <p:nvPr/>
        </p:nvSpPr>
        <p:spPr bwMode="auto">
          <a:xfrm>
            <a:off x="2542066" y="1264417"/>
            <a:ext cx="743484" cy="861893"/>
          </a:xfrm>
          <a:prstGeom prst="can">
            <a:avLst/>
          </a:prstGeom>
          <a:solidFill>
            <a:schemeClr val="bg1">
              <a:lumMod val="50000"/>
            </a:schemeClr>
          </a:solidFill>
          <a:ln>
            <a:noFill/>
            <a:headEnd type="none" w="med" len="med"/>
            <a:tailEnd type="none" w="med" len="med"/>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0F5E52D-E743-6E3C-6CCB-6A039AFDE115}"/>
              </a:ext>
            </a:extLst>
          </p:cNvPr>
          <p:cNvSpPr txBox="1"/>
          <p:nvPr/>
        </p:nvSpPr>
        <p:spPr>
          <a:xfrm>
            <a:off x="3491076" y="1306034"/>
            <a:ext cx="1427148" cy="715089"/>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zh-CN" altLang="en-US" dirty="0">
                <a:latin typeface="微软雅黑" panose="020B0503020204020204" pitchFamily="34" charset="-122"/>
                <a:ea typeface="微软雅黑" panose="020B0503020204020204" pitchFamily="34" charset="-122"/>
              </a:rPr>
              <a:t>关系数据库基本概念</a:t>
            </a:r>
            <a:endParaRPr lang="en-US" altLang="zh-CN"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86828877-7637-7E9B-FDAB-A40A49CF1377}"/>
              </a:ext>
            </a:extLst>
          </p:cNvPr>
          <p:cNvSpPr txBox="1"/>
          <p:nvPr/>
        </p:nvSpPr>
        <p:spPr>
          <a:xfrm>
            <a:off x="419878" y="1528782"/>
            <a:ext cx="1783082"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关系数据库概念</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2566119-9A19-424B-72EC-60070A775DCD}"/>
              </a:ext>
            </a:extLst>
          </p:cNvPr>
          <p:cNvSpPr txBox="1"/>
          <p:nvPr/>
        </p:nvSpPr>
        <p:spPr>
          <a:xfrm>
            <a:off x="419878" y="3455877"/>
            <a:ext cx="1783081"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关系数据库设计</a:t>
            </a:r>
          </a:p>
        </p:txBody>
      </p:sp>
      <p:sp>
        <p:nvSpPr>
          <p:cNvPr id="16" name="左大括号 15">
            <a:extLst>
              <a:ext uri="{FF2B5EF4-FFF2-40B4-BE49-F238E27FC236}">
                <a16:creationId xmlns:a16="http://schemas.microsoft.com/office/drawing/2014/main" id="{1DA2EE31-DFEE-F47E-B1E5-F1462DF4A678}"/>
              </a:ext>
            </a:extLst>
          </p:cNvPr>
          <p:cNvSpPr/>
          <p:nvPr/>
        </p:nvSpPr>
        <p:spPr bwMode="auto">
          <a:xfrm>
            <a:off x="2202959" y="1418233"/>
            <a:ext cx="199120" cy="590431"/>
          </a:xfrm>
          <a:prstGeom prst="leftBrace">
            <a:avLst/>
          </a:prstGeom>
          <a:ln w="38100">
            <a:solidFill>
              <a:srgbClr val="7030A0"/>
            </a:solidFill>
            <a:headEnd type="none" w="med" len="med"/>
            <a:tailEnd type="none" w="med" len="med"/>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dirty="0">
              <a:ln>
                <a:noFill/>
              </a:ln>
              <a:noFill/>
              <a:effectLst/>
              <a:latin typeface="微软雅黑" panose="020B0503020204020204" pitchFamily="34" charset="-122"/>
              <a:ea typeface="微软雅黑" panose="020B0503020204020204" pitchFamily="34" charset="-122"/>
            </a:endParaRPr>
          </a:p>
        </p:txBody>
      </p:sp>
      <p:sp>
        <p:nvSpPr>
          <p:cNvPr id="18" name="左大括号 17">
            <a:extLst>
              <a:ext uri="{FF2B5EF4-FFF2-40B4-BE49-F238E27FC236}">
                <a16:creationId xmlns:a16="http://schemas.microsoft.com/office/drawing/2014/main" id="{BD8AFFCB-3B3C-46B9-8DD8-0120497E260F}"/>
              </a:ext>
            </a:extLst>
          </p:cNvPr>
          <p:cNvSpPr/>
          <p:nvPr/>
        </p:nvSpPr>
        <p:spPr bwMode="auto">
          <a:xfrm>
            <a:off x="2202959" y="2653058"/>
            <a:ext cx="199043" cy="1943956"/>
          </a:xfrm>
          <a:prstGeom prst="leftBrace">
            <a:avLst/>
          </a:prstGeom>
          <a:ln w="38100">
            <a:solidFill>
              <a:srgbClr val="7030A0"/>
            </a:solidFill>
            <a:headEnd type="none" w="med" len="med"/>
            <a:tailEnd type="none" w="med" len="med"/>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dirty="0">
              <a:ln>
                <a:noFill/>
              </a:ln>
              <a:noFill/>
              <a:effectLs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94180E3-C018-7DB1-308F-BF5AB954DC4E}"/>
              </a:ext>
            </a:extLst>
          </p:cNvPr>
          <p:cNvSpPr txBox="1"/>
          <p:nvPr/>
        </p:nvSpPr>
        <p:spPr>
          <a:xfrm>
            <a:off x="4135943" y="2820381"/>
            <a:ext cx="1427148" cy="408623"/>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模型</a:t>
            </a:r>
            <a:endParaRPr lang="en-US" altLang="zh-CN"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ED5C7303-BE5B-F000-3755-D8112FEC62CD}"/>
              </a:ext>
            </a:extLst>
          </p:cNvPr>
          <p:cNvSpPr txBox="1"/>
          <p:nvPr/>
        </p:nvSpPr>
        <p:spPr>
          <a:xfrm>
            <a:off x="5555625" y="2803785"/>
            <a:ext cx="3261804"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数据库设计的高阶表示模型</a:t>
            </a:r>
            <a:endParaRPr lang="en-US" altLang="zh-CN"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A063B98F-9ECA-305B-8C58-07D8493932BA}"/>
              </a:ext>
            </a:extLst>
          </p:cNvPr>
          <p:cNvSpPr txBox="1"/>
          <p:nvPr/>
        </p:nvSpPr>
        <p:spPr>
          <a:xfrm>
            <a:off x="4991959" y="3433732"/>
            <a:ext cx="2398287" cy="408623"/>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图到关系设计</a:t>
            </a:r>
            <a:endParaRPr lang="en-US" altLang="zh-CN"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7F070D6-21D7-3A22-CED5-637742822D83}"/>
              </a:ext>
            </a:extLst>
          </p:cNvPr>
          <p:cNvSpPr txBox="1"/>
          <p:nvPr/>
        </p:nvSpPr>
        <p:spPr>
          <a:xfrm>
            <a:off x="3112769" y="4518391"/>
            <a:ext cx="3403676"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（关系数据库的数据模型）</a:t>
            </a:r>
            <a:endParaRPr lang="en-US" altLang="zh-CN"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A7AEB018-637E-082F-275C-73B5F3EE5254}"/>
              </a:ext>
            </a:extLst>
          </p:cNvPr>
          <p:cNvSpPr txBox="1"/>
          <p:nvPr/>
        </p:nvSpPr>
        <p:spPr>
          <a:xfrm>
            <a:off x="4135943" y="4027478"/>
            <a:ext cx="1427148" cy="408623"/>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zh-CN" altLang="en-US" dirty="0">
                <a:latin typeface="微软雅黑" panose="020B0503020204020204" pitchFamily="34" charset="-122"/>
                <a:ea typeface="微软雅黑" panose="020B0503020204020204" pitchFamily="34" charset="-122"/>
              </a:rPr>
              <a:t>关系模型</a:t>
            </a:r>
            <a:endParaRPr lang="en-US" altLang="zh-CN"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77CD2C9-33ED-36D7-59D2-56AC53494C3E}"/>
              </a:ext>
            </a:extLst>
          </p:cNvPr>
          <p:cNvSpPr txBox="1"/>
          <p:nvPr/>
        </p:nvSpPr>
        <p:spPr>
          <a:xfrm>
            <a:off x="2110134" y="3875933"/>
            <a:ext cx="1870361" cy="646331"/>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逻辑设计</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阶段</a:t>
            </a:r>
            <a:endParaRPr lang="en-US" altLang="zh-CN"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4434E27A-904B-906B-9CAE-E83BE5F9C713}"/>
              </a:ext>
            </a:extLst>
          </p:cNvPr>
          <p:cNvSpPr txBox="1"/>
          <p:nvPr/>
        </p:nvSpPr>
        <p:spPr>
          <a:xfrm>
            <a:off x="2110134" y="2707343"/>
            <a:ext cx="1870361" cy="646331"/>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概念设计</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阶段</a:t>
            </a:r>
            <a:endParaRPr lang="en-US" altLang="zh-CN" dirty="0">
              <a:latin typeface="微软雅黑" panose="020B0503020204020204" pitchFamily="34" charset="-122"/>
              <a:ea typeface="微软雅黑" panose="020B0503020204020204" pitchFamily="34" charset="-122"/>
            </a:endParaRPr>
          </a:p>
        </p:txBody>
      </p:sp>
      <p:cxnSp>
        <p:nvCxnSpPr>
          <p:cNvPr id="36" name="直线箭头连接符 35">
            <a:extLst>
              <a:ext uri="{FF2B5EF4-FFF2-40B4-BE49-F238E27FC236}">
                <a16:creationId xmlns:a16="http://schemas.microsoft.com/office/drawing/2014/main" id="{E2378270-EB95-8A04-D069-98B45D2FF71E}"/>
              </a:ext>
            </a:extLst>
          </p:cNvPr>
          <p:cNvCxnSpPr>
            <a:cxnSpLocks/>
            <a:stCxn id="19" idx="2"/>
            <a:endCxn id="23" idx="0"/>
          </p:cNvCxnSpPr>
          <p:nvPr/>
        </p:nvCxnSpPr>
        <p:spPr bwMode="auto">
          <a:xfrm>
            <a:off x="4849517" y="3229004"/>
            <a:ext cx="0" cy="798474"/>
          </a:xfrm>
          <a:prstGeom prst="straightConnector1">
            <a:avLst/>
          </a:prstGeom>
          <a:ln w="38100">
            <a:solidFill>
              <a:schemeClr val="tx1"/>
            </a:solidFill>
            <a:headEnd type="none" w="med" len="med"/>
            <a:tailEnd type="triangle"/>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C9D7ED07-3348-E369-FED6-1349BDE1F9E8}"/>
              </a:ext>
            </a:extLst>
          </p:cNvPr>
          <p:cNvSpPr txBox="1"/>
          <p:nvPr/>
        </p:nvSpPr>
        <p:spPr>
          <a:xfrm>
            <a:off x="5034269" y="1202490"/>
            <a:ext cx="3403676"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关系表、属性、元组、分量</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关系模式、关系示例</a:t>
            </a:r>
            <a:endParaRPr lang="en-US" altLang="zh-CN" dirty="0">
              <a:latin typeface="微软雅黑" panose="020B0503020204020204" pitchFamily="34" charset="-122"/>
              <a:ea typeface="微软雅黑" panose="020B0503020204020204" pitchFamily="34" charset="-122"/>
            </a:endParaRPr>
          </a:p>
        </p:txBody>
      </p:sp>
      <p:cxnSp>
        <p:nvCxnSpPr>
          <p:cNvPr id="13" name="直线箭头连接符 12">
            <a:extLst>
              <a:ext uri="{FF2B5EF4-FFF2-40B4-BE49-F238E27FC236}">
                <a16:creationId xmlns:a16="http://schemas.microsoft.com/office/drawing/2014/main" id="{9A99F2DF-F889-34B8-8B83-93CE25FBE427}"/>
              </a:ext>
            </a:extLst>
          </p:cNvPr>
          <p:cNvCxnSpPr>
            <a:cxnSpLocks/>
            <a:endCxn id="23" idx="3"/>
          </p:cNvCxnSpPr>
          <p:nvPr/>
        </p:nvCxnSpPr>
        <p:spPr bwMode="auto">
          <a:xfrm flipH="1">
            <a:off x="5563091" y="4231790"/>
            <a:ext cx="2075427" cy="0"/>
          </a:xfrm>
          <a:prstGeom prst="straightConnector1">
            <a:avLst/>
          </a:prstGeom>
          <a:ln w="38100">
            <a:solidFill>
              <a:schemeClr val="tx1"/>
            </a:solidFill>
            <a:headEnd type="none" w="med" len="med"/>
            <a:tailEnd type="triangle"/>
          </a:ln>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8226D74B-9E98-ECF0-FCE5-8170E3F122A2}"/>
              </a:ext>
            </a:extLst>
          </p:cNvPr>
          <p:cNvSpPr txBox="1"/>
          <p:nvPr/>
        </p:nvSpPr>
        <p:spPr>
          <a:xfrm>
            <a:off x="5909006" y="4289033"/>
            <a:ext cx="1645152" cy="369332"/>
          </a:xfrm>
          <a:prstGeom prst="rect">
            <a:avLst/>
          </a:prstGeom>
          <a:noFill/>
        </p:spPr>
        <p:txBody>
          <a:bodyPr wrap="square">
            <a:spAutoFit/>
          </a:bodyPr>
          <a:lstStyle/>
          <a:p>
            <a:pPr algn="ctr"/>
            <a:r>
              <a:rPr lang="zh-CN" altLang="en-US" dirty="0">
                <a:solidFill>
                  <a:srgbClr val="3B20FF"/>
                </a:solidFill>
                <a:latin typeface="微软雅黑" panose="020B0503020204020204" pitchFamily="34" charset="-122"/>
                <a:ea typeface="微软雅黑" panose="020B0503020204020204" pitchFamily="34" charset="-122"/>
              </a:rPr>
              <a:t>规范化设计</a:t>
            </a:r>
          </a:p>
        </p:txBody>
      </p:sp>
      <p:sp>
        <p:nvSpPr>
          <p:cNvPr id="9" name="页脚占位符 8">
            <a:extLst>
              <a:ext uri="{FF2B5EF4-FFF2-40B4-BE49-F238E27FC236}">
                <a16:creationId xmlns:a16="http://schemas.microsoft.com/office/drawing/2014/main" id="{EADABC4F-3249-B9E1-737F-47E1A54CDECB}"/>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11" name="灯片编号占位符 10">
            <a:extLst>
              <a:ext uri="{FF2B5EF4-FFF2-40B4-BE49-F238E27FC236}">
                <a16:creationId xmlns:a16="http://schemas.microsoft.com/office/drawing/2014/main" id="{B1A22AB6-B37A-2617-B6B6-874AB4426309}"/>
              </a:ext>
            </a:extLst>
          </p:cNvPr>
          <p:cNvSpPr>
            <a:spLocks noGrp="1"/>
          </p:cNvSpPr>
          <p:nvPr>
            <p:ph type="sldNum" sz="quarter" idx="12"/>
          </p:nvPr>
        </p:nvSpPr>
        <p:spPr/>
        <p:txBody>
          <a:bodyPr/>
          <a:lstStyle/>
          <a:p>
            <a:fld id="{4B0D34C0-35A8-654C-9FBA-7B4E017BD630}" type="slidenum">
              <a:rPr lang="en-US" altLang="zh-CN" smtClean="0"/>
              <a:t>47</a:t>
            </a:fld>
            <a:endParaRPr kumimoji="1" lang="zh-CN" altLang="en-US"/>
          </a:p>
        </p:txBody>
      </p:sp>
      <p:grpSp>
        <p:nvGrpSpPr>
          <p:cNvPr id="52" name="组合 51">
            <a:extLst>
              <a:ext uri="{FF2B5EF4-FFF2-40B4-BE49-F238E27FC236}">
                <a16:creationId xmlns:a16="http://schemas.microsoft.com/office/drawing/2014/main" id="{842260FA-19A1-F8CB-528A-24E402A5B264}"/>
              </a:ext>
            </a:extLst>
          </p:cNvPr>
          <p:cNvGrpSpPr/>
          <p:nvPr/>
        </p:nvGrpSpPr>
        <p:grpSpPr>
          <a:xfrm>
            <a:off x="7977243" y="3380533"/>
            <a:ext cx="3835563" cy="2912628"/>
            <a:chOff x="8010606" y="3347484"/>
            <a:chExt cx="3248668" cy="2615015"/>
          </a:xfrm>
        </p:grpSpPr>
        <p:sp>
          <p:nvSpPr>
            <p:cNvPr id="14" name="矩形 13">
              <a:extLst>
                <a:ext uri="{FF2B5EF4-FFF2-40B4-BE49-F238E27FC236}">
                  <a16:creationId xmlns:a16="http://schemas.microsoft.com/office/drawing/2014/main" id="{78C84129-A3A1-D918-3455-FFD7B72FB42E}"/>
                </a:ext>
              </a:extLst>
            </p:cNvPr>
            <p:cNvSpPr/>
            <p:nvPr/>
          </p:nvSpPr>
          <p:spPr bwMode="auto">
            <a:xfrm>
              <a:off x="8010609" y="3347856"/>
              <a:ext cx="3248665" cy="2614643"/>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6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17" name="矩形 16">
              <a:extLst>
                <a:ext uri="{FF2B5EF4-FFF2-40B4-BE49-F238E27FC236}">
                  <a16:creationId xmlns:a16="http://schemas.microsoft.com/office/drawing/2014/main" id="{A5E6E38E-D892-A58B-A778-127FC353B69C}"/>
                </a:ext>
              </a:extLst>
            </p:cNvPr>
            <p:cNvSpPr/>
            <p:nvPr/>
          </p:nvSpPr>
          <p:spPr bwMode="auto">
            <a:xfrm>
              <a:off x="8010606" y="3347484"/>
              <a:ext cx="3248667" cy="276999"/>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0"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规范化设计理论和实现</a:t>
              </a:r>
            </a:p>
          </p:txBody>
        </p:sp>
        <p:sp>
          <p:nvSpPr>
            <p:cNvPr id="24" name="矩形 23">
              <a:extLst>
                <a:ext uri="{FF2B5EF4-FFF2-40B4-BE49-F238E27FC236}">
                  <a16:creationId xmlns:a16="http://schemas.microsoft.com/office/drawing/2014/main" id="{A841343A-2DD6-77D4-FF73-CE42AEFB8302}"/>
                </a:ext>
              </a:extLst>
            </p:cNvPr>
            <p:cNvSpPr/>
            <p:nvPr/>
          </p:nvSpPr>
          <p:spPr bwMode="auto">
            <a:xfrm>
              <a:off x="8094939" y="3745545"/>
              <a:ext cx="1448505" cy="1323439"/>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en-US" altLang="zh-CN" sz="36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sz="3600" dirty="0">
                  <a:latin typeface="微软雅黑" panose="020B0503020204020204" pitchFamily="82" charset="2"/>
                  <a:ea typeface="微软雅黑" panose="020B0503020204020204" pitchFamily="82" charset="2"/>
                </a:rPr>
                <a:t>…</a:t>
              </a:r>
              <a:endParaRPr kumimoji="1" lang="zh-CN" altLang="en-US" sz="36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27" name="矩形 26">
              <a:extLst>
                <a:ext uri="{FF2B5EF4-FFF2-40B4-BE49-F238E27FC236}">
                  <a16:creationId xmlns:a16="http://schemas.microsoft.com/office/drawing/2014/main" id="{88F8B17F-60B7-603D-389C-D74DF2A5E81F}"/>
                </a:ext>
              </a:extLst>
            </p:cNvPr>
            <p:cNvSpPr/>
            <p:nvPr/>
          </p:nvSpPr>
          <p:spPr bwMode="auto">
            <a:xfrm>
              <a:off x="8094937" y="3745173"/>
              <a:ext cx="1448505" cy="276999"/>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0"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规范化程度</a:t>
              </a:r>
            </a:p>
          </p:txBody>
        </p:sp>
        <p:sp>
          <p:nvSpPr>
            <p:cNvPr id="37" name="矩形: 圆角 53">
              <a:extLst>
                <a:ext uri="{FF2B5EF4-FFF2-40B4-BE49-F238E27FC236}">
                  <a16:creationId xmlns:a16="http://schemas.microsoft.com/office/drawing/2014/main" id="{05745321-8C22-A81C-9651-20DBB6EA1D72}"/>
                </a:ext>
              </a:extLst>
            </p:cNvPr>
            <p:cNvSpPr/>
            <p:nvPr/>
          </p:nvSpPr>
          <p:spPr bwMode="auto">
            <a:xfrm>
              <a:off x="8177885" y="4104073"/>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第一范式</a:t>
              </a:r>
            </a:p>
          </p:txBody>
        </p:sp>
        <p:sp>
          <p:nvSpPr>
            <p:cNvPr id="38" name="矩形: 圆角 54">
              <a:extLst>
                <a:ext uri="{FF2B5EF4-FFF2-40B4-BE49-F238E27FC236}">
                  <a16:creationId xmlns:a16="http://schemas.microsoft.com/office/drawing/2014/main" id="{D0574162-74B3-4BDC-F6D3-9E9FD8D621BF}"/>
                </a:ext>
              </a:extLst>
            </p:cNvPr>
            <p:cNvSpPr/>
            <p:nvPr/>
          </p:nvSpPr>
          <p:spPr bwMode="auto">
            <a:xfrm>
              <a:off x="8177885" y="4507668"/>
              <a:ext cx="1242750" cy="306467"/>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rPr>
                <a:t>第二范式</a:t>
              </a:r>
            </a:p>
          </p:txBody>
        </p:sp>
        <p:sp>
          <p:nvSpPr>
            <p:cNvPr id="39" name="矩形 38">
              <a:extLst>
                <a:ext uri="{FF2B5EF4-FFF2-40B4-BE49-F238E27FC236}">
                  <a16:creationId xmlns:a16="http://schemas.microsoft.com/office/drawing/2014/main" id="{E54BB4DD-92A5-ADBD-543D-7930B2763C5F}"/>
                </a:ext>
              </a:extLst>
            </p:cNvPr>
            <p:cNvSpPr/>
            <p:nvPr/>
          </p:nvSpPr>
          <p:spPr bwMode="auto">
            <a:xfrm>
              <a:off x="9727024" y="3754722"/>
              <a:ext cx="1439745" cy="1304186"/>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6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40" name="矩形 39">
              <a:extLst>
                <a:ext uri="{FF2B5EF4-FFF2-40B4-BE49-F238E27FC236}">
                  <a16:creationId xmlns:a16="http://schemas.microsoft.com/office/drawing/2014/main" id="{59F01613-9DB8-1438-F1E8-189A2EFDA773}"/>
                </a:ext>
              </a:extLst>
            </p:cNvPr>
            <p:cNvSpPr/>
            <p:nvPr/>
          </p:nvSpPr>
          <p:spPr bwMode="auto">
            <a:xfrm>
              <a:off x="9727023" y="3750976"/>
              <a:ext cx="1439746" cy="276999"/>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0"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规范化</a:t>
              </a:r>
              <a:r>
                <a:rPr kumimoji="1" lang="zh-CN" altLang="en-US" sz="1400" dirty="0">
                  <a:solidFill>
                    <a:schemeClr val="bg1"/>
                  </a:solidFill>
                  <a:latin typeface="微软雅黑" panose="020B0503020204020204" pitchFamily="82" charset="2"/>
                  <a:ea typeface="微软雅黑" panose="020B0503020204020204" pitchFamily="82" charset="2"/>
                </a:rPr>
                <a:t>实现</a:t>
              </a:r>
              <a:endParaRPr kumimoji="1" lang="zh-CN" altLang="en-US" sz="1400" b="0"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endParaRPr>
            </a:p>
          </p:txBody>
        </p:sp>
        <p:sp>
          <p:nvSpPr>
            <p:cNvPr id="41" name="矩形: 圆角 57">
              <a:extLst>
                <a:ext uri="{FF2B5EF4-FFF2-40B4-BE49-F238E27FC236}">
                  <a16:creationId xmlns:a16="http://schemas.microsoft.com/office/drawing/2014/main" id="{4218F616-176E-9B53-4D47-824BEED328E0}"/>
                </a:ext>
              </a:extLst>
            </p:cNvPr>
            <p:cNvSpPr/>
            <p:nvPr/>
          </p:nvSpPr>
          <p:spPr bwMode="auto">
            <a:xfrm>
              <a:off x="9816244" y="4285757"/>
              <a:ext cx="1242750" cy="252223"/>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050" dirty="0">
                  <a:latin typeface="微软雅黑" panose="020B0503020204020204" pitchFamily="82" charset="2"/>
                  <a:ea typeface="微软雅黑" panose="020B0503020204020204" pitchFamily="82" charset="2"/>
                </a:rPr>
                <a:t>关系模式的分解</a:t>
              </a:r>
              <a:endParaRPr kumimoji="1" lang="zh-CN" altLang="en-US" sz="105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42" name="矩形 41">
              <a:extLst>
                <a:ext uri="{FF2B5EF4-FFF2-40B4-BE49-F238E27FC236}">
                  <a16:creationId xmlns:a16="http://schemas.microsoft.com/office/drawing/2014/main" id="{392A8C99-DF44-240B-619F-5CA976FAAE81}"/>
                </a:ext>
              </a:extLst>
            </p:cNvPr>
            <p:cNvSpPr/>
            <p:nvPr/>
          </p:nvSpPr>
          <p:spPr bwMode="auto">
            <a:xfrm>
              <a:off x="8094937" y="5151438"/>
              <a:ext cx="3062662" cy="414788"/>
            </a:xfrm>
            <a:prstGeom prst="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6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43" name="矩形 42">
              <a:extLst>
                <a:ext uri="{FF2B5EF4-FFF2-40B4-BE49-F238E27FC236}">
                  <a16:creationId xmlns:a16="http://schemas.microsoft.com/office/drawing/2014/main" id="{4C3D28A1-A06A-6C55-0D80-CE1770BCF0AB}"/>
                </a:ext>
              </a:extLst>
            </p:cNvPr>
            <p:cNvSpPr/>
            <p:nvPr/>
          </p:nvSpPr>
          <p:spPr bwMode="auto">
            <a:xfrm>
              <a:off x="8104107" y="5632450"/>
              <a:ext cx="3053492" cy="276999"/>
            </a:xfrm>
            <a:prstGeom prst="rect">
              <a:avLst/>
            </a:prstGeom>
            <a:solidFill>
              <a:srgbClr val="6F1787">
                <a:alpha val="50000"/>
              </a:srgbClr>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400" b="0" i="0" u="none" strike="noStrike" cap="none" normalizeH="0" baseline="0" dirty="0">
                  <a:ln>
                    <a:noFill/>
                  </a:ln>
                  <a:solidFill>
                    <a:schemeClr val="bg1"/>
                  </a:solidFill>
                  <a:effectLst/>
                  <a:latin typeface="微软雅黑" panose="020B0503020204020204" pitchFamily="82" charset="2"/>
                  <a:ea typeface="微软雅黑" panose="020B0503020204020204" pitchFamily="82" charset="2"/>
                </a:rPr>
                <a:t>规范化设计理论</a:t>
              </a:r>
            </a:p>
          </p:txBody>
        </p:sp>
        <p:sp>
          <p:nvSpPr>
            <p:cNvPr id="44" name="矩形: 圆角 60">
              <a:extLst>
                <a:ext uri="{FF2B5EF4-FFF2-40B4-BE49-F238E27FC236}">
                  <a16:creationId xmlns:a16="http://schemas.microsoft.com/office/drawing/2014/main" id="{EC8D30FD-A2FA-543C-9EA5-EE03B3B61ACD}"/>
                </a:ext>
              </a:extLst>
            </p:cNvPr>
            <p:cNvSpPr/>
            <p:nvPr/>
          </p:nvSpPr>
          <p:spPr bwMode="auto">
            <a:xfrm>
              <a:off x="8225978" y="5272333"/>
              <a:ext cx="1242750" cy="252223"/>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050" dirty="0">
                  <a:latin typeface="微软雅黑" panose="020B0503020204020204" pitchFamily="82" charset="2"/>
                  <a:ea typeface="微软雅黑" panose="020B0503020204020204" pitchFamily="82" charset="2"/>
                </a:rPr>
                <a:t>函数依赖</a:t>
              </a:r>
              <a:endParaRPr kumimoji="1" lang="zh-CN" altLang="en-US" sz="105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sp>
          <p:nvSpPr>
            <p:cNvPr id="45" name="矩形: 圆角 61">
              <a:extLst>
                <a:ext uri="{FF2B5EF4-FFF2-40B4-BE49-F238E27FC236}">
                  <a16:creationId xmlns:a16="http://schemas.microsoft.com/office/drawing/2014/main" id="{9B044641-B246-A694-77BB-149C81CEAF2F}"/>
                </a:ext>
              </a:extLst>
            </p:cNvPr>
            <p:cNvSpPr/>
            <p:nvPr/>
          </p:nvSpPr>
          <p:spPr bwMode="auto">
            <a:xfrm>
              <a:off x="9553057" y="5268754"/>
              <a:ext cx="1470699" cy="252223"/>
            </a:xfrm>
            <a:prstGeom prst="roundRect">
              <a:avLst/>
            </a:prstGeom>
            <a:solidFill>
              <a:schemeClr val="bg1"/>
            </a:solidFill>
            <a:ln w="317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1050" dirty="0">
                  <a:latin typeface="微软雅黑" panose="020B0503020204020204" pitchFamily="82" charset="2"/>
                  <a:ea typeface="微软雅黑" panose="020B0503020204020204" pitchFamily="82" charset="2"/>
                </a:rPr>
                <a:t>数据依赖的公理系统</a:t>
              </a:r>
              <a:endParaRPr kumimoji="1" lang="zh-CN" altLang="en-US" sz="1050" b="0" i="0" u="none" strike="noStrike" cap="none" normalizeH="0" baseline="0" dirty="0">
                <a:ln>
                  <a:noFill/>
                </a:ln>
                <a:solidFill>
                  <a:schemeClr val="tx1"/>
                </a:solidFill>
                <a:effectLst/>
                <a:latin typeface="微软雅黑" panose="020B0503020204020204" pitchFamily="82" charset="2"/>
                <a:ea typeface="微软雅黑" panose="020B0503020204020204" pitchFamily="82" charset="2"/>
              </a:endParaRPr>
            </a:p>
          </p:txBody>
        </p:sp>
        <p:cxnSp>
          <p:nvCxnSpPr>
            <p:cNvPr id="46" name="直接箭头连接符 65">
              <a:extLst>
                <a:ext uri="{FF2B5EF4-FFF2-40B4-BE49-F238E27FC236}">
                  <a16:creationId xmlns:a16="http://schemas.microsoft.com/office/drawing/2014/main" id="{D95B467F-5273-546F-2146-93769183B97F}"/>
                </a:ext>
              </a:extLst>
            </p:cNvPr>
            <p:cNvCxnSpPr>
              <a:cxnSpLocks/>
              <a:stCxn id="44" idx="0"/>
            </p:cNvCxnSpPr>
            <p:nvPr/>
          </p:nvCxnSpPr>
          <p:spPr bwMode="auto">
            <a:xfrm flipV="1">
              <a:off x="8847353" y="5022984"/>
              <a:ext cx="129" cy="249349"/>
            </a:xfrm>
            <a:prstGeom prst="straightConnector1">
              <a:avLst/>
            </a:prstGeom>
            <a:noFill/>
            <a:ln w="38100" cap="flat" cmpd="sng" algn="ctr">
              <a:solidFill>
                <a:srgbClr val="6F1787"/>
              </a:solidFill>
              <a:prstDash val="solid"/>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 name="直接箭头连接符 66">
              <a:extLst>
                <a:ext uri="{FF2B5EF4-FFF2-40B4-BE49-F238E27FC236}">
                  <a16:creationId xmlns:a16="http://schemas.microsoft.com/office/drawing/2014/main" id="{C48F5492-2B90-6D74-641D-59A0E5EC091F}"/>
                </a:ext>
              </a:extLst>
            </p:cNvPr>
            <p:cNvCxnSpPr>
              <a:cxnSpLocks/>
            </p:cNvCxnSpPr>
            <p:nvPr/>
          </p:nvCxnSpPr>
          <p:spPr bwMode="auto">
            <a:xfrm flipV="1">
              <a:off x="10801757" y="4558172"/>
              <a:ext cx="0" cy="705225"/>
            </a:xfrm>
            <a:prstGeom prst="straightConnector1">
              <a:avLst/>
            </a:prstGeom>
            <a:noFill/>
            <a:ln w="38100" cap="flat" cmpd="sng" algn="ctr">
              <a:solidFill>
                <a:srgbClr val="6F1787"/>
              </a:solidFill>
              <a:prstDash val="solid"/>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8" name="文本框 47">
              <a:extLst>
                <a:ext uri="{FF2B5EF4-FFF2-40B4-BE49-F238E27FC236}">
                  <a16:creationId xmlns:a16="http://schemas.microsoft.com/office/drawing/2014/main" id="{61A1762F-4041-C7EC-2CFA-5C61E405EDB9}"/>
                </a:ext>
              </a:extLst>
            </p:cNvPr>
            <p:cNvSpPr txBox="1"/>
            <p:nvPr/>
          </p:nvSpPr>
          <p:spPr>
            <a:xfrm>
              <a:off x="8609704" y="4910784"/>
              <a:ext cx="1109912" cy="276999"/>
            </a:xfrm>
            <a:prstGeom prst="rect">
              <a:avLst/>
            </a:prstGeom>
            <a:noFill/>
          </p:spPr>
          <p:txBody>
            <a:bodyPr wrap="square" rtlCol="0">
              <a:spAutoFit/>
            </a:bodyPr>
            <a:lstStyle/>
            <a:p>
              <a:pPr algn="ctr"/>
              <a:r>
                <a:rPr lang="zh-CN" altLang="en-US" sz="1400" dirty="0">
                  <a:latin typeface="微软雅黑" panose="020B0503020204020204" pitchFamily="82" charset="2"/>
                  <a:ea typeface="微软雅黑" panose="020B0503020204020204" pitchFamily="82" charset="2"/>
                </a:rPr>
                <a:t>判定</a:t>
              </a:r>
            </a:p>
          </p:txBody>
        </p:sp>
        <p:sp>
          <p:nvSpPr>
            <p:cNvPr id="49" name="文本框 48">
              <a:extLst>
                <a:ext uri="{FF2B5EF4-FFF2-40B4-BE49-F238E27FC236}">
                  <a16:creationId xmlns:a16="http://schemas.microsoft.com/office/drawing/2014/main" id="{601C830D-0181-5FAC-4C1C-6E79EA0EFAB7}"/>
                </a:ext>
              </a:extLst>
            </p:cNvPr>
            <p:cNvSpPr txBox="1"/>
            <p:nvPr/>
          </p:nvSpPr>
          <p:spPr>
            <a:xfrm>
              <a:off x="9891940" y="4792151"/>
              <a:ext cx="1109912" cy="469757"/>
            </a:xfrm>
            <a:prstGeom prst="rect">
              <a:avLst/>
            </a:prstGeom>
            <a:noFill/>
          </p:spPr>
          <p:txBody>
            <a:bodyPr wrap="square" rtlCol="0">
              <a:spAutoFit/>
            </a:bodyPr>
            <a:lstStyle/>
            <a:p>
              <a:pPr algn="ctr"/>
              <a:r>
                <a:rPr lang="zh-CN" altLang="en-US" sz="1400" dirty="0">
                  <a:latin typeface="微软雅黑" panose="020B0503020204020204" pitchFamily="82" charset="2"/>
                  <a:ea typeface="微软雅黑" panose="020B0503020204020204" pitchFamily="82" charset="2"/>
                </a:rPr>
                <a:t>理论</a:t>
              </a:r>
              <a:endParaRPr lang="en-US" altLang="zh-CN" sz="1400" dirty="0">
                <a:latin typeface="微软雅黑" panose="020B0503020204020204" pitchFamily="82" charset="2"/>
                <a:ea typeface="微软雅黑" panose="020B0503020204020204" pitchFamily="82" charset="2"/>
              </a:endParaRPr>
            </a:p>
            <a:p>
              <a:pPr algn="ctr"/>
              <a:r>
                <a:rPr lang="zh-CN" altLang="en-US" sz="1400" dirty="0">
                  <a:latin typeface="微软雅黑" panose="020B0503020204020204" pitchFamily="82" charset="2"/>
                  <a:ea typeface="微软雅黑" panose="020B0503020204020204" pitchFamily="82" charset="2"/>
                </a:rPr>
                <a:t>基础</a:t>
              </a:r>
            </a:p>
          </p:txBody>
        </p:sp>
        <p:cxnSp>
          <p:nvCxnSpPr>
            <p:cNvPr id="50" name="直接箭头连接符 75">
              <a:extLst>
                <a:ext uri="{FF2B5EF4-FFF2-40B4-BE49-F238E27FC236}">
                  <a16:creationId xmlns:a16="http://schemas.microsoft.com/office/drawing/2014/main" id="{7BB93E9E-8FA3-3536-5E0D-123416A11549}"/>
                </a:ext>
              </a:extLst>
            </p:cNvPr>
            <p:cNvCxnSpPr>
              <a:cxnSpLocks/>
            </p:cNvCxnSpPr>
            <p:nvPr/>
          </p:nvCxnSpPr>
          <p:spPr bwMode="auto">
            <a:xfrm flipH="1" flipV="1">
              <a:off x="9516131" y="4424034"/>
              <a:ext cx="300114" cy="1"/>
            </a:xfrm>
            <a:prstGeom prst="straightConnector1">
              <a:avLst/>
            </a:prstGeom>
            <a:noFill/>
            <a:ln w="38100" cap="flat" cmpd="sng" algn="ctr">
              <a:solidFill>
                <a:srgbClr val="6F1787"/>
              </a:solidFill>
              <a:prstDash val="solid"/>
              <a:round/>
              <a:headEnd type="none" w="med" len="med"/>
              <a:tailEnd type="triangl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1" name="文本框 50">
              <a:extLst>
                <a:ext uri="{FF2B5EF4-FFF2-40B4-BE49-F238E27FC236}">
                  <a16:creationId xmlns:a16="http://schemas.microsoft.com/office/drawing/2014/main" id="{F9FE37A7-41E1-83DA-D9A5-0253ADEE108C}"/>
                </a:ext>
              </a:extLst>
            </p:cNvPr>
            <p:cNvSpPr txBox="1"/>
            <p:nvPr/>
          </p:nvSpPr>
          <p:spPr>
            <a:xfrm>
              <a:off x="9453686" y="3943785"/>
              <a:ext cx="354338" cy="469757"/>
            </a:xfrm>
            <a:prstGeom prst="rect">
              <a:avLst/>
            </a:prstGeom>
            <a:noFill/>
          </p:spPr>
          <p:txBody>
            <a:bodyPr wrap="square" rtlCol="0">
              <a:spAutoFit/>
            </a:bodyPr>
            <a:lstStyle/>
            <a:p>
              <a:pPr algn="ctr"/>
              <a:r>
                <a:rPr lang="zh-CN" altLang="en-US" sz="1400" dirty="0">
                  <a:latin typeface="微软雅黑" panose="020B0503020204020204" pitchFamily="82" charset="2"/>
                  <a:ea typeface="微软雅黑" panose="020B0503020204020204" pitchFamily="82" charset="2"/>
                </a:rPr>
                <a:t>提高</a:t>
              </a:r>
            </a:p>
          </p:txBody>
        </p:sp>
      </p:grpSp>
    </p:spTree>
    <p:extLst>
      <p:ext uri="{BB962C8B-B14F-4D97-AF65-F5344CB8AC3E}">
        <p14:creationId xmlns:p14="http://schemas.microsoft.com/office/powerpoint/2010/main" val="345543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2954767" y="1632667"/>
            <a:ext cx="5998040" cy="3537849"/>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数据库规范化设计</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506586" y="1907851"/>
            <a:ext cx="5446221" cy="1945691"/>
          </a:xfrm>
        </p:spPr>
        <p:txBody>
          <a:bodyPr/>
          <a:lstStyle/>
          <a:p>
            <a:pPr marL="0" indent="0">
              <a:lnSpc>
                <a:spcPct val="150000"/>
              </a:lnSpc>
              <a:buNone/>
            </a:pPr>
            <a:r>
              <a:rPr lang="en-US" altLang="zh-CN" sz="2800" b="1" kern="0" dirty="0">
                <a:solidFill>
                  <a:srgbClr val="7E3094"/>
                </a:solidFill>
                <a:latin typeface="Microsoft YaHei" panose="020B0503020204020204" pitchFamily="34" charset="-122"/>
                <a:ea typeface="Microsoft YaHei" panose="020B0503020204020204" pitchFamily="34" charset="-122"/>
              </a:rPr>
              <a:t>4</a:t>
            </a:r>
            <a:r>
              <a:rPr lang="zh-CN" altLang="en-US" sz="2800" b="1" kern="0" dirty="0">
                <a:solidFill>
                  <a:srgbClr val="7E3094"/>
                </a:solidFill>
                <a:latin typeface="Microsoft YaHei" panose="020B0503020204020204" pitchFamily="34" charset="-122"/>
                <a:ea typeface="Microsoft YaHei" panose="020B0503020204020204" pitchFamily="34" charset="-122"/>
              </a:rPr>
              <a:t>、数据库规范化设计理论</a:t>
            </a:r>
            <a:endParaRPr lang="en-US" altLang="zh-CN" sz="2800" dirty="0">
              <a:latin typeface="Microsoft YaHei" panose="020B0503020204020204" pitchFamily="34" charset="-122"/>
              <a:ea typeface="Microsoft YaHei" panose="020B0503020204020204" pitchFamily="34" charset="-122"/>
            </a:endParaRPr>
          </a:p>
          <a:p>
            <a:pPr marL="0" lvl="1" indent="0">
              <a:lnSpc>
                <a:spcPct val="150000"/>
              </a:lnSpc>
              <a:buNone/>
            </a:pPr>
            <a:r>
              <a:rPr lang="zh-CN" altLang="en-US" sz="2800" b="1" dirty="0">
                <a:solidFill>
                  <a:srgbClr val="7E3094"/>
                </a:solidFill>
                <a:latin typeface="Microsoft YaHei" panose="020B0503020204020204" pitchFamily="34" charset="-122"/>
                <a:ea typeface="Microsoft YaHei" panose="020B0503020204020204" pitchFamily="34" charset="-122"/>
              </a:rPr>
              <a:t>    </a:t>
            </a:r>
            <a:r>
              <a:rPr lang="en-US" altLang="zh-CN" sz="2800" b="1" dirty="0">
                <a:solidFill>
                  <a:srgbClr val="7E3094"/>
                </a:solidFill>
                <a:latin typeface="Microsoft YaHei" panose="020B0503020204020204" pitchFamily="34" charset="-122"/>
                <a:ea typeface="Microsoft YaHei" panose="020B0503020204020204" pitchFamily="34" charset="-122"/>
              </a:rPr>
              <a:t>4.1</a:t>
            </a:r>
            <a:r>
              <a:rPr lang="zh-CN" altLang="en-US" sz="2800" b="1" dirty="0">
                <a:solidFill>
                  <a:srgbClr val="7E3094"/>
                </a:solidFill>
                <a:latin typeface="Microsoft YaHei" panose="020B0503020204020204" pitchFamily="34" charset="-122"/>
                <a:ea typeface="Microsoft YaHei" panose="020B0503020204020204" pitchFamily="34" charset="-122"/>
              </a:rPr>
              <a:t> 函数依赖理论</a:t>
            </a:r>
            <a:endParaRPr lang="en-US" altLang="zh-CN" sz="2800" b="1" dirty="0">
              <a:solidFill>
                <a:srgbClr val="7E3094"/>
              </a:solidFill>
              <a:latin typeface="Microsoft YaHei" panose="020B0503020204020204" pitchFamily="34" charset="-122"/>
              <a:ea typeface="Microsoft YaHei" panose="020B0503020204020204" pitchFamily="34" charset="-122"/>
            </a:endParaRPr>
          </a:p>
          <a:p>
            <a:pPr marL="422041" lvl="1" indent="0">
              <a:lnSpc>
                <a:spcPct val="150000"/>
              </a:lnSpc>
              <a:buNone/>
            </a:pPr>
            <a:r>
              <a:rPr lang="en-US" altLang="zh-CN" sz="2800" dirty="0">
                <a:latin typeface="Microsoft YaHei" panose="020B0503020204020204" pitchFamily="34" charset="-122"/>
                <a:ea typeface="Microsoft YaHei" panose="020B0503020204020204" pitchFamily="34" charset="-122"/>
              </a:rPr>
              <a:t>4.2</a:t>
            </a:r>
            <a:r>
              <a:rPr lang="zh-CN" altLang="en-US" sz="2800" dirty="0">
                <a:latin typeface="Microsoft YaHei" panose="020B0503020204020204" pitchFamily="34" charset="-122"/>
                <a:ea typeface="Microsoft YaHei" panose="020B0503020204020204" pitchFamily="34" charset="-122"/>
              </a:rPr>
              <a:t> 规范化设计和范式</a:t>
            </a:r>
            <a:endParaRPr lang="en-US" altLang="zh-CN" sz="2800" dirty="0">
              <a:latin typeface="Microsoft YaHei" panose="020B0503020204020204" pitchFamily="34" charset="-122"/>
              <a:ea typeface="Microsoft YaHei" panose="020B0503020204020204" pitchFamily="34" charset="-122"/>
            </a:endParaRPr>
          </a:p>
          <a:p>
            <a:pPr marL="422041" lvl="1" indent="0">
              <a:lnSpc>
                <a:spcPct val="150000"/>
              </a:lnSpc>
              <a:buNone/>
            </a:pPr>
            <a:r>
              <a:rPr lang="en-US" altLang="zh-CN" sz="2800" dirty="0">
                <a:latin typeface="Microsoft YaHei" panose="020B0503020204020204" pitchFamily="34" charset="-122"/>
                <a:ea typeface="Microsoft YaHei" panose="020B0503020204020204" pitchFamily="34" charset="-122"/>
              </a:rPr>
              <a:t>4.3</a:t>
            </a:r>
            <a:r>
              <a:rPr lang="zh-CN" altLang="en-US" sz="2800" dirty="0">
                <a:latin typeface="Microsoft YaHei" panose="020B0503020204020204" pitchFamily="34" charset="-122"/>
                <a:ea typeface="Microsoft YaHei" panose="020B0503020204020204" pitchFamily="34" charset="-122"/>
              </a:rPr>
              <a:t> 数据依赖的公理系统</a:t>
            </a:r>
          </a:p>
        </p:txBody>
      </p:sp>
      <p:sp>
        <p:nvSpPr>
          <p:cNvPr id="4" name="灯片编号占位符 1">
            <a:extLst>
              <a:ext uri="{FF2B5EF4-FFF2-40B4-BE49-F238E27FC236}">
                <a16:creationId xmlns:a16="http://schemas.microsoft.com/office/drawing/2014/main" id="{EA935807-1B95-B968-EAE1-D8243A0B1AD7}"/>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48</a:t>
            </a:fld>
            <a:endParaRPr lang="zh-CN" altLang="en-US" dirty="0"/>
          </a:p>
        </p:txBody>
      </p:sp>
      <p:sp>
        <p:nvSpPr>
          <p:cNvPr id="3" name="页脚占位符 2">
            <a:extLst>
              <a:ext uri="{FF2B5EF4-FFF2-40B4-BE49-F238E27FC236}">
                <a16:creationId xmlns:a16="http://schemas.microsoft.com/office/drawing/2014/main" id="{5730D35C-7BC5-C6A0-DBCC-31285E93830E}"/>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A6BCE921-F726-6F4E-A719-0AA238FFD7FE}"/>
              </a:ext>
            </a:extLst>
          </p:cNvPr>
          <p:cNvSpPr>
            <a:spLocks noGrp="1"/>
          </p:cNvSpPr>
          <p:nvPr>
            <p:ph type="sldNum" sz="quarter" idx="12"/>
          </p:nvPr>
        </p:nvSpPr>
        <p:spPr/>
        <p:txBody>
          <a:bodyPr/>
          <a:lstStyle/>
          <a:p>
            <a:fld id="{4B0D34C0-35A8-654C-9FBA-7B4E017BD630}" type="slidenum">
              <a:rPr lang="en-US" altLang="zh-CN" smtClean="0"/>
              <a:t>48</a:t>
            </a:fld>
            <a:endParaRPr kumimoji="1" lang="zh-CN" altLang="en-US"/>
          </a:p>
        </p:txBody>
      </p:sp>
    </p:spTree>
    <p:extLst>
      <p:ext uri="{BB962C8B-B14F-4D97-AF65-F5344CB8AC3E}">
        <p14:creationId xmlns:p14="http://schemas.microsoft.com/office/powerpoint/2010/main" val="1983208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28547" y="1081092"/>
            <a:ext cx="11825344" cy="4920873"/>
          </a:xfrm>
          <a:prstGeom prst="roundRect">
            <a:avLst>
              <a:gd name="adj" fmla="val 1316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数据库规范化设计</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285429" y="1081093"/>
            <a:ext cx="11668461" cy="3295426"/>
          </a:xfrm>
        </p:spPr>
        <p:txBody>
          <a:bodyPr/>
          <a:lstStyle/>
          <a:p>
            <a:pPr>
              <a:lnSpc>
                <a:spcPct val="150000"/>
              </a:lnSpc>
              <a:buFont typeface="Wingdings" panose="05000000000000000000" pitchFamily="2" charset="2"/>
              <a:buChar char="Ø"/>
            </a:pPr>
            <a:r>
              <a:rPr lang="zh-CN" altLang="en-US" sz="2400" dirty="0"/>
              <a:t>为了解决关系模式设计的规范化问题，需要引入一个重要概念：</a:t>
            </a:r>
            <a:r>
              <a:rPr lang="zh-CN" altLang="en-US" sz="2400" b="1" dirty="0"/>
              <a:t>函数依赖</a:t>
            </a:r>
            <a:r>
              <a:rPr lang="zh-CN" altLang="en-US" sz="2400" dirty="0"/>
              <a:t>（</a:t>
            </a:r>
            <a:r>
              <a:rPr lang="en" altLang="zh-CN" sz="2400" dirty="0"/>
              <a:t>functional dependency</a:t>
            </a:r>
            <a:r>
              <a:rPr lang="zh-CN" altLang="en" sz="2400" dirty="0"/>
              <a:t>）</a:t>
            </a:r>
            <a:endParaRPr lang="en-US" altLang="zh-CN" sz="2400" dirty="0"/>
          </a:p>
          <a:p>
            <a:pPr>
              <a:lnSpc>
                <a:spcPct val="150000"/>
              </a:lnSpc>
              <a:buFont typeface="Wingdings" panose="05000000000000000000" pitchFamily="2" charset="2"/>
              <a:buChar char="Ø"/>
            </a:pPr>
            <a:r>
              <a:rPr lang="zh-CN" altLang="en-US" sz="2400" b="1" dirty="0">
                <a:solidFill>
                  <a:srgbClr val="7E3094"/>
                </a:solidFill>
              </a:rPr>
              <a:t>函数依赖</a:t>
            </a:r>
            <a:r>
              <a:rPr lang="zh-CN" altLang="en-US" sz="2400" dirty="0"/>
              <a:t>反映了一个关系中</a:t>
            </a:r>
            <a:r>
              <a:rPr lang="zh-CN" altLang="en-US" sz="2400" b="1" dirty="0"/>
              <a:t>属性或者属性组之间相互依存、相互制约的关系</a:t>
            </a:r>
            <a:r>
              <a:rPr lang="zh-CN" altLang="en-US" sz="2400" dirty="0"/>
              <a:t>，即两个列或者列组之间的约束。</a:t>
            </a:r>
            <a:r>
              <a:rPr lang="zh-CN" altLang="en-US" sz="2400" b="1" dirty="0"/>
              <a:t>基于函数依赖理论，可以将一个关系分解为几个更小的关系，使之满足规范化程度更高的关系表</a:t>
            </a:r>
            <a:r>
              <a:rPr lang="zh-CN" altLang="en-US" sz="2400" dirty="0"/>
              <a:t>。</a:t>
            </a:r>
            <a:endParaRPr lang="en-US" altLang="zh-CN" sz="2400" dirty="0"/>
          </a:p>
          <a:p>
            <a:pPr>
              <a:lnSpc>
                <a:spcPct val="150000"/>
              </a:lnSpc>
              <a:buFont typeface="Wingdings" panose="05000000000000000000" pitchFamily="2" charset="2"/>
              <a:buChar char="Ø"/>
            </a:pPr>
            <a:r>
              <a:rPr lang="zh-CN" altLang="en-US" sz="2400" b="1" dirty="0">
                <a:solidFill>
                  <a:srgbClr val="0432FF"/>
                </a:solidFill>
              </a:rPr>
              <a:t>函数依赖</a:t>
            </a:r>
            <a:r>
              <a:rPr lang="zh-CN" altLang="en-US" sz="2400" dirty="0"/>
              <a:t>是关系中属性之间在</a:t>
            </a:r>
            <a:r>
              <a:rPr lang="zh-CN" altLang="en-US" sz="2400" b="1" dirty="0"/>
              <a:t>语义上的关联特性</a:t>
            </a:r>
            <a:r>
              <a:rPr lang="zh-CN" altLang="en-US" sz="2400" dirty="0"/>
              <a:t>。例如，假设一个关系表的</a:t>
            </a:r>
            <a:r>
              <a:rPr lang="en" altLang="zh-CN" sz="2400" dirty="0"/>
              <a:t>A</a:t>
            </a:r>
            <a:r>
              <a:rPr lang="zh-CN" altLang="en-US" sz="2400" dirty="0"/>
              <a:t>列是国家，</a:t>
            </a:r>
            <a:r>
              <a:rPr lang="en" altLang="zh-CN" sz="2400" dirty="0"/>
              <a:t>B</a:t>
            </a:r>
            <a:r>
              <a:rPr lang="zh-CN" altLang="en-US" sz="2400" dirty="0"/>
              <a:t>列是首都，那么如果两条记录的</a:t>
            </a:r>
            <a:r>
              <a:rPr lang="en" altLang="zh-CN" sz="2400" dirty="0"/>
              <a:t>A</a:t>
            </a:r>
            <a:r>
              <a:rPr lang="zh-CN" altLang="en-US" sz="2400" dirty="0"/>
              <a:t>列值是一样的，那么必然它们</a:t>
            </a:r>
            <a:r>
              <a:rPr lang="en" altLang="zh-CN" sz="2400" dirty="0"/>
              <a:t>B</a:t>
            </a:r>
            <a:r>
              <a:rPr lang="zh-CN" altLang="en-US" sz="2400" dirty="0"/>
              <a:t>列的值也是一样的，即</a:t>
            </a:r>
            <a:r>
              <a:rPr lang="zh-CN" altLang="en-US" sz="2400" b="1" dirty="0"/>
              <a:t>国家决定了首都</a:t>
            </a:r>
            <a:r>
              <a:rPr lang="zh-CN" altLang="en-US" sz="2400" dirty="0"/>
              <a:t>。</a:t>
            </a:r>
          </a:p>
          <a:p>
            <a:pPr>
              <a:lnSpc>
                <a:spcPct val="150000"/>
              </a:lnSpc>
              <a:buFont typeface="Wingdings" panose="05000000000000000000" pitchFamily="2" charset="2"/>
              <a:buChar char="Ø"/>
            </a:pPr>
            <a:endParaRPr lang="zh-CN" altLang="en-US" sz="2400" dirty="0"/>
          </a:p>
        </p:txBody>
      </p:sp>
      <p:sp>
        <p:nvSpPr>
          <p:cNvPr id="4" name="灯片编号占位符 1">
            <a:extLst>
              <a:ext uri="{FF2B5EF4-FFF2-40B4-BE49-F238E27FC236}">
                <a16:creationId xmlns:a16="http://schemas.microsoft.com/office/drawing/2014/main" id="{67D30F14-E3FF-B379-C8CF-A2EECF2E5F5B}"/>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49</a:t>
            </a:fld>
            <a:endParaRPr lang="zh-CN" altLang="en-US" dirty="0"/>
          </a:p>
        </p:txBody>
      </p:sp>
      <p:sp>
        <p:nvSpPr>
          <p:cNvPr id="3" name="页脚占位符 2">
            <a:extLst>
              <a:ext uri="{FF2B5EF4-FFF2-40B4-BE49-F238E27FC236}">
                <a16:creationId xmlns:a16="http://schemas.microsoft.com/office/drawing/2014/main" id="{4B1C072A-59EF-D2DC-148D-5943C72288A1}"/>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A4411554-E1DF-1227-A586-EC820C6C2E46}"/>
              </a:ext>
            </a:extLst>
          </p:cNvPr>
          <p:cNvSpPr>
            <a:spLocks noGrp="1"/>
          </p:cNvSpPr>
          <p:nvPr>
            <p:ph type="sldNum" sz="quarter" idx="12"/>
          </p:nvPr>
        </p:nvSpPr>
        <p:spPr/>
        <p:txBody>
          <a:bodyPr/>
          <a:lstStyle/>
          <a:p>
            <a:fld id="{4B0D34C0-35A8-654C-9FBA-7B4E017BD630}" type="slidenum">
              <a:rPr lang="en-US" altLang="zh-CN" smtClean="0"/>
              <a:t>49</a:t>
            </a:fld>
            <a:endParaRPr kumimoji="1" lang="zh-CN" altLang="en-US"/>
          </a:p>
        </p:txBody>
      </p:sp>
    </p:spTree>
    <p:extLst>
      <p:ext uri="{BB962C8B-B14F-4D97-AF65-F5344CB8AC3E}">
        <p14:creationId xmlns:p14="http://schemas.microsoft.com/office/powerpoint/2010/main" val="150228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73F82474-CC8F-4280-975C-2954CD48C88F}"/>
              </a:ext>
            </a:extLst>
          </p:cNvPr>
          <p:cNvSpPr/>
          <p:nvPr/>
        </p:nvSpPr>
        <p:spPr>
          <a:xfrm>
            <a:off x="314308" y="1255499"/>
            <a:ext cx="11333609" cy="3786520"/>
          </a:xfrm>
          <a:prstGeom prst="roundRect">
            <a:avLst>
              <a:gd name="adj" fmla="val 12084"/>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数据库设计和数据模型</a:t>
            </a:r>
            <a:endParaRPr kumimoji="1" lang="zh-CN" altLang="en-US" dirty="0"/>
          </a:p>
        </p:txBody>
      </p:sp>
      <p:sp>
        <p:nvSpPr>
          <p:cNvPr id="8" name="内容占位符 4">
            <a:extLst>
              <a:ext uri="{FF2B5EF4-FFF2-40B4-BE49-F238E27FC236}">
                <a16:creationId xmlns:a16="http://schemas.microsoft.com/office/drawing/2014/main" id="{1406CFFE-5C4A-5280-71FB-8783FDC85557}"/>
              </a:ext>
            </a:extLst>
          </p:cNvPr>
          <p:cNvSpPr>
            <a:spLocks noGrp="1"/>
          </p:cNvSpPr>
          <p:nvPr>
            <p:ph idx="1"/>
          </p:nvPr>
        </p:nvSpPr>
        <p:spPr>
          <a:xfrm>
            <a:off x="387177" y="1512151"/>
            <a:ext cx="11442357" cy="2823883"/>
          </a:xfrm>
        </p:spPr>
        <p:txBody>
          <a:bodyPr/>
          <a:lstStyle/>
          <a:p>
            <a:pPr>
              <a:spcBef>
                <a:spcPts val="1068"/>
              </a:spcBef>
              <a:buFont typeface="Wingdings" panose="05000000000000000000" pitchFamily="2" charset="2"/>
              <a:buChar char="Ø"/>
            </a:pPr>
            <a:r>
              <a:rPr lang="zh-CN" altLang="en-US" sz="2400" dirty="0">
                <a:latin typeface="宋体" panose="02010600030101010101" pitchFamily="2" charset="-122"/>
              </a:rPr>
              <a:t>数据库是组织、存储和管理数据的集合</a:t>
            </a:r>
            <a:endParaRPr lang="en-US" altLang="zh-CN" sz="2400" dirty="0">
              <a:latin typeface="宋体" panose="02010600030101010101" pitchFamily="2" charset="-122"/>
            </a:endParaRPr>
          </a:p>
          <a:p>
            <a:pPr>
              <a:spcBef>
                <a:spcPts val="1068"/>
              </a:spcBef>
              <a:buFont typeface="Wingdings" panose="05000000000000000000" pitchFamily="2" charset="2"/>
              <a:buChar char="Ø"/>
            </a:pPr>
            <a:r>
              <a:rPr lang="zh-CN" altLang="en-US" sz="2400" dirty="0">
                <a:solidFill>
                  <a:srgbClr val="0432FF"/>
                </a:solidFill>
                <a:latin typeface="宋体" panose="02010600030101010101" pitchFamily="2" charset="-122"/>
              </a:rPr>
              <a:t>数据库设计</a:t>
            </a:r>
            <a:r>
              <a:rPr lang="zh-CN" altLang="en-US" sz="2400" dirty="0">
                <a:latin typeface="宋体" panose="02010600030101010101" pitchFamily="2" charset="-122"/>
              </a:rPr>
              <a:t>会直接影响数据库自身和上层应用的性能</a:t>
            </a:r>
            <a:endParaRPr lang="en-US" altLang="zh-CN" sz="2400" dirty="0">
              <a:latin typeface="宋体" panose="02010600030101010101" pitchFamily="2" charset="-122"/>
            </a:endParaRPr>
          </a:p>
          <a:p>
            <a:pPr>
              <a:spcBef>
                <a:spcPts val="1068"/>
              </a:spcBef>
              <a:buFont typeface="Wingdings" panose="05000000000000000000" pitchFamily="2" charset="2"/>
              <a:buChar char="Ø"/>
            </a:pPr>
            <a:r>
              <a:rPr lang="zh-CN" altLang="en-US" sz="2400" dirty="0">
                <a:solidFill>
                  <a:srgbClr val="0432FF"/>
                </a:solidFill>
                <a:latin typeface="宋体" panose="02010600030101010101" pitchFamily="2" charset="-122"/>
              </a:rPr>
              <a:t>一个好的数据库设计</a:t>
            </a:r>
            <a:r>
              <a:rPr lang="zh-CN" altLang="en-US" sz="2400" dirty="0">
                <a:latin typeface="宋体" panose="02010600030101010101" pitchFamily="2" charset="-122"/>
              </a:rPr>
              <a:t>可以提高存储空间的利用率和数据存取的效率，可以更好地支持基于数据库的应用系统</a:t>
            </a:r>
            <a:endParaRPr lang="en-US" altLang="zh-CN" sz="2400" dirty="0">
              <a:latin typeface="宋体" panose="02010600030101010101" pitchFamily="2" charset="-122"/>
            </a:endParaRPr>
          </a:p>
          <a:p>
            <a:pPr>
              <a:spcBef>
                <a:spcPts val="1068"/>
              </a:spcBef>
              <a:buFont typeface="Wingdings" panose="05000000000000000000" pitchFamily="2" charset="2"/>
              <a:buChar char="Ø"/>
            </a:pPr>
            <a:r>
              <a:rPr lang="zh-CN" altLang="en-US" sz="2400" dirty="0">
                <a:latin typeface="宋体" panose="02010600030101010101" pitchFamily="2" charset="-122"/>
              </a:rPr>
              <a:t>在数据库领域，</a:t>
            </a:r>
            <a:r>
              <a:rPr lang="zh-CN" altLang="en-US" sz="2400" dirty="0">
                <a:solidFill>
                  <a:srgbClr val="0432FF"/>
                </a:solidFill>
                <a:latin typeface="宋体" panose="02010600030101010101" pitchFamily="2" charset="-122"/>
              </a:rPr>
              <a:t>数据模型</a:t>
            </a:r>
            <a:r>
              <a:rPr lang="zh-CN" altLang="en-US" sz="2400" dirty="0">
                <a:latin typeface="宋体" panose="02010600030101010101" pitchFamily="2" charset="-122"/>
              </a:rPr>
              <a:t>被广泛用于表示这些数据库设计的“描述”，更好的刻画数据</a:t>
            </a:r>
          </a:p>
          <a:p>
            <a:pPr>
              <a:spcBef>
                <a:spcPts val="1068"/>
              </a:spcBef>
              <a:buFont typeface="Wingdings" panose="05000000000000000000" pitchFamily="2" charset="2"/>
              <a:buChar char="Ø"/>
            </a:pPr>
            <a:endParaRPr lang="zh-CN" altLang="en-US" sz="2400" dirty="0">
              <a:latin typeface="宋体" panose="02010600030101010101" pitchFamily="2" charset="-122"/>
            </a:endParaRPr>
          </a:p>
        </p:txBody>
      </p:sp>
      <p:sp>
        <p:nvSpPr>
          <p:cNvPr id="5" name="灯片编号占位符 1">
            <a:extLst>
              <a:ext uri="{FF2B5EF4-FFF2-40B4-BE49-F238E27FC236}">
                <a16:creationId xmlns:a16="http://schemas.microsoft.com/office/drawing/2014/main" id="{A15F989E-1610-5C5E-BC3A-0FCA005891FB}"/>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a:t>
            </a:fld>
            <a:endParaRPr lang="zh-CN" altLang="en-US" dirty="0"/>
          </a:p>
        </p:txBody>
      </p:sp>
      <p:sp>
        <p:nvSpPr>
          <p:cNvPr id="3" name="页脚占位符 2">
            <a:extLst>
              <a:ext uri="{FF2B5EF4-FFF2-40B4-BE49-F238E27FC236}">
                <a16:creationId xmlns:a16="http://schemas.microsoft.com/office/drawing/2014/main" id="{8246A254-1DDD-44DE-8976-1E8CED673C04}"/>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F81A8395-B95C-B17B-9B33-E080F627F532}"/>
              </a:ext>
            </a:extLst>
          </p:cNvPr>
          <p:cNvSpPr>
            <a:spLocks noGrp="1"/>
          </p:cNvSpPr>
          <p:nvPr>
            <p:ph type="sldNum" sz="quarter" idx="12"/>
          </p:nvPr>
        </p:nvSpPr>
        <p:spPr/>
        <p:txBody>
          <a:bodyPr/>
          <a:lstStyle/>
          <a:p>
            <a:fld id="{4B0D34C0-35A8-654C-9FBA-7B4E017BD630}" type="slidenum">
              <a:rPr lang="en-US" altLang="zh-CN" smtClean="0"/>
              <a:t>5</a:t>
            </a:fld>
            <a:endParaRPr kumimoji="1" lang="zh-CN" altLang="en-US"/>
          </a:p>
        </p:txBody>
      </p:sp>
    </p:spTree>
    <p:extLst>
      <p:ext uri="{BB962C8B-B14F-4D97-AF65-F5344CB8AC3E}">
        <p14:creationId xmlns:p14="http://schemas.microsoft.com/office/powerpoint/2010/main" val="2743422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a:extLst>
              <a:ext uri="{FF2B5EF4-FFF2-40B4-BE49-F238E27FC236}">
                <a16:creationId xmlns:a16="http://schemas.microsoft.com/office/drawing/2014/main" id="{868FAB8C-BAF6-46A8-A1E7-3D1D98305179}"/>
              </a:ext>
            </a:extLst>
          </p:cNvPr>
          <p:cNvSpPr/>
          <p:nvPr/>
        </p:nvSpPr>
        <p:spPr>
          <a:xfrm rot="10800000">
            <a:off x="-304811" y="1095374"/>
            <a:ext cx="12186876" cy="475678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11268" name="Rectangle 2"/>
          <p:cNvSpPr>
            <a:spLocks noGrp="1" noChangeArrowheads="1"/>
          </p:cNvSpPr>
          <p:nvPr>
            <p:ph type="title" idx="4294967295"/>
          </p:nvPr>
        </p:nvSpPr>
        <p:spPr/>
        <p:txBody>
          <a:bodyPr/>
          <a:lstStyle/>
          <a:p>
            <a:r>
              <a:rPr lang="zh-CN" altLang="en-US" dirty="0"/>
              <a:t>函数依赖</a:t>
            </a:r>
            <a:endParaRPr lang="zh-CN" altLang="en-US" dirty="0">
              <a:sym typeface="微软雅黑" pitchFamily="34" charset="-122"/>
            </a:endParaRPr>
          </a:p>
        </p:txBody>
      </p:sp>
      <p:sp>
        <p:nvSpPr>
          <p:cNvPr id="11269" name="Rectangle 3"/>
          <p:cNvSpPr>
            <a:spLocks noGrp="1" noChangeArrowheads="1"/>
          </p:cNvSpPr>
          <p:nvPr>
            <p:ph idx="1"/>
          </p:nvPr>
        </p:nvSpPr>
        <p:spPr>
          <a:xfrm>
            <a:off x="309935" y="1313531"/>
            <a:ext cx="11414125" cy="5252703"/>
          </a:xfrm>
        </p:spPr>
        <p:txBody>
          <a:bodyPr/>
          <a:lstStyle/>
          <a:p>
            <a:pPr>
              <a:lnSpc>
                <a:spcPct val="120000"/>
              </a:lnSpc>
              <a:buFont typeface="Wingdings" panose="05000000000000000000" pitchFamily="2" charset="2"/>
              <a:buChar char="Ø"/>
            </a:pPr>
            <a:r>
              <a:rPr lang="zh-CN" altLang="zh-CN" sz="2400" dirty="0"/>
              <a:t>在关系模式设计上最重要的约束是函数依赖，它反映了一个关系表中</a:t>
            </a:r>
            <a:r>
              <a:rPr lang="zh-CN" altLang="zh-CN" sz="2400" dirty="0">
                <a:solidFill>
                  <a:srgbClr val="3B20FF"/>
                </a:solidFill>
              </a:rPr>
              <a:t>列或者列组之间相互依存、相互制约</a:t>
            </a:r>
            <a:r>
              <a:rPr lang="zh-CN" altLang="zh-CN" sz="2400" dirty="0"/>
              <a:t>的关系，即两个列或者列组之间的约束。</a:t>
            </a:r>
            <a:endParaRPr lang="en-US" altLang="zh-CN" sz="2400" dirty="0">
              <a:sym typeface="Calibri" pitchFamily="34" charset="0"/>
            </a:endParaRPr>
          </a:p>
          <a:p>
            <a:pPr marL="0" indent="0">
              <a:lnSpc>
                <a:spcPct val="120000"/>
              </a:lnSpc>
              <a:buNone/>
            </a:pPr>
            <a:r>
              <a:rPr lang="en-US" altLang="zh-CN" sz="2400" dirty="0">
                <a:sym typeface="Calibri" pitchFamily="34" charset="0"/>
              </a:rPr>
              <a:t>【</a:t>
            </a:r>
            <a:r>
              <a:rPr lang="zh-CN" altLang="en-US" sz="2400" b="1" dirty="0">
                <a:sym typeface="Calibri" pitchFamily="34" charset="0"/>
              </a:rPr>
              <a:t>例</a:t>
            </a:r>
            <a:r>
              <a:rPr lang="en-US" altLang="zh-CN" sz="2400" b="1" dirty="0">
                <a:sym typeface="Calibri" pitchFamily="34" charset="0"/>
              </a:rPr>
              <a:t>3.1</a:t>
            </a:r>
            <a:r>
              <a:rPr lang="en-US" altLang="zh-CN" sz="2400" dirty="0">
                <a:sym typeface="Calibri" pitchFamily="34" charset="0"/>
              </a:rPr>
              <a:t>】</a:t>
            </a:r>
            <a:r>
              <a:rPr lang="zh-CN" altLang="en-US" sz="2400" dirty="0">
                <a:sym typeface="Calibri" pitchFamily="34" charset="0"/>
              </a:rPr>
              <a:t>描述一个学生</a:t>
            </a:r>
            <a:r>
              <a:rPr lang="en-US" altLang="zh-CN" sz="2400" dirty="0">
                <a:sym typeface="Calibri" pitchFamily="34" charset="0"/>
              </a:rPr>
              <a:t>Student</a:t>
            </a:r>
            <a:r>
              <a:rPr lang="zh-CN" altLang="en-US" sz="2400" dirty="0">
                <a:sym typeface="Calibri" pitchFamily="34" charset="0"/>
              </a:rPr>
              <a:t>关系，可以有学号、姓名、系名等属性。一个学号只对应一个学生，一个学生只在一个系中学习，</a:t>
            </a:r>
            <a:r>
              <a:rPr lang="zh-CN" altLang="en-US" sz="2400" dirty="0">
                <a:sym typeface="宋体" pitchFamily="2" charset="-122"/>
              </a:rPr>
              <a:t>“</a:t>
            </a:r>
            <a:r>
              <a:rPr lang="zh-CN" altLang="en-US" sz="2400" dirty="0">
                <a:sym typeface="Calibri" pitchFamily="34" charset="0"/>
              </a:rPr>
              <a:t>学号</a:t>
            </a:r>
            <a:r>
              <a:rPr lang="zh-CN" altLang="en-US" sz="2400" dirty="0">
                <a:sym typeface="宋体" pitchFamily="2" charset="-122"/>
              </a:rPr>
              <a:t>”</a:t>
            </a:r>
            <a:r>
              <a:rPr lang="zh-CN" altLang="en-US" sz="2400" dirty="0">
                <a:sym typeface="Calibri" pitchFamily="34" charset="0"/>
              </a:rPr>
              <a:t>值确定后，学生的姓名及所在系的值就被唯一确定。</a:t>
            </a:r>
            <a:endParaRPr lang="en-US" altLang="zh-CN" sz="2400" dirty="0">
              <a:sym typeface="Calibri" pitchFamily="34" charset="0"/>
            </a:endParaRPr>
          </a:p>
          <a:p>
            <a:pPr marL="1371600" lvl="2" indent="-457200">
              <a:lnSpc>
                <a:spcPct val="120000"/>
              </a:lnSpc>
              <a:buSzPct val="87000"/>
              <a:buFont typeface="Wingdings" pitchFamily="2" charset="2"/>
              <a:buChar char="Ø"/>
            </a:pPr>
            <a:r>
              <a:rPr lang="zh-CN" altLang="en-US" sz="2400" dirty="0">
                <a:sym typeface="Calibri" pitchFamily="34" charset="0"/>
              </a:rPr>
              <a:t>有如下依赖关系，</a:t>
            </a:r>
            <a:r>
              <a:rPr lang="en-US" altLang="zh-CN" sz="2400" dirty="0" err="1"/>
              <a:t>Sname</a:t>
            </a:r>
            <a:r>
              <a:rPr lang="en-US" altLang="zh-CN" sz="2400" dirty="0"/>
              <a:t>=f(</a:t>
            </a:r>
            <a:r>
              <a:rPr lang="en-US" altLang="zh-CN" sz="2400" dirty="0" err="1"/>
              <a:t>Sno</a:t>
            </a:r>
            <a:r>
              <a:rPr lang="en-US" altLang="zh-CN" sz="2400" dirty="0"/>
              <a:t>)</a:t>
            </a:r>
            <a:r>
              <a:rPr lang="zh-CN" altLang="en-US" sz="2400" dirty="0"/>
              <a:t>，</a:t>
            </a:r>
            <a:r>
              <a:rPr lang="en-US" altLang="zh-CN" sz="2400" dirty="0" err="1"/>
              <a:t>Sdept</a:t>
            </a:r>
            <a:r>
              <a:rPr lang="en-US" altLang="zh-CN" sz="2400" dirty="0"/>
              <a:t>=f(</a:t>
            </a:r>
            <a:r>
              <a:rPr lang="en-US" altLang="zh-CN" sz="2400" dirty="0" err="1"/>
              <a:t>Sno</a:t>
            </a:r>
            <a:r>
              <a:rPr lang="en-US" altLang="zh-CN" sz="2400" dirty="0"/>
              <a:t>)</a:t>
            </a:r>
          </a:p>
          <a:p>
            <a:pPr marL="1793642" lvl="3" indent="-457200">
              <a:lnSpc>
                <a:spcPct val="120000"/>
              </a:lnSpc>
              <a:buSzPct val="87000"/>
              <a:buFont typeface="Wingdings" pitchFamily="2" charset="2"/>
              <a:buChar char="Ø"/>
            </a:pPr>
            <a:r>
              <a:rPr lang="zh-CN" altLang="en-US" sz="2400" dirty="0"/>
              <a:t>即</a:t>
            </a:r>
            <a:r>
              <a:rPr lang="en-US" altLang="zh-CN" sz="2400" dirty="0" err="1"/>
              <a:t>Sno</a:t>
            </a:r>
            <a:r>
              <a:rPr lang="zh-CN" altLang="en-US" sz="2400" dirty="0"/>
              <a:t>函数决定</a:t>
            </a:r>
            <a:r>
              <a:rPr lang="en-US" altLang="zh-CN" sz="2400" dirty="0" err="1"/>
              <a:t>Sname</a:t>
            </a:r>
            <a:endParaRPr lang="en-US" altLang="zh-CN" sz="2400" dirty="0"/>
          </a:p>
          <a:p>
            <a:pPr marL="1793642" lvl="3" indent="-457200">
              <a:lnSpc>
                <a:spcPct val="120000"/>
              </a:lnSpc>
              <a:buSzPct val="87000"/>
              <a:buFont typeface="Wingdings" pitchFamily="2" charset="2"/>
              <a:buChar char="Ø"/>
            </a:pPr>
            <a:r>
              <a:rPr lang="en-US" altLang="zh-CN" sz="2400" dirty="0" err="1"/>
              <a:t>Sno</a:t>
            </a:r>
            <a:r>
              <a:rPr lang="zh-CN" altLang="en-US" sz="2400" dirty="0"/>
              <a:t>函数决定</a:t>
            </a:r>
            <a:r>
              <a:rPr lang="en-US" altLang="zh-CN" sz="2400" dirty="0" err="1"/>
              <a:t>Sdept</a:t>
            </a:r>
            <a:endParaRPr lang="en-US" altLang="zh-CN" sz="2400" dirty="0"/>
          </a:p>
          <a:p>
            <a:pPr marL="1793642" lvl="3" indent="-457200">
              <a:lnSpc>
                <a:spcPct val="120000"/>
              </a:lnSpc>
              <a:buSzPct val="87000"/>
              <a:buFont typeface="Wingdings" pitchFamily="2" charset="2"/>
              <a:buChar char="Ø"/>
            </a:pPr>
            <a:r>
              <a:rPr lang="zh-CN" altLang="en-US" sz="2400" dirty="0"/>
              <a:t>记作</a:t>
            </a:r>
            <a:r>
              <a:rPr lang="en-US" altLang="zh-CN" sz="2400" dirty="0" err="1"/>
              <a:t>Sno</a:t>
            </a:r>
            <a:r>
              <a:rPr lang="zh-CN" altLang="en-US" sz="2400" dirty="0"/>
              <a:t>→</a:t>
            </a:r>
            <a:r>
              <a:rPr lang="en-US" altLang="zh-CN" sz="2400" dirty="0" err="1"/>
              <a:t>Sname</a:t>
            </a:r>
            <a:r>
              <a:rPr lang="zh-CN" altLang="en-US" sz="2400" dirty="0"/>
              <a:t>，</a:t>
            </a:r>
            <a:r>
              <a:rPr lang="en-US" altLang="zh-CN" sz="2400" dirty="0" err="1"/>
              <a:t>Sno</a:t>
            </a:r>
            <a:r>
              <a:rPr lang="zh-CN" altLang="en-US" sz="2400" dirty="0"/>
              <a:t>→</a:t>
            </a:r>
            <a:r>
              <a:rPr lang="en-US" altLang="zh-CN" sz="2400" dirty="0" err="1"/>
              <a:t>Sdept</a:t>
            </a:r>
            <a:endParaRPr lang="zh-CN" altLang="en-US" sz="2400" dirty="0">
              <a:sym typeface="Calibri" pitchFamily="34" charset="0"/>
            </a:endParaRPr>
          </a:p>
        </p:txBody>
      </p:sp>
      <p:sp>
        <p:nvSpPr>
          <p:cNvPr id="4" name="灯片编号占位符 1">
            <a:extLst>
              <a:ext uri="{FF2B5EF4-FFF2-40B4-BE49-F238E27FC236}">
                <a16:creationId xmlns:a16="http://schemas.microsoft.com/office/drawing/2014/main" id="{DCC1BB8E-D65A-9DE0-F58D-84089BE56572}"/>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50</a:t>
            </a:fld>
            <a:endParaRPr lang="zh-CN" altLang="en-US" dirty="0"/>
          </a:p>
        </p:txBody>
      </p:sp>
      <p:sp>
        <p:nvSpPr>
          <p:cNvPr id="2" name="页脚占位符 1">
            <a:extLst>
              <a:ext uri="{FF2B5EF4-FFF2-40B4-BE49-F238E27FC236}">
                <a16:creationId xmlns:a16="http://schemas.microsoft.com/office/drawing/2014/main" id="{823353B1-A376-2A17-04AE-7A7BDCEABB24}"/>
              </a:ext>
            </a:extLst>
          </p:cNvPr>
          <p:cNvSpPr>
            <a:spLocks noGrp="1"/>
          </p:cNvSpPr>
          <p:nvPr>
            <p:ph type="ftr" sz="quarter" idx="3"/>
          </p:nvPr>
        </p:nvSpPr>
        <p:spPr/>
        <p:txBody>
          <a:bodyPr/>
          <a:lstStyle/>
          <a:p>
            <a:pPr>
              <a:defRPr/>
            </a:pPr>
            <a:r>
              <a:rPr lang="zh-CN" altLang="en-US"/>
              <a:t>数据库系统</a:t>
            </a:r>
            <a:r>
              <a:rPr lang="en-US" altLang="zh-CN"/>
              <a:t>—</a:t>
            </a:r>
            <a:r>
              <a:rPr lang="zh-CN" altLang="en-US"/>
              <a:t>数据库设计</a:t>
            </a:r>
            <a:endParaRPr lang="en-US" altLang="zh-CN" sz="1200" dirty="0"/>
          </a:p>
        </p:txBody>
      </p:sp>
      <p:sp>
        <p:nvSpPr>
          <p:cNvPr id="3" name="灯片编号占位符 2">
            <a:extLst>
              <a:ext uri="{FF2B5EF4-FFF2-40B4-BE49-F238E27FC236}">
                <a16:creationId xmlns:a16="http://schemas.microsoft.com/office/drawing/2014/main" id="{54095D3D-2197-48EE-9AC4-1F54F60A24A1}"/>
              </a:ext>
            </a:extLst>
          </p:cNvPr>
          <p:cNvSpPr>
            <a:spLocks noGrp="1"/>
          </p:cNvSpPr>
          <p:nvPr>
            <p:ph type="sldNum" sz="quarter" idx="10"/>
          </p:nvPr>
        </p:nvSpPr>
        <p:spPr/>
        <p:txBody>
          <a:bodyPr/>
          <a:lstStyle/>
          <a:p>
            <a:fld id="{87BBDC00-B9E2-4EFD-9306-2934E87247C6}" type="slidenum">
              <a:rPr lang="zh-CN" altLang="en-US" smtClean="0"/>
              <a:pPr/>
              <a:t>50</a:t>
            </a:fld>
            <a:endParaRPr lang="zh-CN" altLang="en-US"/>
          </a:p>
        </p:txBody>
      </p:sp>
    </p:spTree>
    <p:extLst>
      <p:ext uri="{BB962C8B-B14F-4D97-AF65-F5344CB8AC3E}">
        <p14:creationId xmlns:p14="http://schemas.microsoft.com/office/powerpoint/2010/main" val="296296414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51585" y="1232454"/>
            <a:ext cx="11843680" cy="4436826"/>
          </a:xfrm>
          <a:prstGeom prst="roundRect">
            <a:avLst>
              <a:gd name="adj" fmla="val 1316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1268" name="Rectangle 2"/>
          <p:cNvSpPr>
            <a:spLocks noGrp="1" noChangeArrowheads="1"/>
          </p:cNvSpPr>
          <p:nvPr>
            <p:ph type="title" idx="4294967295"/>
          </p:nvPr>
        </p:nvSpPr>
        <p:spPr/>
        <p:txBody>
          <a:bodyPr/>
          <a:lstStyle/>
          <a:p>
            <a:r>
              <a:rPr lang="zh-CN" altLang="en-US" dirty="0"/>
              <a:t>函数依赖（续）</a:t>
            </a:r>
            <a:endParaRPr lang="zh-CN" altLang="en-US" dirty="0">
              <a:sym typeface="微软雅黑" pitchFamily="34" charset="-122"/>
            </a:endParaRPr>
          </a:p>
        </p:txBody>
      </p:sp>
      <mc:AlternateContent xmlns:mc="http://schemas.openxmlformats.org/markup-compatibility/2006" xmlns:a14="http://schemas.microsoft.com/office/drawing/2010/main">
        <mc:Choice Requires="a14">
          <p:sp>
            <p:nvSpPr>
              <p:cNvPr id="11269" name="Rectangle 3"/>
              <p:cNvSpPr>
                <a:spLocks noGrp="1" noChangeArrowheads="1"/>
              </p:cNvSpPr>
              <p:nvPr>
                <p:ph idx="1"/>
              </p:nvPr>
            </p:nvSpPr>
            <p:spPr>
              <a:xfrm>
                <a:off x="350544" y="1362246"/>
                <a:ext cx="11445762" cy="2511390"/>
              </a:xfrm>
            </p:spPr>
            <p:txBody>
              <a:bodyPr/>
              <a:lstStyle/>
              <a:p>
                <a:pPr>
                  <a:lnSpc>
                    <a:spcPct val="150000"/>
                  </a:lnSpc>
                  <a:buFont typeface="Wingdings" panose="05000000000000000000" pitchFamily="2" charset="2"/>
                  <a:buChar char="Ø"/>
                </a:pPr>
                <a:r>
                  <a:rPr lang="zh-CN" altLang="en-US" sz="2400" dirty="0">
                    <a:sym typeface="Calibri" pitchFamily="34" charset="0"/>
                  </a:rPr>
                  <a:t>函数依赖定义</a:t>
                </a:r>
                <a:endParaRPr lang="en-US" altLang="zh-CN" sz="2400" dirty="0">
                  <a:sym typeface="Calibri" pitchFamily="34" charset="0"/>
                </a:endParaRPr>
              </a:p>
              <a:p>
                <a:pPr lvl="1">
                  <a:lnSpc>
                    <a:spcPct val="150000"/>
                  </a:lnSpc>
                  <a:buFont typeface="Wingdings" panose="05000000000000000000" pitchFamily="2" charset="2"/>
                  <a:buChar char="l"/>
                </a:pPr>
                <a:r>
                  <a:rPr lang="zh-CN" altLang="zh-CN" sz="2000" dirty="0"/>
                  <a:t>对一关系</a:t>
                </a:r>
                <a14:m>
                  <m:oMath xmlns:m="http://schemas.openxmlformats.org/officeDocument/2006/math">
                    <m:r>
                      <a:rPr lang="en-US" altLang="zh-CN" sz="2000" i="1">
                        <a:latin typeface="Cambria Math" panose="02040503050406030204" pitchFamily="18" charset="0"/>
                      </a:rPr>
                      <m:t>𝑅</m:t>
                    </m:r>
                    <m:r>
                      <a:rPr lang="en-US" altLang="zh-CN" sz="2000" i="1">
                        <a:latin typeface="Cambria Math" panose="02040503050406030204" pitchFamily="18" charset="0"/>
                      </a:rPr>
                      <m:t>(</m:t>
                    </m:r>
                    <m:r>
                      <a:rPr lang="en-US" altLang="zh-CN" sz="2000" i="1">
                        <a:latin typeface="Cambria Math" panose="02040503050406030204" pitchFamily="18" charset="0"/>
                      </a:rPr>
                      <m:t>𝑈</m:t>
                    </m:r>
                    <m:r>
                      <a:rPr lang="en-US" altLang="zh-CN" sz="2000" i="1">
                        <a:latin typeface="Cambria Math" panose="02040503050406030204" pitchFamily="18" charset="0"/>
                      </a:rPr>
                      <m:t>)</m:t>
                    </m:r>
                  </m:oMath>
                </a14:m>
                <a:r>
                  <a:rPr lang="zh-CN" altLang="zh-CN" sz="2000" dirty="0"/>
                  <a:t>，</a:t>
                </a:r>
                <a:r>
                  <a:rPr lang="en-US" altLang="zh-CN" sz="2000" i="1" dirty="0"/>
                  <a:t>X</a:t>
                </a:r>
                <a:r>
                  <a:rPr lang="zh-CN" altLang="en-US" sz="2000" i="1" dirty="0"/>
                  <a:t> </a:t>
                </a:r>
                <a:r>
                  <a:rPr lang="zh-CN" altLang="zh-CN" sz="2000" dirty="0"/>
                  <a:t>和</a:t>
                </a:r>
                <a:r>
                  <a:rPr lang="en-US" altLang="zh-CN" sz="2000" i="1" dirty="0"/>
                  <a:t>Y</a:t>
                </a:r>
                <a:r>
                  <a:rPr lang="zh-CN" altLang="en-US" sz="2000" i="1" dirty="0"/>
                  <a:t> </a:t>
                </a:r>
                <a:r>
                  <a:rPr lang="zh-CN" altLang="zh-CN" sz="2000" dirty="0"/>
                  <a:t>是其列集合</a:t>
                </a:r>
                <a:r>
                  <a:rPr lang="en-US" altLang="zh-CN" sz="2000" i="1" dirty="0"/>
                  <a:t>U</a:t>
                </a:r>
                <a:r>
                  <a:rPr lang="zh-CN" altLang="en-US" sz="2000" i="1" dirty="0"/>
                  <a:t> </a:t>
                </a:r>
                <a:r>
                  <a:rPr lang="zh-CN" altLang="zh-CN" sz="2000" dirty="0"/>
                  <a:t>的子集，</a:t>
                </a:r>
                <a:r>
                  <a:rPr lang="en-US" altLang="zh-CN" sz="2000" i="1" dirty="0"/>
                  <a:t>t</a:t>
                </a:r>
                <a:r>
                  <a:rPr lang="zh-CN" altLang="en-US" sz="2000" i="1" dirty="0"/>
                  <a:t> </a:t>
                </a:r>
                <a:r>
                  <a:rPr lang="zh-CN" altLang="zh-CN" sz="2000" dirty="0"/>
                  <a:t>和</a:t>
                </a:r>
                <a14:m>
                  <m:oMath xmlns:m="http://schemas.openxmlformats.org/officeDocument/2006/math">
                    <m:r>
                      <a:rPr lang="en-US" altLang="zh-CN" sz="2000" i="1">
                        <a:latin typeface="Cambria Math" panose="02040503050406030204" pitchFamily="18" charset="0"/>
                      </a:rPr>
                      <m:t>𝑙</m:t>
                    </m:r>
                  </m:oMath>
                </a14:m>
                <a:r>
                  <a:rPr lang="zh-CN" altLang="zh-CN" sz="2000" dirty="0"/>
                  <a:t>分别是</a:t>
                </a:r>
                <a:r>
                  <a:rPr lang="en-US" altLang="zh-CN" sz="2000" i="1" dirty="0"/>
                  <a:t>R</a:t>
                </a:r>
                <a:r>
                  <a:rPr lang="zh-CN" altLang="en-US" sz="2000" i="1" dirty="0"/>
                  <a:t> </a:t>
                </a:r>
                <a:r>
                  <a:rPr lang="zh-CN" altLang="zh-CN" sz="2000" dirty="0"/>
                  <a:t>中的任意两个元组。</a:t>
                </a:r>
                <a:endParaRPr lang="en-US" altLang="zh-CN" sz="2000" dirty="0"/>
              </a:p>
              <a:p>
                <a:pPr lvl="1">
                  <a:lnSpc>
                    <a:spcPct val="150000"/>
                  </a:lnSpc>
                  <a:buFont typeface="Wingdings" panose="05000000000000000000" pitchFamily="2" charset="2"/>
                  <a:buChar char="l"/>
                </a:pPr>
                <a:r>
                  <a:rPr lang="zh-CN" altLang="zh-CN" sz="2000" dirty="0"/>
                  <a:t>如果</a:t>
                </a:r>
                <a14:m>
                  <m:oMath xmlns:m="http://schemas.openxmlformats.org/officeDocument/2006/math">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𝑙</m:t>
                    </m:r>
                    <m:r>
                      <a:rPr lang="en-US" altLang="zh-CN" sz="2000" i="1">
                        <a:latin typeface="Cambria Math" panose="02040503050406030204" pitchFamily="18" charset="0"/>
                      </a:rPr>
                      <m:t>[</m:t>
                    </m:r>
                    <m:r>
                      <a:rPr lang="en-US" altLang="zh-CN" sz="2000" i="1">
                        <a:latin typeface="Cambria Math" panose="02040503050406030204" pitchFamily="18" charset="0"/>
                      </a:rPr>
                      <m:t>𝑋</m:t>
                    </m:r>
                    <m:r>
                      <a:rPr lang="en-US" altLang="zh-CN" sz="2000" i="1">
                        <a:latin typeface="Cambria Math" panose="02040503050406030204" pitchFamily="18" charset="0"/>
                      </a:rPr>
                      <m:t>]</m:t>
                    </m:r>
                  </m:oMath>
                </a14:m>
                <a:r>
                  <a:rPr lang="zh-CN" altLang="zh-CN" sz="2000" dirty="0"/>
                  <a:t>，则</a:t>
                </a:r>
                <a14:m>
                  <m:oMath xmlns:m="http://schemas.openxmlformats.org/officeDocument/2006/math">
                    <m:r>
                      <a:rPr lang="en-US" altLang="zh-CN" sz="2000" i="1">
                        <a:latin typeface="Cambria Math" panose="02040503050406030204" pitchFamily="18" charset="0"/>
                      </a:rPr>
                      <m:t>𝑡</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𝑌</m:t>
                        </m:r>
                      </m:e>
                    </m:d>
                    <m:r>
                      <a:rPr lang="en-US" altLang="zh-CN" sz="2000" i="1">
                        <a:latin typeface="Cambria Math" panose="02040503050406030204" pitchFamily="18" charset="0"/>
                      </a:rPr>
                      <m:t>=</m:t>
                    </m:r>
                    <m:r>
                      <a:rPr lang="en-US" altLang="zh-CN" sz="2000" i="1">
                        <a:latin typeface="Cambria Math" panose="02040503050406030204" pitchFamily="18" charset="0"/>
                      </a:rPr>
                      <m:t>𝑙</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𝑌</m:t>
                        </m:r>
                      </m:e>
                    </m:d>
                    <m:r>
                      <a:rPr lang="zh-CN" altLang="en-US" sz="2000" b="0" i="0" smtClean="0">
                        <a:latin typeface="Cambria Math" panose="02040503050406030204" pitchFamily="18" charset="0"/>
                      </a:rPr>
                      <m:t>，</m:t>
                    </m:r>
                  </m:oMath>
                </a14:m>
                <a:r>
                  <a:rPr lang="zh-CN" altLang="zh-CN" sz="2000" dirty="0">
                    <a:solidFill>
                      <a:srgbClr val="3B20FF"/>
                    </a:solidFill>
                  </a:rPr>
                  <a:t>那么称</a:t>
                </a:r>
                <a:r>
                  <a:rPr lang="en-US" altLang="zh-CN" sz="2000" i="1" dirty="0">
                    <a:solidFill>
                      <a:srgbClr val="3B20FF"/>
                    </a:solidFill>
                  </a:rPr>
                  <a:t>Y</a:t>
                </a:r>
                <a:r>
                  <a:rPr lang="zh-CN" altLang="en-US" sz="2000" i="1" dirty="0">
                    <a:solidFill>
                      <a:srgbClr val="3B20FF"/>
                    </a:solidFill>
                  </a:rPr>
                  <a:t> </a:t>
                </a:r>
                <a:r>
                  <a:rPr lang="zh-CN" altLang="zh-CN" sz="2000" b="1" dirty="0">
                    <a:solidFill>
                      <a:srgbClr val="3B20FF"/>
                    </a:solidFill>
                  </a:rPr>
                  <a:t>函数依赖于</a:t>
                </a:r>
                <a:r>
                  <a:rPr lang="en-US" altLang="zh-CN" sz="2000" i="1" dirty="0">
                    <a:solidFill>
                      <a:srgbClr val="3B20FF"/>
                    </a:solidFill>
                  </a:rPr>
                  <a:t>X</a:t>
                </a:r>
                <a:r>
                  <a:rPr lang="zh-CN" altLang="zh-CN" sz="2000" dirty="0">
                    <a:solidFill>
                      <a:srgbClr val="3B20FF"/>
                    </a:solidFill>
                  </a:rPr>
                  <a:t>，或者</a:t>
                </a:r>
                <a:r>
                  <a:rPr lang="en-US" altLang="zh-CN" sz="2000" i="1" dirty="0">
                    <a:solidFill>
                      <a:srgbClr val="3B20FF"/>
                    </a:solidFill>
                  </a:rPr>
                  <a:t>X</a:t>
                </a:r>
                <a:r>
                  <a:rPr lang="zh-CN" altLang="en-US" sz="2000" i="1" dirty="0">
                    <a:solidFill>
                      <a:srgbClr val="3B20FF"/>
                    </a:solidFill>
                  </a:rPr>
                  <a:t> </a:t>
                </a:r>
                <a:r>
                  <a:rPr lang="zh-CN" altLang="zh-CN" sz="2000" b="1" dirty="0">
                    <a:solidFill>
                      <a:srgbClr val="3B20FF"/>
                    </a:solidFill>
                  </a:rPr>
                  <a:t>函数决定</a:t>
                </a:r>
                <a:r>
                  <a:rPr lang="en-US" altLang="zh-CN" sz="2000" i="1" dirty="0">
                    <a:solidFill>
                      <a:srgbClr val="3B20FF"/>
                    </a:solidFill>
                  </a:rPr>
                  <a:t>Y</a:t>
                </a:r>
                <a:r>
                  <a:rPr lang="zh-CN" altLang="zh-CN" sz="2000" dirty="0">
                    <a:solidFill>
                      <a:srgbClr val="3B20FF"/>
                    </a:solidFill>
                  </a:rPr>
                  <a:t>，</a:t>
                </a:r>
                <a:r>
                  <a:rPr lang="zh-CN" altLang="en-US" sz="2000" dirty="0">
                    <a:solidFill>
                      <a:srgbClr val="3B20FF"/>
                    </a:solidFill>
                  </a:rPr>
                  <a:t>记为</a:t>
                </a:r>
                <a14:m>
                  <m:oMath xmlns:m="http://schemas.openxmlformats.org/officeDocument/2006/math">
                    <m:r>
                      <a:rPr lang="en-US" altLang="zh-CN" sz="2000" i="1">
                        <a:solidFill>
                          <a:srgbClr val="3B20FF"/>
                        </a:solidFill>
                        <a:latin typeface="Cambria Math" panose="02040503050406030204" pitchFamily="18" charset="0"/>
                      </a:rPr>
                      <m:t>𝑋</m:t>
                    </m:r>
                    <m:r>
                      <a:rPr lang="zh-CN" altLang="zh-CN" sz="2000" i="1">
                        <a:solidFill>
                          <a:srgbClr val="3B20FF"/>
                        </a:solidFill>
                        <a:latin typeface="Cambria Math" panose="02040503050406030204" pitchFamily="18" charset="0"/>
                      </a:rPr>
                      <m:t>→</m:t>
                    </m:r>
                    <m:r>
                      <a:rPr lang="en-US" altLang="zh-CN" sz="2000" i="1">
                        <a:solidFill>
                          <a:srgbClr val="3B20FF"/>
                        </a:solidFill>
                        <a:latin typeface="Cambria Math" panose="02040503050406030204" pitchFamily="18" charset="0"/>
                      </a:rPr>
                      <m:t>𝑌</m:t>
                    </m:r>
                  </m:oMath>
                </a14:m>
                <a:r>
                  <a:rPr lang="zh-CN" altLang="zh-CN" sz="2000" dirty="0"/>
                  <a:t>。</a:t>
                </a:r>
                <a:endParaRPr lang="en-US" altLang="zh-CN" sz="2000" dirty="0"/>
              </a:p>
              <a:p>
                <a:pPr lvl="1">
                  <a:lnSpc>
                    <a:spcPct val="150000"/>
                  </a:lnSpc>
                  <a:buFont typeface="Wingdings" panose="05000000000000000000" pitchFamily="2" charset="2"/>
                  <a:buChar char="l"/>
                </a:pPr>
                <a:r>
                  <a:rPr lang="zh-CN" altLang="zh-CN" sz="2000" dirty="0"/>
                  <a:t>如果</a:t>
                </a:r>
                <a:r>
                  <a:rPr lang="en-US" altLang="zh-CN" sz="2000" i="1" dirty="0"/>
                  <a:t>Y</a:t>
                </a:r>
                <a:r>
                  <a:rPr lang="zh-CN" altLang="en-US" sz="2000" i="1" dirty="0"/>
                  <a:t> </a:t>
                </a:r>
                <a:r>
                  <a:rPr lang="zh-CN" altLang="zh-CN" sz="2000" dirty="0"/>
                  <a:t>不依赖于</a:t>
                </a:r>
                <a:r>
                  <a:rPr lang="en-US" altLang="zh-CN" sz="2000" i="1" dirty="0"/>
                  <a:t>X</a:t>
                </a:r>
                <a:r>
                  <a:rPr lang="zh-CN" altLang="zh-CN" sz="2000" dirty="0"/>
                  <a:t>，则记为</a:t>
                </a:r>
                <a14:m>
                  <m:oMath xmlns:m="http://schemas.openxmlformats.org/officeDocument/2006/math">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𝑌</m:t>
                    </m:r>
                  </m:oMath>
                </a14:m>
                <a:r>
                  <a:rPr lang="zh-CN" altLang="zh-CN" sz="2000" dirty="0"/>
                  <a:t>。如果</a:t>
                </a:r>
                <a14:m>
                  <m:oMath xmlns:m="http://schemas.openxmlformats.org/officeDocument/2006/math">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𝑌</m:t>
                    </m:r>
                  </m:oMath>
                </a14:m>
                <a:r>
                  <a:rPr lang="zh-CN" altLang="zh-CN" sz="2000" dirty="0"/>
                  <a:t>且</a:t>
                </a:r>
                <a14:m>
                  <m:oMath xmlns:m="http://schemas.openxmlformats.org/officeDocument/2006/math">
                    <m:r>
                      <a:rPr lang="en-US" altLang="zh-CN" sz="2000" i="1">
                        <a:latin typeface="Cambria Math" panose="02040503050406030204" pitchFamily="18" charset="0"/>
                      </a:rPr>
                      <m:t>𝑌</m:t>
                    </m:r>
                    <m:r>
                      <a:rPr lang="en-US" altLang="zh-CN" sz="2000" i="1">
                        <a:latin typeface="Cambria Math" panose="02040503050406030204" pitchFamily="18" charset="0"/>
                      </a:rPr>
                      <m:t>→</m:t>
                    </m:r>
                    <m:r>
                      <a:rPr lang="en-US" altLang="zh-CN" sz="2000" i="1">
                        <a:latin typeface="Cambria Math" panose="02040503050406030204" pitchFamily="18" charset="0"/>
                      </a:rPr>
                      <m:t>𝑋</m:t>
                    </m:r>
                  </m:oMath>
                </a14:m>
                <a:r>
                  <a:rPr lang="zh-CN" altLang="zh-CN" sz="2000" dirty="0"/>
                  <a:t>，则</a:t>
                </a:r>
                <a:r>
                  <a:rPr lang="en-US" altLang="zh-CN" sz="2000" i="1" dirty="0"/>
                  <a:t>X</a:t>
                </a:r>
                <a:r>
                  <a:rPr lang="zh-CN" altLang="en-US" sz="2000" i="1" dirty="0"/>
                  <a:t> </a:t>
                </a:r>
                <a:r>
                  <a:rPr lang="zh-CN" altLang="zh-CN" sz="2000" dirty="0"/>
                  <a:t>与</a:t>
                </a:r>
                <a:r>
                  <a:rPr lang="en-US" altLang="zh-CN" sz="2000" i="1" dirty="0"/>
                  <a:t>Y</a:t>
                </a:r>
                <a:r>
                  <a:rPr lang="zh-CN" altLang="en-US" sz="2000" i="1" dirty="0"/>
                  <a:t> </a:t>
                </a:r>
                <a:r>
                  <a:rPr lang="zh-CN" altLang="zh-CN" sz="2000" dirty="0"/>
                  <a:t>一一对应，记</a:t>
                </a:r>
                <a:r>
                  <a:rPr lang="zh-CN" altLang="en-US" sz="2000" dirty="0"/>
                  <a:t>为</a:t>
                </a:r>
                <a14:m>
                  <m:oMath xmlns:m="http://schemas.openxmlformats.org/officeDocument/2006/math">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𝑌</m:t>
                    </m:r>
                  </m:oMath>
                </a14:m>
                <a:r>
                  <a:rPr lang="zh-CN" altLang="zh-CN" sz="2000" dirty="0"/>
                  <a:t>。</a:t>
                </a:r>
                <a:endParaRPr lang="en-US" altLang="zh-CN" sz="2000" dirty="0"/>
              </a:p>
              <a:p>
                <a:pPr>
                  <a:lnSpc>
                    <a:spcPct val="150000"/>
                  </a:lnSpc>
                  <a:buFont typeface="Wingdings" panose="05000000000000000000" pitchFamily="2" charset="2"/>
                  <a:buChar char="Ø"/>
                </a:pPr>
                <a:r>
                  <a:rPr lang="zh-CN" altLang="zh-CN" sz="2400" dirty="0"/>
                  <a:t>一个函数依赖要成立，不但要求关系</a:t>
                </a:r>
                <a:r>
                  <a:rPr lang="en-US" altLang="zh-CN" sz="2400" i="1" dirty="0"/>
                  <a:t>R</a:t>
                </a:r>
                <a:r>
                  <a:rPr lang="zh-CN" altLang="en-US" sz="2400" i="1" dirty="0"/>
                  <a:t> </a:t>
                </a:r>
                <a:r>
                  <a:rPr lang="zh-CN" altLang="zh-CN" sz="2400" dirty="0"/>
                  <a:t>中当前的值都能满足函数依赖条件，而且还要求</a:t>
                </a:r>
                <a:r>
                  <a:rPr lang="zh-CN" altLang="zh-CN" sz="2400" dirty="0">
                    <a:solidFill>
                      <a:schemeClr val="accent2"/>
                    </a:solidFill>
                  </a:rPr>
                  <a:t>关系中的</a:t>
                </a:r>
                <a:r>
                  <a:rPr lang="zh-CN" altLang="zh-CN" sz="2400" b="1" dirty="0">
                    <a:solidFill>
                      <a:srgbClr val="3B20FF"/>
                    </a:solidFill>
                  </a:rPr>
                  <a:t>任一可能取值</a:t>
                </a:r>
                <a:r>
                  <a:rPr lang="zh-CN" altLang="zh-CN" sz="2400" dirty="0">
                    <a:solidFill>
                      <a:srgbClr val="3B20FF"/>
                    </a:solidFill>
                  </a:rPr>
                  <a:t>都满足函数依赖的条件</a:t>
                </a:r>
                <a:r>
                  <a:rPr lang="zh-CN" altLang="zh-CN" sz="2400" dirty="0"/>
                  <a:t>。此外，函数依赖还具有数据语义特征，即函数依赖在某种程度上也是现实世界的反映。</a:t>
                </a:r>
              </a:p>
            </p:txBody>
          </p:sp>
        </mc:Choice>
        <mc:Fallback xmlns="">
          <p:sp>
            <p:nvSpPr>
              <p:cNvPr id="11269" name="Rectangle 3"/>
              <p:cNvSpPr>
                <a:spLocks noGrp="1" noRot="1" noChangeAspect="1" noMove="1" noResize="1" noEditPoints="1" noAdjustHandles="1" noChangeArrowheads="1" noChangeShapeType="1" noTextEdit="1"/>
              </p:cNvSpPr>
              <p:nvPr>
                <p:ph idx="1"/>
              </p:nvPr>
            </p:nvSpPr>
            <p:spPr>
              <a:xfrm>
                <a:off x="350544" y="1362246"/>
                <a:ext cx="11445762" cy="2511390"/>
              </a:xfrm>
              <a:blipFill>
                <a:blip r:embed="rId3"/>
                <a:stretch>
                  <a:fillRect l="-746" b="-58981"/>
                </a:stretch>
              </a:blipFill>
            </p:spPr>
            <p:txBody>
              <a:bodyPr/>
              <a:lstStyle/>
              <a:p>
                <a:r>
                  <a:rPr lang="zh-CN" altLang="en-US">
                    <a:noFill/>
                  </a:rPr>
                  <a:t> </a:t>
                </a:r>
              </a:p>
            </p:txBody>
          </p:sp>
        </mc:Fallback>
      </mc:AlternateContent>
      <p:sp>
        <p:nvSpPr>
          <p:cNvPr id="4" name="灯片编号占位符 1">
            <a:extLst>
              <a:ext uri="{FF2B5EF4-FFF2-40B4-BE49-F238E27FC236}">
                <a16:creationId xmlns:a16="http://schemas.microsoft.com/office/drawing/2014/main" id="{53EBEE7A-D79F-A56C-9566-89E98AF47288}"/>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51</a:t>
            </a:fld>
            <a:endParaRPr lang="zh-CN" altLang="en-US" dirty="0"/>
          </a:p>
        </p:txBody>
      </p:sp>
      <p:sp>
        <p:nvSpPr>
          <p:cNvPr id="2" name="页脚占位符 1">
            <a:extLst>
              <a:ext uri="{FF2B5EF4-FFF2-40B4-BE49-F238E27FC236}">
                <a16:creationId xmlns:a16="http://schemas.microsoft.com/office/drawing/2014/main" id="{1BAD23E8-BCED-2014-AF09-B2A78931B72F}"/>
              </a:ext>
            </a:extLst>
          </p:cNvPr>
          <p:cNvSpPr>
            <a:spLocks noGrp="1"/>
          </p:cNvSpPr>
          <p:nvPr>
            <p:ph type="ftr" sz="quarter" idx="3"/>
          </p:nvPr>
        </p:nvSpPr>
        <p:spPr/>
        <p:txBody>
          <a:bodyPr/>
          <a:lstStyle/>
          <a:p>
            <a:pPr>
              <a:defRPr/>
            </a:pPr>
            <a:r>
              <a:rPr lang="zh-CN" altLang="en-US"/>
              <a:t>数据库系统</a:t>
            </a:r>
            <a:r>
              <a:rPr lang="en-US" altLang="zh-CN"/>
              <a:t>—</a:t>
            </a:r>
            <a:r>
              <a:rPr lang="zh-CN" altLang="en-US"/>
              <a:t>数据库设计</a:t>
            </a:r>
            <a:endParaRPr lang="en-US" altLang="zh-CN" sz="1200" dirty="0"/>
          </a:p>
        </p:txBody>
      </p:sp>
      <p:sp>
        <p:nvSpPr>
          <p:cNvPr id="3" name="灯片编号占位符 2">
            <a:extLst>
              <a:ext uri="{FF2B5EF4-FFF2-40B4-BE49-F238E27FC236}">
                <a16:creationId xmlns:a16="http://schemas.microsoft.com/office/drawing/2014/main" id="{6CD32956-A3F3-B9A4-B3CA-FFC3822BD398}"/>
              </a:ext>
            </a:extLst>
          </p:cNvPr>
          <p:cNvSpPr>
            <a:spLocks noGrp="1"/>
          </p:cNvSpPr>
          <p:nvPr>
            <p:ph type="sldNum" sz="quarter" idx="10"/>
          </p:nvPr>
        </p:nvSpPr>
        <p:spPr/>
        <p:txBody>
          <a:bodyPr/>
          <a:lstStyle/>
          <a:p>
            <a:fld id="{87BBDC00-B9E2-4EFD-9306-2934E87247C6}" type="slidenum">
              <a:rPr lang="zh-CN" altLang="en-US" smtClean="0"/>
              <a:pPr/>
              <a:t>51</a:t>
            </a:fld>
            <a:endParaRPr lang="zh-CN" altLang="en-US"/>
          </a:p>
        </p:txBody>
      </p:sp>
    </p:spTree>
    <p:extLst>
      <p:ext uri="{BB962C8B-B14F-4D97-AF65-F5344CB8AC3E}">
        <p14:creationId xmlns:p14="http://schemas.microsoft.com/office/powerpoint/2010/main" val="131620581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9">
            <a:extLst>
              <a:ext uri="{FF2B5EF4-FFF2-40B4-BE49-F238E27FC236}">
                <a16:creationId xmlns:a16="http://schemas.microsoft.com/office/drawing/2014/main" id="{868FAB8C-BAF6-46A8-A1E7-3D1D98305179}"/>
              </a:ext>
            </a:extLst>
          </p:cNvPr>
          <p:cNvSpPr/>
          <p:nvPr/>
        </p:nvSpPr>
        <p:spPr>
          <a:xfrm rot="10800000">
            <a:off x="-172620" y="1048160"/>
            <a:ext cx="12334875" cy="476167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10" name="Shape6">
            <a:extLst>
              <a:ext uri="{FF2B5EF4-FFF2-40B4-BE49-F238E27FC236}">
                <a16:creationId xmlns:a16="http://schemas.microsoft.com/office/drawing/2014/main" id="{82D12675-44BA-4A12-95E2-53CE42E365F2}"/>
              </a:ext>
            </a:extLst>
          </p:cNvPr>
          <p:cNvSpPr/>
          <p:nvPr/>
        </p:nvSpPr>
        <p:spPr>
          <a:xfrm>
            <a:off x="5994818" y="2149432"/>
            <a:ext cx="6035248" cy="344910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a:extLst>
              <a:ext uri="{FF2B5EF4-FFF2-40B4-BE49-F238E27FC236}">
                <a16:creationId xmlns:a16="http://schemas.microsoft.com/office/drawing/2014/main" id="{2BB58945-69A6-42E9-96FF-DC536AE97366}"/>
              </a:ext>
            </a:extLst>
          </p:cNvPr>
          <p:cNvSpPr/>
          <p:nvPr/>
        </p:nvSpPr>
        <p:spPr>
          <a:xfrm>
            <a:off x="6129141" y="2279325"/>
            <a:ext cx="5728714" cy="316253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268" name="Rectangle 2"/>
          <p:cNvSpPr>
            <a:spLocks noGrp="1" noChangeArrowheads="1"/>
          </p:cNvSpPr>
          <p:nvPr>
            <p:ph type="title" idx="4294967295"/>
          </p:nvPr>
        </p:nvSpPr>
        <p:spPr/>
        <p:txBody>
          <a:bodyPr/>
          <a:lstStyle/>
          <a:p>
            <a:r>
              <a:rPr lang="zh-CN" altLang="en-US" dirty="0"/>
              <a:t>函数依赖（续）</a:t>
            </a:r>
            <a:endParaRPr lang="zh-CN" altLang="en-US" dirty="0">
              <a:sym typeface="微软雅黑" pitchFamily="34" charset="-122"/>
            </a:endParaRPr>
          </a:p>
        </p:txBody>
      </p:sp>
      <mc:AlternateContent xmlns:mc="http://schemas.openxmlformats.org/markup-compatibility/2006" xmlns:a14="http://schemas.microsoft.com/office/drawing/2010/main">
        <mc:Choice Requires="a14">
          <p:sp>
            <p:nvSpPr>
              <p:cNvPr id="11269" name="Rectangle 3"/>
              <p:cNvSpPr>
                <a:spLocks noGrp="1" noChangeArrowheads="1"/>
              </p:cNvSpPr>
              <p:nvPr>
                <p:ph idx="1"/>
              </p:nvPr>
            </p:nvSpPr>
            <p:spPr>
              <a:xfrm>
                <a:off x="161934" y="1141320"/>
                <a:ext cx="11232402" cy="2999705"/>
              </a:xfrm>
            </p:spPr>
            <p:txBody>
              <a:bodyPr/>
              <a:lstStyle/>
              <a:p>
                <a:pPr>
                  <a:lnSpc>
                    <a:spcPct val="120000"/>
                  </a:lnSpc>
                  <a:buFont typeface="Wingdings" panose="05000000000000000000" pitchFamily="2" charset="2"/>
                  <a:buChar char="Ø"/>
                </a:pPr>
                <a:r>
                  <a:rPr lang="zh-CN" altLang="en-US" sz="2000" b="1" dirty="0">
                    <a:sym typeface="Calibri" pitchFamily="34" charset="0"/>
                  </a:rPr>
                  <a:t>函数依赖举例</a:t>
                </a:r>
                <a:endParaRPr lang="en-US" altLang="zh-CN" sz="2000" b="1" dirty="0">
                  <a:sym typeface="Calibri" pitchFamily="34" charset="0"/>
                </a:endParaRPr>
              </a:p>
              <a:p>
                <a:pPr marL="0" indent="0">
                  <a:lnSpc>
                    <a:spcPct val="120000"/>
                  </a:lnSpc>
                  <a:buNone/>
                </a:pPr>
                <a:r>
                  <a:rPr lang="en-US" altLang="zh-CN" sz="2000" dirty="0">
                    <a:sym typeface="Calibri" pitchFamily="34" charset="0"/>
                  </a:rPr>
                  <a:t>【</a:t>
                </a:r>
                <a:r>
                  <a:rPr lang="zh-CN" altLang="en-US" sz="2000" b="1" dirty="0">
                    <a:sym typeface="Calibri" pitchFamily="34" charset="0"/>
                  </a:rPr>
                  <a:t>例</a:t>
                </a:r>
                <a:r>
                  <a:rPr lang="en-US" altLang="zh-CN" sz="2000" b="1" dirty="0">
                    <a:sym typeface="Calibri" pitchFamily="34" charset="0"/>
                  </a:rPr>
                  <a:t>3.2</a:t>
                </a:r>
                <a:r>
                  <a:rPr lang="en-US" altLang="zh-CN" sz="2000" dirty="0">
                    <a:sym typeface="Calibri" pitchFamily="34" charset="0"/>
                  </a:rPr>
                  <a:t>】</a:t>
                </a:r>
                <a:r>
                  <a:rPr lang="zh-CN" altLang="en-US" sz="2000" dirty="0"/>
                  <a:t>对于关系</a:t>
                </a:r>
                <a:r>
                  <a:rPr lang="en-US" altLang="zh-CN" sz="2000" dirty="0"/>
                  <a:t>Student(</a:t>
                </a:r>
                <a:r>
                  <a:rPr lang="en-US" altLang="zh-CN" sz="2000" dirty="0" err="1"/>
                  <a:t>Sno</a:t>
                </a:r>
                <a:r>
                  <a:rPr lang="en-US" altLang="zh-CN" sz="2000" dirty="0"/>
                  <a:t>, </a:t>
                </a:r>
                <a:r>
                  <a:rPr lang="en-US" altLang="zh-CN" sz="2000" dirty="0" err="1"/>
                  <a:t>Sname</a:t>
                </a:r>
                <a:r>
                  <a:rPr lang="en-US" altLang="zh-CN" sz="2000" dirty="0"/>
                  <a:t>, </a:t>
                </a:r>
                <a:r>
                  <a:rPr lang="en-US" altLang="zh-CN" sz="2000" dirty="0" err="1"/>
                  <a:t>Sgender</a:t>
                </a:r>
                <a:r>
                  <a:rPr lang="en-US" altLang="zh-CN" sz="2000" dirty="0"/>
                  <a:t>, Sage, </a:t>
                </a:r>
                <a:r>
                  <a:rPr lang="en-US" altLang="zh-CN" sz="2000" dirty="0" err="1"/>
                  <a:t>Sdept</a:t>
                </a:r>
                <a:r>
                  <a:rPr lang="en-US" altLang="zh-CN" sz="2000" dirty="0"/>
                  <a:t>) </a:t>
                </a:r>
                <a:r>
                  <a:rPr lang="zh-CN" altLang="en-US" sz="2000" dirty="0"/>
                  <a:t>，假设不允许重名，则有如下函数依赖</a:t>
                </a:r>
                <a:r>
                  <a:rPr lang="en-US" altLang="zh-CN" sz="2000" dirty="0"/>
                  <a:t>:</a:t>
                </a:r>
              </a:p>
              <a:p>
                <a:pPr lvl="2">
                  <a:lnSpc>
                    <a:spcPct val="120000"/>
                  </a:lnSpc>
                  <a:buFont typeface="Wingdings" pitchFamily="2" charset="2"/>
                  <a:buChar char="Ø"/>
                </a:pPr>
                <a:r>
                  <a:rPr lang="en-US" altLang="zh-CN" sz="2000" dirty="0" err="1">
                    <a:latin typeface="Microsoft YaHei" panose="020B0503020204020204" pitchFamily="34" charset="-122"/>
                    <a:ea typeface="Microsoft YaHei" panose="020B0503020204020204" pitchFamily="34" charset="-122"/>
                  </a:rPr>
                  <a:t>Sno</a:t>
                </a:r>
                <a:r>
                  <a:rPr lang="zh-CN" altLang="en-US" sz="20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i="1">
                        <a:latin typeface="Cambria Math" panose="02040503050406030204" pitchFamily="18" charset="0"/>
                      </a:rPr>
                      <m:t>→</m:t>
                    </m:r>
                    <m:r>
                      <a:rPr lang="zh-CN" altLang="en-US" sz="2000" b="0" i="1" smtClean="0">
                        <a:latin typeface="Cambria Math" panose="02040503050406030204" pitchFamily="18" charset="0"/>
                      </a:rPr>
                      <m:t> </m:t>
                    </m:r>
                  </m:oMath>
                </a14:m>
                <a:r>
                  <a:rPr lang="en-US" altLang="zh-CN" sz="2000" dirty="0" err="1">
                    <a:latin typeface="Microsoft YaHei" panose="020B0503020204020204" pitchFamily="34" charset="-122"/>
                    <a:ea typeface="Microsoft YaHei" panose="020B0503020204020204" pitchFamily="34" charset="-122"/>
                  </a:rPr>
                  <a:t>Sgender</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Sno</a:t>
                </a:r>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i="1">
                        <a:latin typeface="Cambria Math" panose="02040503050406030204" pitchFamily="18" charset="0"/>
                      </a:rPr>
                      <m:t>→</m:t>
                    </m:r>
                  </m:oMath>
                </a14:m>
                <a:r>
                  <a:rPr lang="en-US" altLang="zh-CN" sz="2000" dirty="0">
                    <a:latin typeface="Microsoft YaHei" panose="020B0503020204020204" pitchFamily="34" charset="-122"/>
                    <a:ea typeface="Microsoft YaHei" panose="020B0503020204020204" pitchFamily="34" charset="-122"/>
                  </a:rPr>
                  <a:t> Sage</a:t>
                </a:r>
              </a:p>
              <a:p>
                <a:pPr lvl="2">
                  <a:lnSpc>
                    <a:spcPct val="120000"/>
                  </a:lnSpc>
                  <a:buFont typeface="Wingdings" pitchFamily="2" charset="2"/>
                  <a:buChar char="Ø"/>
                </a:pPr>
                <a:r>
                  <a:rPr lang="en-US" altLang="zh-CN" sz="2000" dirty="0" err="1">
                    <a:latin typeface="Microsoft YaHei" panose="020B0503020204020204" pitchFamily="34" charset="-122"/>
                    <a:ea typeface="Microsoft YaHei" panose="020B0503020204020204" pitchFamily="34" charset="-122"/>
                  </a:rPr>
                  <a:t>Sno</a:t>
                </a:r>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i="1">
                        <a:latin typeface="Cambria Math" panose="02040503050406030204" pitchFamily="18" charset="0"/>
                      </a:rPr>
                      <m:t>→</m:t>
                    </m:r>
                  </m:oMath>
                </a14:m>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Sdept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Sno </a:t>
                </a:r>
                <a14:m>
                  <m:oMath xmlns:m="http://schemas.openxmlformats.org/officeDocument/2006/math">
                    <m:r>
                      <a:rPr lang="en-US" altLang="zh-CN" sz="2000" i="1">
                        <a:latin typeface="Cambria Math" panose="02040503050406030204" pitchFamily="18" charset="0"/>
                      </a:rPr>
                      <m:t>⟷</m:t>
                    </m:r>
                  </m:oMath>
                </a14:m>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Sname</a:t>
                </a:r>
                <a:endParaRPr lang="en-US" altLang="zh-CN" sz="2000" dirty="0">
                  <a:latin typeface="Microsoft YaHei" panose="020B0503020204020204" pitchFamily="34" charset="-122"/>
                  <a:ea typeface="Microsoft YaHei" panose="020B0503020204020204" pitchFamily="34" charset="-122"/>
                </a:endParaRPr>
              </a:p>
              <a:p>
                <a:pPr lvl="2">
                  <a:lnSpc>
                    <a:spcPct val="120000"/>
                  </a:lnSpc>
                  <a:buFont typeface="Wingdings" pitchFamily="2" charset="2"/>
                  <a:buChar char="Ø"/>
                </a:pPr>
                <a:r>
                  <a:rPr lang="en-US" altLang="zh-CN" sz="2000" dirty="0" err="1">
                    <a:latin typeface="Microsoft YaHei" panose="020B0503020204020204" pitchFamily="34" charset="-122"/>
                    <a:ea typeface="Microsoft YaHei" panose="020B0503020204020204" pitchFamily="34" charset="-122"/>
                  </a:rPr>
                  <a:t>Sname</a:t>
                </a:r>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i="1">
                        <a:latin typeface="Cambria Math" panose="02040503050406030204" pitchFamily="18" charset="0"/>
                      </a:rPr>
                      <m:t>→</m:t>
                    </m:r>
                  </m:oMath>
                </a14:m>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Sgender</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Sname</a:t>
                </a:r>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i="1">
                        <a:latin typeface="Cambria Math" panose="02040503050406030204" pitchFamily="18" charset="0"/>
                      </a:rPr>
                      <m:t>→</m:t>
                    </m:r>
                  </m:oMath>
                </a14:m>
                <a:r>
                  <a:rPr lang="en-US" altLang="zh-CN" sz="2000" dirty="0">
                    <a:latin typeface="Microsoft YaHei" panose="020B0503020204020204" pitchFamily="34" charset="-122"/>
                    <a:ea typeface="Microsoft YaHei" panose="020B0503020204020204" pitchFamily="34" charset="-122"/>
                  </a:rPr>
                  <a:t> Sage</a:t>
                </a:r>
              </a:p>
              <a:p>
                <a:pPr lvl="2">
                  <a:lnSpc>
                    <a:spcPct val="120000"/>
                  </a:lnSpc>
                  <a:buFont typeface="Wingdings" pitchFamily="2" charset="2"/>
                  <a:buChar char="Ø"/>
                </a:pPr>
                <a:r>
                  <a:rPr lang="en-US" altLang="zh-CN" sz="2000" dirty="0" err="1">
                    <a:latin typeface="Microsoft YaHei" panose="020B0503020204020204" pitchFamily="34" charset="-122"/>
                    <a:ea typeface="Microsoft YaHei" panose="020B0503020204020204" pitchFamily="34" charset="-122"/>
                  </a:rPr>
                  <a:t>Sname</a:t>
                </a:r>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i="1">
                        <a:latin typeface="Cambria Math" panose="02040503050406030204" pitchFamily="18" charset="0"/>
                      </a:rPr>
                      <m:t>→</m:t>
                    </m:r>
                  </m:oMath>
                </a14:m>
                <a:r>
                  <a:rPr lang="en-US" altLang="zh-CN" sz="2000" dirty="0">
                    <a:latin typeface="Microsoft YaHei" panose="020B0503020204020204" pitchFamily="34" charset="-122"/>
                    <a:ea typeface="Microsoft YaHei" panose="020B0503020204020204" pitchFamily="34" charset="-122"/>
                  </a:rPr>
                  <a:t> Sdept</a:t>
                </a:r>
              </a:p>
              <a:p>
                <a:pPr lvl="2">
                  <a:lnSpc>
                    <a:spcPct val="120000"/>
                  </a:lnSpc>
                  <a:buFont typeface="Wingdings" pitchFamily="2" charset="2"/>
                  <a:buChar char="Ø"/>
                </a:pPr>
                <a:r>
                  <a:rPr lang="zh-CN" altLang="en-US" sz="2000" dirty="0">
                    <a:latin typeface="Microsoft YaHei" panose="020B0503020204020204" pitchFamily="34" charset="-122"/>
                    <a:ea typeface="Microsoft YaHei" panose="020B0503020204020204" pitchFamily="34" charset="-122"/>
                  </a:rPr>
                  <a:t>但 </a:t>
                </a:r>
                <a:r>
                  <a:rPr lang="en-US" altLang="zh-CN" sz="2000" dirty="0" err="1">
                    <a:latin typeface="Microsoft YaHei" panose="020B0503020204020204" pitchFamily="34" charset="-122"/>
                    <a:ea typeface="Microsoft YaHei" panose="020B0503020204020204" pitchFamily="34" charset="-122"/>
                  </a:rPr>
                  <a:t>Sgender</a:t>
                </a:r>
                <a:r>
                  <a:rPr lang="en-US" altLang="zh-CN" sz="20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2000" i="1">
                        <a:latin typeface="Cambria Math" panose="02040503050406030204" pitchFamily="18" charset="0"/>
                      </a:rPr>
                      <m:t>↛</m:t>
                    </m:r>
                  </m:oMath>
                </a14:m>
                <a:r>
                  <a:rPr lang="en-US" altLang="zh-CN" sz="2000" dirty="0">
                    <a:latin typeface="Microsoft YaHei" panose="020B0503020204020204" pitchFamily="34" charset="-122"/>
                    <a:ea typeface="Microsoft YaHei" panose="020B0503020204020204" pitchFamily="34" charset="-122"/>
                  </a:rPr>
                  <a:t> Sage, </a:t>
                </a:r>
                <a:r>
                  <a:rPr lang="en-US" altLang="zh-CN" sz="2000" dirty="0" err="1">
                    <a:latin typeface="Microsoft YaHei" panose="020B0503020204020204" pitchFamily="34" charset="-122"/>
                    <a:ea typeface="Microsoft YaHei" panose="020B0503020204020204" pitchFamily="34" charset="-122"/>
                  </a:rPr>
                  <a:t>Sgender</a:t>
                </a:r>
                <a:r>
                  <a:rPr lang="zh-CN" altLang="en-US" sz="2000" dirty="0">
                    <a:latin typeface="Microsoft YaHei" panose="020B0503020204020204" pitchFamily="34" charset="-122"/>
                    <a:ea typeface="Microsoft YaHei" panose="020B0503020204020204" pitchFamily="34" charset="-122"/>
                    <a:sym typeface="宋体" pitchFamily="2" charset="-122"/>
                  </a:rPr>
                  <a:t> </a:t>
                </a:r>
                <a14:m>
                  <m:oMath xmlns:m="http://schemas.openxmlformats.org/officeDocument/2006/math">
                    <m:r>
                      <a:rPr lang="en-US" altLang="zh-CN" sz="2000" i="1">
                        <a:latin typeface="Cambria Math" panose="02040503050406030204" pitchFamily="18" charset="0"/>
                      </a:rPr>
                      <m:t>↛</m:t>
                    </m:r>
                  </m:oMath>
                </a14:m>
                <a:r>
                  <a:rPr lang="en-US" altLang="zh-CN"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Sdept</a:t>
                </a:r>
                <a:endParaRPr lang="en-US" altLang="zh-CN" sz="2000" dirty="0">
                  <a:latin typeface="Microsoft YaHei" panose="020B0503020204020204" pitchFamily="34" charset="-122"/>
                  <a:ea typeface="Microsoft YaHei" panose="020B0503020204020204" pitchFamily="34" charset="-122"/>
                  <a:sym typeface="Calibri" pitchFamily="34" charset="0"/>
                </a:endParaRPr>
              </a:p>
            </p:txBody>
          </p:sp>
        </mc:Choice>
        <mc:Fallback xmlns="">
          <p:sp>
            <p:nvSpPr>
              <p:cNvPr id="11269" name="Rectangle 3"/>
              <p:cNvSpPr>
                <a:spLocks noGrp="1" noRot="1" noChangeAspect="1" noMove="1" noResize="1" noEditPoints="1" noAdjustHandles="1" noChangeArrowheads="1" noChangeShapeType="1" noTextEdit="1"/>
              </p:cNvSpPr>
              <p:nvPr>
                <p:ph idx="1"/>
              </p:nvPr>
            </p:nvSpPr>
            <p:spPr>
              <a:xfrm>
                <a:off x="161934" y="1141320"/>
                <a:ext cx="11232402" cy="2999705"/>
              </a:xfrm>
              <a:blipFill>
                <a:blip r:embed="rId3"/>
                <a:stretch>
                  <a:fillRect l="-597" b="-15447"/>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9A4AF194-B7F1-A9C7-FBB4-EF71FCBA9E3A}"/>
              </a:ext>
            </a:extLst>
          </p:cNvPr>
          <p:cNvGraphicFramePr>
            <a:graphicFrameLocks noGrp="1"/>
          </p:cNvGraphicFramePr>
          <p:nvPr>
            <p:extLst>
              <p:ext uri="{D42A27DB-BD31-4B8C-83A1-F6EECF244321}">
                <p14:modId xmlns:p14="http://schemas.microsoft.com/office/powerpoint/2010/main" val="29224627"/>
              </p:ext>
            </p:extLst>
          </p:nvPr>
        </p:nvGraphicFramePr>
        <p:xfrm>
          <a:off x="6233570" y="2706119"/>
          <a:ext cx="5425030" cy="2290065"/>
        </p:xfrm>
        <a:graphic>
          <a:graphicData uri="http://schemas.openxmlformats.org/drawingml/2006/table">
            <a:tbl>
              <a:tblPr firstRow="1" firstCol="1" bandRow="1">
                <a:tableStyleId>{5940675A-B579-460E-94D1-54222C63F5DA}</a:tableStyleId>
              </a:tblPr>
              <a:tblGrid>
                <a:gridCol w="1295008">
                  <a:extLst>
                    <a:ext uri="{9D8B030D-6E8A-4147-A177-3AD203B41FA5}">
                      <a16:colId xmlns:a16="http://schemas.microsoft.com/office/drawing/2014/main" val="1565780314"/>
                    </a:ext>
                  </a:extLst>
                </a:gridCol>
                <a:gridCol w="997506">
                  <a:extLst>
                    <a:ext uri="{9D8B030D-6E8A-4147-A177-3AD203B41FA5}">
                      <a16:colId xmlns:a16="http://schemas.microsoft.com/office/drawing/2014/main" val="1474837805"/>
                    </a:ext>
                  </a:extLst>
                </a:gridCol>
                <a:gridCol w="1067505">
                  <a:extLst>
                    <a:ext uri="{9D8B030D-6E8A-4147-A177-3AD203B41FA5}">
                      <a16:colId xmlns:a16="http://schemas.microsoft.com/office/drawing/2014/main" val="1388851519"/>
                    </a:ext>
                  </a:extLst>
                </a:gridCol>
                <a:gridCol w="1023756">
                  <a:extLst>
                    <a:ext uri="{9D8B030D-6E8A-4147-A177-3AD203B41FA5}">
                      <a16:colId xmlns:a16="http://schemas.microsoft.com/office/drawing/2014/main" val="2368670554"/>
                    </a:ext>
                  </a:extLst>
                </a:gridCol>
                <a:gridCol w="1041255">
                  <a:extLst>
                    <a:ext uri="{9D8B030D-6E8A-4147-A177-3AD203B41FA5}">
                      <a16:colId xmlns:a16="http://schemas.microsoft.com/office/drawing/2014/main" val="3585179622"/>
                    </a:ext>
                  </a:extLst>
                </a:gridCol>
              </a:tblGrid>
              <a:tr h="647510">
                <a:tc>
                  <a:txBody>
                    <a:bodyPr/>
                    <a:lstStyle/>
                    <a:p>
                      <a:pPr indent="127000" algn="ctr">
                        <a:lnSpc>
                          <a:spcPct val="150000"/>
                        </a:lnSpc>
                      </a:pPr>
                      <a:r>
                        <a:rPr lang="en-US" sz="1400" b="1" kern="100" dirty="0" err="1">
                          <a:solidFill>
                            <a:schemeClr val="bg1"/>
                          </a:solidFill>
                          <a:effectLst/>
                        </a:rPr>
                        <a:t>Sno</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（学号）</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Sname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（姓名）</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Sgender</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（性别）</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rPr>
                        <a:t>Sage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（年龄）</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Sdept</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（所在系）</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20608433"/>
                  </a:ext>
                </a:extLst>
              </a:tr>
              <a:tr h="328511">
                <a:tc>
                  <a:txBody>
                    <a:bodyPr/>
                    <a:lstStyle/>
                    <a:p>
                      <a:pPr indent="127000" algn="ctr">
                        <a:lnSpc>
                          <a:spcPct val="150000"/>
                        </a:lnSpc>
                      </a:pPr>
                      <a:r>
                        <a:rPr lang="en-US" sz="1400" kern="100" dirty="0">
                          <a:effectLst/>
                        </a:rPr>
                        <a:t>2021310721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李博</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CS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64775266"/>
                  </a:ext>
                </a:extLst>
              </a:tr>
              <a:tr h="328511">
                <a:tc>
                  <a:txBody>
                    <a:bodyPr/>
                    <a:lstStyle/>
                    <a:p>
                      <a:pPr indent="127000" algn="ctr">
                        <a:lnSpc>
                          <a:spcPct val="150000"/>
                        </a:lnSpc>
                      </a:pPr>
                      <a:r>
                        <a:rPr lang="en-US" sz="1400" kern="100">
                          <a:effectLst/>
                        </a:rPr>
                        <a:t>2021310722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赵宇</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CS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18054805"/>
                  </a:ext>
                </a:extLst>
              </a:tr>
              <a:tr h="328511">
                <a:tc>
                  <a:txBody>
                    <a:bodyPr/>
                    <a:lstStyle/>
                    <a:p>
                      <a:pPr indent="127000" algn="ctr">
                        <a:lnSpc>
                          <a:spcPct val="150000"/>
                        </a:lnSpc>
                      </a:pPr>
                      <a:r>
                        <a:rPr lang="en-US" sz="1400" kern="100">
                          <a:effectLst/>
                        </a:rPr>
                        <a:t>2021310723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张敏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女</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CS</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35951013"/>
                  </a:ext>
                </a:extLst>
              </a:tr>
              <a:tr h="328511">
                <a:tc>
                  <a:txBody>
                    <a:bodyPr/>
                    <a:lstStyle/>
                    <a:p>
                      <a:pPr indent="127000" algn="ctr">
                        <a:lnSpc>
                          <a:spcPct val="150000"/>
                        </a:lnSpc>
                      </a:pPr>
                      <a:r>
                        <a:rPr lang="en-US" sz="1400" kern="100">
                          <a:effectLst/>
                        </a:rPr>
                        <a:t>2021310724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王勇</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男</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2511321"/>
                  </a:ext>
                </a:extLst>
              </a:tr>
              <a:tr h="328511">
                <a:tc>
                  <a:txBody>
                    <a:bodyPr/>
                    <a:lstStyle/>
                    <a:p>
                      <a:pPr indent="127000" algn="ctr">
                        <a:lnSpc>
                          <a:spcPct val="150000"/>
                        </a:lnSpc>
                      </a:pPr>
                      <a:r>
                        <a:rPr lang="en-US" sz="1400" kern="100" dirty="0">
                          <a:effectLst/>
                        </a:rPr>
                        <a:t>2021310725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刘佳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91235399"/>
                  </a:ext>
                </a:extLst>
              </a:tr>
            </a:tbl>
          </a:graphicData>
        </a:graphic>
      </p:graphicFrame>
      <p:sp>
        <p:nvSpPr>
          <p:cNvPr id="8" name="文本框 7">
            <a:extLst>
              <a:ext uri="{FF2B5EF4-FFF2-40B4-BE49-F238E27FC236}">
                <a16:creationId xmlns:a16="http://schemas.microsoft.com/office/drawing/2014/main" id="{6029ED16-94AA-EB11-719D-D76C5ECA8DA3}"/>
              </a:ext>
            </a:extLst>
          </p:cNvPr>
          <p:cNvSpPr txBox="1"/>
          <p:nvPr/>
        </p:nvSpPr>
        <p:spPr>
          <a:xfrm>
            <a:off x="8275422" y="2320706"/>
            <a:ext cx="1706778"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Student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关系</a:t>
            </a:r>
            <a:endParaRPr lang="zh-CN" altLang="en-US" sz="1600" dirty="0">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E5566778-5E89-BDB8-C6E3-ADAA15DA6334}"/>
              </a:ext>
            </a:extLst>
          </p:cNvPr>
          <p:cNvSpPr>
            <a:spLocks noGrp="1"/>
          </p:cNvSpPr>
          <p:nvPr>
            <p:ph type="ftr" sz="quarter" idx="3"/>
          </p:nvPr>
        </p:nvSpPr>
        <p:spPr/>
        <p:txBody>
          <a:bodyPr/>
          <a:lstStyle/>
          <a:p>
            <a:pPr>
              <a:defRPr/>
            </a:pPr>
            <a:r>
              <a:rPr lang="zh-CN" altLang="en-US"/>
              <a:t>数据库系统</a:t>
            </a:r>
            <a:r>
              <a:rPr lang="en-US" altLang="zh-CN"/>
              <a:t>—</a:t>
            </a:r>
            <a:r>
              <a:rPr lang="zh-CN" altLang="en-US"/>
              <a:t>数据库设计</a:t>
            </a:r>
            <a:endParaRPr lang="en-US" altLang="zh-CN" sz="1200" dirty="0"/>
          </a:p>
        </p:txBody>
      </p:sp>
      <p:sp>
        <p:nvSpPr>
          <p:cNvPr id="3" name="灯片编号占位符 2">
            <a:extLst>
              <a:ext uri="{FF2B5EF4-FFF2-40B4-BE49-F238E27FC236}">
                <a16:creationId xmlns:a16="http://schemas.microsoft.com/office/drawing/2014/main" id="{15363E2B-CFB6-6A14-30D1-A5EBC2EAE5B6}"/>
              </a:ext>
            </a:extLst>
          </p:cNvPr>
          <p:cNvSpPr>
            <a:spLocks noGrp="1"/>
          </p:cNvSpPr>
          <p:nvPr>
            <p:ph type="sldNum" sz="quarter" idx="10"/>
          </p:nvPr>
        </p:nvSpPr>
        <p:spPr/>
        <p:txBody>
          <a:bodyPr/>
          <a:lstStyle/>
          <a:p>
            <a:fld id="{87BBDC00-B9E2-4EFD-9306-2934E87247C6}" type="slidenum">
              <a:rPr lang="zh-CN" altLang="en-US" smtClean="0"/>
              <a:pPr/>
              <a:t>52</a:t>
            </a:fld>
            <a:endParaRPr lang="zh-CN" altLang="en-US"/>
          </a:p>
        </p:txBody>
      </p:sp>
    </p:spTree>
    <p:extLst>
      <p:ext uri="{BB962C8B-B14F-4D97-AF65-F5344CB8AC3E}">
        <p14:creationId xmlns:p14="http://schemas.microsoft.com/office/powerpoint/2010/main" val="77287331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6">
            <a:extLst>
              <a:ext uri="{FF2B5EF4-FFF2-40B4-BE49-F238E27FC236}">
                <a16:creationId xmlns:a16="http://schemas.microsoft.com/office/drawing/2014/main" id="{82D12675-44BA-4A12-95E2-53CE42E365F2}"/>
              </a:ext>
            </a:extLst>
          </p:cNvPr>
          <p:cNvSpPr/>
          <p:nvPr/>
        </p:nvSpPr>
        <p:spPr>
          <a:xfrm>
            <a:off x="3833616" y="2736922"/>
            <a:ext cx="6035248" cy="344910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a:extLst>
              <a:ext uri="{FF2B5EF4-FFF2-40B4-BE49-F238E27FC236}">
                <a16:creationId xmlns:a16="http://schemas.microsoft.com/office/drawing/2014/main" id="{2BB58945-69A6-42E9-96FF-DC536AE97366}"/>
              </a:ext>
            </a:extLst>
          </p:cNvPr>
          <p:cNvSpPr/>
          <p:nvPr/>
        </p:nvSpPr>
        <p:spPr>
          <a:xfrm>
            <a:off x="3967939" y="2866815"/>
            <a:ext cx="5728714" cy="316253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18">
            <a:extLst>
              <a:ext uri="{FF2B5EF4-FFF2-40B4-BE49-F238E27FC236}">
                <a16:creationId xmlns:a16="http://schemas.microsoft.com/office/drawing/2014/main" id="{CA02947C-86FA-43A0-AEA7-1533075A3978}"/>
              </a:ext>
            </a:extLst>
          </p:cNvPr>
          <p:cNvSpPr/>
          <p:nvPr/>
        </p:nvSpPr>
        <p:spPr>
          <a:xfrm>
            <a:off x="151585" y="1117278"/>
            <a:ext cx="11903253" cy="1578297"/>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1268" name="Rectangle 2"/>
          <p:cNvSpPr>
            <a:spLocks noGrp="1" noChangeArrowheads="1"/>
          </p:cNvSpPr>
          <p:nvPr>
            <p:ph type="title" idx="4294967295"/>
          </p:nvPr>
        </p:nvSpPr>
        <p:spPr/>
        <p:txBody>
          <a:bodyPr/>
          <a:lstStyle/>
          <a:p>
            <a:r>
              <a:rPr lang="zh-CN" altLang="en-US" dirty="0"/>
              <a:t>函数依赖（续）</a:t>
            </a:r>
            <a:endParaRPr lang="zh-CN" altLang="en-US" dirty="0">
              <a:sym typeface="微软雅黑" pitchFamily="34" charset="-122"/>
            </a:endParaRPr>
          </a:p>
        </p:txBody>
      </p:sp>
      <p:sp>
        <p:nvSpPr>
          <p:cNvPr id="11269" name="Rectangle 3"/>
          <p:cNvSpPr>
            <a:spLocks noGrp="1" noChangeArrowheads="1"/>
          </p:cNvSpPr>
          <p:nvPr>
            <p:ph idx="1"/>
          </p:nvPr>
        </p:nvSpPr>
        <p:spPr>
          <a:xfrm>
            <a:off x="711330" y="1329382"/>
            <a:ext cx="8851152" cy="1079447"/>
          </a:xfrm>
        </p:spPr>
        <p:txBody>
          <a:bodyPr/>
          <a:lstStyle/>
          <a:p>
            <a:pPr>
              <a:lnSpc>
                <a:spcPct val="120000"/>
              </a:lnSpc>
              <a:buFont typeface="Wingdings" panose="05000000000000000000" pitchFamily="2" charset="2"/>
              <a:buChar char="Ø"/>
            </a:pPr>
            <a:r>
              <a:rPr lang="zh-CN" altLang="en-US" sz="2800" dirty="0">
                <a:sym typeface="Calibri" pitchFamily="34" charset="0"/>
              </a:rPr>
              <a:t>函数依赖举例</a:t>
            </a:r>
            <a:endParaRPr lang="en-US" altLang="zh-CN" sz="2800" dirty="0">
              <a:sym typeface="Calibri" pitchFamily="34" charset="0"/>
            </a:endParaRPr>
          </a:p>
          <a:p>
            <a:pPr lvl="1">
              <a:lnSpc>
                <a:spcPct val="120000"/>
              </a:lnSpc>
              <a:buFont typeface="Wingdings" panose="05000000000000000000" pitchFamily="2" charset="2"/>
              <a:buChar char="l"/>
            </a:pPr>
            <a:r>
              <a:rPr lang="zh-CN" altLang="en-US" sz="2400" dirty="0"/>
              <a:t>对于关系</a:t>
            </a:r>
            <a:r>
              <a:rPr lang="en-US" altLang="zh-CN" sz="2400" dirty="0"/>
              <a:t>Student(</a:t>
            </a:r>
            <a:r>
              <a:rPr lang="en-US" altLang="zh-CN" sz="2400" dirty="0" err="1"/>
              <a:t>Sno</a:t>
            </a:r>
            <a:r>
              <a:rPr lang="en-US" altLang="zh-CN" sz="2400" dirty="0"/>
              <a:t>, </a:t>
            </a:r>
            <a:r>
              <a:rPr lang="en-US" altLang="zh-CN" sz="2400" dirty="0" err="1"/>
              <a:t>Sname</a:t>
            </a:r>
            <a:r>
              <a:rPr lang="en-US" altLang="zh-CN" sz="2400" dirty="0"/>
              <a:t>, </a:t>
            </a:r>
            <a:r>
              <a:rPr lang="en-US" altLang="zh-CN" sz="2400" dirty="0" err="1"/>
              <a:t>Sgender</a:t>
            </a:r>
            <a:r>
              <a:rPr lang="en-US" altLang="zh-CN" sz="2400" dirty="0"/>
              <a:t>, Sage, </a:t>
            </a:r>
            <a:r>
              <a:rPr lang="en-US" altLang="zh-CN" sz="2400" dirty="0" err="1"/>
              <a:t>Sdept</a:t>
            </a:r>
            <a:r>
              <a:rPr lang="en-US" altLang="zh-CN" sz="2400" dirty="0"/>
              <a:t>)</a:t>
            </a:r>
          </a:p>
        </p:txBody>
      </p:sp>
      <p:graphicFrame>
        <p:nvGraphicFramePr>
          <p:cNvPr id="9" name="表格 8">
            <a:extLst>
              <a:ext uri="{FF2B5EF4-FFF2-40B4-BE49-F238E27FC236}">
                <a16:creationId xmlns:a16="http://schemas.microsoft.com/office/drawing/2014/main" id="{72DDDC25-0337-106D-193F-40316404A932}"/>
              </a:ext>
            </a:extLst>
          </p:cNvPr>
          <p:cNvGraphicFramePr>
            <a:graphicFrameLocks noGrp="1"/>
          </p:cNvGraphicFramePr>
          <p:nvPr>
            <p:extLst>
              <p:ext uri="{D42A27DB-BD31-4B8C-83A1-F6EECF244321}">
                <p14:modId xmlns:p14="http://schemas.microsoft.com/office/powerpoint/2010/main" val="2894673252"/>
              </p:ext>
            </p:extLst>
          </p:nvPr>
        </p:nvGraphicFramePr>
        <p:xfrm>
          <a:off x="4307311" y="3355473"/>
          <a:ext cx="5107460" cy="2290065"/>
        </p:xfrm>
        <a:graphic>
          <a:graphicData uri="http://schemas.openxmlformats.org/drawingml/2006/table">
            <a:tbl>
              <a:tblPr firstRow="1" firstCol="1" bandRow="1">
                <a:tableStyleId>{5940675A-B579-460E-94D1-54222C63F5DA}</a:tableStyleId>
              </a:tblPr>
              <a:tblGrid>
                <a:gridCol w="1219201">
                  <a:extLst>
                    <a:ext uri="{9D8B030D-6E8A-4147-A177-3AD203B41FA5}">
                      <a16:colId xmlns:a16="http://schemas.microsoft.com/office/drawing/2014/main" val="1565780314"/>
                    </a:ext>
                  </a:extLst>
                </a:gridCol>
                <a:gridCol w="939114">
                  <a:extLst>
                    <a:ext uri="{9D8B030D-6E8A-4147-A177-3AD203B41FA5}">
                      <a16:colId xmlns:a16="http://schemas.microsoft.com/office/drawing/2014/main" val="1474837805"/>
                    </a:ext>
                  </a:extLst>
                </a:gridCol>
                <a:gridCol w="1005016">
                  <a:extLst>
                    <a:ext uri="{9D8B030D-6E8A-4147-A177-3AD203B41FA5}">
                      <a16:colId xmlns:a16="http://schemas.microsoft.com/office/drawing/2014/main" val="1388851519"/>
                    </a:ext>
                  </a:extLst>
                </a:gridCol>
                <a:gridCol w="868015">
                  <a:extLst>
                    <a:ext uri="{9D8B030D-6E8A-4147-A177-3AD203B41FA5}">
                      <a16:colId xmlns:a16="http://schemas.microsoft.com/office/drawing/2014/main" val="2368670554"/>
                    </a:ext>
                  </a:extLst>
                </a:gridCol>
                <a:gridCol w="1076114">
                  <a:extLst>
                    <a:ext uri="{9D8B030D-6E8A-4147-A177-3AD203B41FA5}">
                      <a16:colId xmlns:a16="http://schemas.microsoft.com/office/drawing/2014/main" val="3585179622"/>
                    </a:ext>
                  </a:extLst>
                </a:gridCol>
              </a:tblGrid>
              <a:tr h="647510">
                <a:tc>
                  <a:txBody>
                    <a:bodyPr/>
                    <a:lstStyle/>
                    <a:p>
                      <a:pPr indent="127000" algn="ctr">
                        <a:lnSpc>
                          <a:spcPct val="150000"/>
                        </a:lnSpc>
                      </a:pPr>
                      <a:r>
                        <a:rPr lang="en-US" sz="1400" b="1" kern="100" dirty="0" err="1">
                          <a:solidFill>
                            <a:schemeClr val="bg1"/>
                          </a:solidFill>
                          <a:effectLst/>
                        </a:rPr>
                        <a:t>Sno</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（学号）</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Sname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（姓名）</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Sgender</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（性别）</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rPr>
                        <a:t>Sage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（年龄）</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Sdept</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（所在系）</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20608433"/>
                  </a:ext>
                </a:extLst>
              </a:tr>
              <a:tr h="328511">
                <a:tc>
                  <a:txBody>
                    <a:bodyPr/>
                    <a:lstStyle/>
                    <a:p>
                      <a:pPr indent="127000" algn="ctr">
                        <a:lnSpc>
                          <a:spcPct val="150000"/>
                        </a:lnSpc>
                      </a:pPr>
                      <a:r>
                        <a:rPr lang="en-US" sz="1400" kern="100" dirty="0">
                          <a:solidFill>
                            <a:srgbClr val="FF0000"/>
                          </a:solidFill>
                          <a:effectLst/>
                        </a:rPr>
                        <a:t>2021310721</a:t>
                      </a:r>
                      <a:endParaRPr lang="zh-CN" sz="1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solidFill>
                            <a:srgbClr val="FF0000"/>
                          </a:solidFill>
                          <a:effectLst/>
                        </a:rPr>
                        <a:t>李博</a:t>
                      </a:r>
                      <a:endParaRPr lang="zh-CN" sz="1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CS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64775266"/>
                  </a:ext>
                </a:extLst>
              </a:tr>
              <a:tr h="328511">
                <a:tc>
                  <a:txBody>
                    <a:bodyPr/>
                    <a:lstStyle/>
                    <a:p>
                      <a:pPr indent="127000" algn="ctr">
                        <a:lnSpc>
                          <a:spcPct val="150000"/>
                        </a:lnSpc>
                      </a:pPr>
                      <a:r>
                        <a:rPr lang="en-US" altLang="zh-CN" sz="1400" kern="100" dirty="0">
                          <a:solidFill>
                            <a:srgbClr val="FF0000"/>
                          </a:solidFill>
                          <a:effectLst/>
                        </a:rPr>
                        <a:t>2021310721</a:t>
                      </a:r>
                      <a:endParaRPr lang="zh-CN" sz="1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solidFill>
                            <a:srgbClr val="FF0000"/>
                          </a:solidFill>
                          <a:effectLst/>
                        </a:rPr>
                        <a:t>赵宇</a:t>
                      </a:r>
                      <a:endParaRPr lang="zh-CN" sz="1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CS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18054805"/>
                  </a:ext>
                </a:extLst>
              </a:tr>
              <a:tr h="328511">
                <a:tc>
                  <a:txBody>
                    <a:bodyPr/>
                    <a:lstStyle/>
                    <a:p>
                      <a:pPr indent="127000" algn="ctr">
                        <a:lnSpc>
                          <a:spcPct val="150000"/>
                        </a:lnSpc>
                      </a:pPr>
                      <a:r>
                        <a:rPr lang="en-US" sz="1400" kern="100">
                          <a:effectLst/>
                        </a:rPr>
                        <a:t>2021310723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张敏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女</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CS</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35951013"/>
                  </a:ext>
                </a:extLst>
              </a:tr>
              <a:tr h="328511">
                <a:tc>
                  <a:txBody>
                    <a:bodyPr/>
                    <a:lstStyle/>
                    <a:p>
                      <a:pPr indent="127000" algn="ctr">
                        <a:lnSpc>
                          <a:spcPct val="150000"/>
                        </a:lnSpc>
                      </a:pPr>
                      <a:r>
                        <a:rPr lang="en-US" sz="1400" kern="100">
                          <a:effectLst/>
                        </a:rPr>
                        <a:t>2021310724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王勇</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男</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2511321"/>
                  </a:ext>
                </a:extLst>
              </a:tr>
              <a:tr h="328511">
                <a:tc>
                  <a:txBody>
                    <a:bodyPr/>
                    <a:lstStyle/>
                    <a:p>
                      <a:pPr indent="127000" algn="ctr">
                        <a:lnSpc>
                          <a:spcPct val="150000"/>
                        </a:lnSpc>
                      </a:pPr>
                      <a:r>
                        <a:rPr lang="en-US" sz="1400" kern="100">
                          <a:effectLst/>
                        </a:rPr>
                        <a:t>2021310725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刘佳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91235399"/>
                  </a:ext>
                </a:extLst>
              </a:tr>
            </a:tbl>
          </a:graphicData>
        </a:graphic>
      </p:graphicFrame>
      <p:sp>
        <p:nvSpPr>
          <p:cNvPr id="10" name="文本框 9">
            <a:extLst>
              <a:ext uri="{FF2B5EF4-FFF2-40B4-BE49-F238E27FC236}">
                <a16:creationId xmlns:a16="http://schemas.microsoft.com/office/drawing/2014/main" id="{AC7FA565-6A6A-945D-F6C1-55E47599C081}"/>
              </a:ext>
            </a:extLst>
          </p:cNvPr>
          <p:cNvSpPr txBox="1"/>
          <p:nvPr/>
        </p:nvSpPr>
        <p:spPr>
          <a:xfrm>
            <a:off x="6266167" y="2950308"/>
            <a:ext cx="1677262"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Student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关系</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圆角矩形标注 1">
                <a:extLst>
                  <a:ext uri="{FF2B5EF4-FFF2-40B4-BE49-F238E27FC236}">
                    <a16:creationId xmlns:a16="http://schemas.microsoft.com/office/drawing/2014/main" id="{34DD2131-E894-FC55-1550-944AADD379FA}"/>
                  </a:ext>
                </a:extLst>
              </p:cNvPr>
              <p:cNvSpPr/>
              <p:nvPr/>
            </p:nvSpPr>
            <p:spPr bwMode="auto">
              <a:xfrm>
                <a:off x="797669" y="3080631"/>
                <a:ext cx="3386960" cy="442674"/>
              </a:xfrm>
              <a:prstGeom prst="wedgeRoundRectCallout">
                <a:avLst>
                  <a:gd name="adj1" fmla="val 53594"/>
                  <a:gd name="adj2" fmla="val 167084"/>
                  <a:gd name="adj3" fmla="val 16667"/>
                </a:avLst>
              </a:prstGeom>
              <a:noFill/>
              <a:ln w="38100" cap="flat" cmpd="sng" algn="ctr">
                <a:solidFill>
                  <a:schemeClr val="accent2"/>
                </a:solidFill>
                <a:prstDash val="solid"/>
                <a:round/>
                <a:headEnd type="none" w="med" len="med"/>
                <a:tailEnd type="none" w="med" len="med"/>
              </a:ln>
              <a:effectLst/>
              <a:extLst>
                <a:ext uri="{909E8E84-426E-40dd-AFC4-6F175D3DCCD1}">
                  <a14:hiddenFill xmlns="">
                    <a:solidFill>
                      <a:schemeClr val="accent1"/>
                    </a:solidFill>
                  </a14:hiddenFill>
                </a:ext>
                <a:ext uri="{AF507438-7753-43e0-B8FC-AC1667EBCBE1}">
                  <a14:hiddenEffects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违背了</a:t>
                </a:r>
                <a:r>
                  <a:rPr lang="en-US" altLang="zh-CN" sz="2000" dirty="0">
                    <a:latin typeface="Microsoft YaHei" panose="020B0503020204020204" pitchFamily="34" charset="-122"/>
                    <a:ea typeface="Microsoft YaHei" panose="020B0503020204020204" pitchFamily="34" charset="-122"/>
                  </a:rPr>
                  <a:t>Sno </a:t>
                </a:r>
                <a14:m>
                  <m:oMath xmlns:m="http://schemas.openxmlformats.org/officeDocument/2006/math">
                    <m:r>
                      <a:rPr lang="en-US" altLang="zh-CN" sz="2000" i="1">
                        <a:latin typeface="Cambria Math" panose="02040503050406030204" pitchFamily="18" charset="0"/>
                      </a:rPr>
                      <m:t>→</m:t>
                    </m:r>
                  </m:oMath>
                </a14:m>
                <a:r>
                  <a:rPr lang="en-US" altLang="zh-CN" sz="2000" dirty="0">
                    <a:latin typeface="Microsoft YaHei" panose="020B0503020204020204" pitchFamily="34" charset="-122"/>
                    <a:ea typeface="Microsoft YaHei" panose="020B0503020204020204" pitchFamily="34" charset="-122"/>
                  </a:rPr>
                  <a:t> Sname</a:t>
                </a:r>
                <a:endPar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mc:Choice>
        <mc:Fallback xmlns="">
          <p:sp>
            <p:nvSpPr>
              <p:cNvPr id="2" name="圆角矩形标注 1">
                <a:extLst>
                  <a:ext uri="{FF2B5EF4-FFF2-40B4-BE49-F238E27FC236}">
                    <a16:creationId xmlns:a16="http://schemas.microsoft.com/office/drawing/2014/main" id="{34DD2131-E894-FC55-1550-944AADD379FA}"/>
                  </a:ext>
                </a:extLst>
              </p:cNvPr>
              <p:cNvSpPr>
                <a:spLocks noRot="1" noChangeAspect="1" noMove="1" noResize="1" noEditPoints="1" noAdjustHandles="1" noChangeArrowheads="1" noChangeShapeType="1" noTextEdit="1"/>
              </p:cNvSpPr>
              <p:nvPr/>
            </p:nvSpPr>
            <p:spPr bwMode="auto">
              <a:xfrm>
                <a:off x="797669" y="3080631"/>
                <a:ext cx="3386960" cy="442674"/>
              </a:xfrm>
              <a:prstGeom prst="wedgeRoundRectCallout">
                <a:avLst>
                  <a:gd name="adj1" fmla="val 53594"/>
                  <a:gd name="adj2" fmla="val 167084"/>
                  <a:gd name="adj3" fmla="val 16667"/>
                </a:avLst>
              </a:prstGeom>
              <a:blipFill>
                <a:blip r:embed="rId3"/>
                <a:stretch>
                  <a:fillRect/>
                </a:stretch>
              </a:blipFill>
              <a:ln w="38100" cap="flat" cmpd="sng" algn="ctr">
                <a:solidFill>
                  <a:schemeClr val="accent2"/>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灯片编号占位符 1">
            <a:extLst>
              <a:ext uri="{FF2B5EF4-FFF2-40B4-BE49-F238E27FC236}">
                <a16:creationId xmlns:a16="http://schemas.microsoft.com/office/drawing/2014/main" id="{BB32A5F6-37C7-F5A2-4BEB-6E6EE01F4128}"/>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53</a:t>
            </a:fld>
            <a:endParaRPr lang="zh-CN" altLang="en-US" dirty="0"/>
          </a:p>
        </p:txBody>
      </p:sp>
      <p:sp>
        <p:nvSpPr>
          <p:cNvPr id="3" name="页脚占位符 2">
            <a:extLst>
              <a:ext uri="{FF2B5EF4-FFF2-40B4-BE49-F238E27FC236}">
                <a16:creationId xmlns:a16="http://schemas.microsoft.com/office/drawing/2014/main" id="{3F969581-5447-0EB8-C99B-E2E845943023}"/>
              </a:ext>
            </a:extLst>
          </p:cNvPr>
          <p:cNvSpPr>
            <a:spLocks noGrp="1"/>
          </p:cNvSpPr>
          <p:nvPr>
            <p:ph type="ftr" sz="quarter" idx="3"/>
          </p:nvPr>
        </p:nvSpPr>
        <p:spPr/>
        <p:txBody>
          <a:bodyPr/>
          <a:lstStyle/>
          <a:p>
            <a:pPr>
              <a:defRPr/>
            </a:pPr>
            <a:r>
              <a:rPr lang="zh-CN" altLang="en-US"/>
              <a:t>数据库系统</a:t>
            </a:r>
            <a:r>
              <a:rPr lang="en-US" altLang="zh-CN"/>
              <a:t>—</a:t>
            </a:r>
            <a:r>
              <a:rPr lang="zh-CN" altLang="en-US"/>
              <a:t>数据库设计</a:t>
            </a:r>
            <a:endParaRPr lang="en-US" altLang="zh-CN" sz="1200" dirty="0"/>
          </a:p>
        </p:txBody>
      </p:sp>
      <p:sp>
        <p:nvSpPr>
          <p:cNvPr id="4" name="灯片编号占位符 3">
            <a:extLst>
              <a:ext uri="{FF2B5EF4-FFF2-40B4-BE49-F238E27FC236}">
                <a16:creationId xmlns:a16="http://schemas.microsoft.com/office/drawing/2014/main" id="{D2495048-078E-F7F7-68BA-A3E7EC836563}"/>
              </a:ext>
            </a:extLst>
          </p:cNvPr>
          <p:cNvSpPr>
            <a:spLocks noGrp="1"/>
          </p:cNvSpPr>
          <p:nvPr>
            <p:ph type="sldNum" sz="quarter" idx="10"/>
          </p:nvPr>
        </p:nvSpPr>
        <p:spPr/>
        <p:txBody>
          <a:bodyPr/>
          <a:lstStyle/>
          <a:p>
            <a:fld id="{87BBDC00-B9E2-4EFD-9306-2934E87247C6}" type="slidenum">
              <a:rPr lang="zh-CN" altLang="en-US" smtClean="0"/>
              <a:pPr/>
              <a:t>53</a:t>
            </a:fld>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D41ACE8-1080-4CF8-8CF9-07618514CBCD}"/>
                  </a:ext>
                </a:extLst>
              </p:cNvPr>
              <p:cNvSpPr txBox="1"/>
              <p:nvPr/>
            </p:nvSpPr>
            <p:spPr>
              <a:xfrm>
                <a:off x="395971" y="5686059"/>
                <a:ext cx="3571968" cy="646331"/>
              </a:xfrm>
              <a:prstGeom prst="rect">
                <a:avLst/>
              </a:prstGeom>
              <a:noFill/>
            </p:spPr>
            <p:txBody>
              <a:bodyPr wrap="square">
                <a:spAutoFit/>
              </a:bodyPr>
              <a:lstStyle/>
              <a:p>
                <a:r>
                  <a:rPr lang="zh-CN" altLang="zh-CN" sz="1800" dirty="0"/>
                  <a:t>如果</a:t>
                </a:r>
                <a14:m>
                  <m:oMath xmlns:m="http://schemas.openxmlformats.org/officeDocument/2006/math">
                    <m:r>
                      <a:rPr lang="en-US" altLang="zh-CN" sz="1800" i="1">
                        <a:latin typeface="Cambria Math" panose="02040503050406030204" pitchFamily="18" charset="0"/>
                      </a:rPr>
                      <m:t>𝑡</m:t>
                    </m:r>
                    <m:r>
                      <a:rPr lang="en-US" altLang="zh-CN" sz="1800" i="1">
                        <a:latin typeface="Cambria Math" panose="02040503050406030204" pitchFamily="18" charset="0"/>
                      </a:rPr>
                      <m:t>[</m:t>
                    </m:r>
                    <m:r>
                      <a:rPr lang="en-US" altLang="zh-CN" sz="1800" i="1">
                        <a:latin typeface="Cambria Math" panose="02040503050406030204" pitchFamily="18" charset="0"/>
                      </a:rPr>
                      <m:t>𝑋</m:t>
                    </m:r>
                    <m:r>
                      <a:rPr lang="en-US" altLang="zh-CN" sz="1800" i="1">
                        <a:latin typeface="Cambria Math" panose="02040503050406030204" pitchFamily="18" charset="0"/>
                      </a:rPr>
                      <m:t>]=</m:t>
                    </m:r>
                    <m:r>
                      <a:rPr lang="en-US" altLang="zh-CN" sz="1800" i="1">
                        <a:latin typeface="Cambria Math" panose="02040503050406030204" pitchFamily="18" charset="0"/>
                      </a:rPr>
                      <m:t>𝑙</m:t>
                    </m:r>
                    <m:r>
                      <a:rPr lang="en-US" altLang="zh-CN" sz="1800" i="1">
                        <a:latin typeface="Cambria Math" panose="02040503050406030204" pitchFamily="18" charset="0"/>
                      </a:rPr>
                      <m:t>[</m:t>
                    </m:r>
                    <m:r>
                      <a:rPr lang="en-US" altLang="zh-CN" sz="1800" i="1">
                        <a:latin typeface="Cambria Math" panose="02040503050406030204" pitchFamily="18" charset="0"/>
                      </a:rPr>
                      <m:t>𝑋</m:t>
                    </m:r>
                    <m:r>
                      <a:rPr lang="en-US" altLang="zh-CN" sz="1800" i="1">
                        <a:latin typeface="Cambria Math" panose="02040503050406030204" pitchFamily="18" charset="0"/>
                      </a:rPr>
                      <m:t>]</m:t>
                    </m:r>
                  </m:oMath>
                </a14:m>
                <a:r>
                  <a:rPr lang="zh-CN" altLang="zh-CN" sz="1800" dirty="0"/>
                  <a:t>，则</a:t>
                </a:r>
                <a14:m>
                  <m:oMath xmlns:m="http://schemas.openxmlformats.org/officeDocument/2006/math">
                    <m:r>
                      <a:rPr lang="en-US" altLang="zh-CN" sz="1800" i="1">
                        <a:latin typeface="Cambria Math" panose="02040503050406030204" pitchFamily="18" charset="0"/>
                      </a:rPr>
                      <m:t>𝑡</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𝑌</m:t>
                        </m:r>
                      </m:e>
                    </m:d>
                    <m:r>
                      <a:rPr lang="en-US" altLang="zh-CN" sz="1800" i="1">
                        <a:latin typeface="Cambria Math" panose="02040503050406030204" pitchFamily="18" charset="0"/>
                      </a:rPr>
                      <m:t>=</m:t>
                    </m:r>
                    <m:r>
                      <a:rPr lang="en-US" altLang="zh-CN" sz="1800" i="1">
                        <a:latin typeface="Cambria Math" panose="02040503050406030204" pitchFamily="18" charset="0"/>
                      </a:rPr>
                      <m:t>𝑙</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𝑌</m:t>
                        </m:r>
                      </m:e>
                    </m:d>
                    <m:r>
                      <a:rPr lang="zh-CN" altLang="en-US" sz="1800" b="0" i="0" smtClean="0">
                        <a:latin typeface="Cambria Math" panose="02040503050406030204" pitchFamily="18" charset="0"/>
                      </a:rPr>
                      <m:t>，</m:t>
                    </m:r>
                  </m:oMath>
                </a14:m>
                <a:r>
                  <a:rPr lang="zh-CN" altLang="zh-CN" sz="1800" dirty="0">
                    <a:solidFill>
                      <a:srgbClr val="3B20FF"/>
                    </a:solidFill>
                  </a:rPr>
                  <a:t>那么称</a:t>
                </a:r>
                <a:r>
                  <a:rPr lang="en-US" altLang="zh-CN" sz="1800" i="1" dirty="0">
                    <a:solidFill>
                      <a:srgbClr val="3B20FF"/>
                    </a:solidFill>
                  </a:rPr>
                  <a:t>Y</a:t>
                </a:r>
                <a:r>
                  <a:rPr lang="zh-CN" altLang="en-US" sz="1800" i="1" dirty="0">
                    <a:solidFill>
                      <a:srgbClr val="3B20FF"/>
                    </a:solidFill>
                  </a:rPr>
                  <a:t> </a:t>
                </a:r>
                <a:r>
                  <a:rPr lang="zh-CN" altLang="zh-CN" sz="1800" b="1" dirty="0">
                    <a:solidFill>
                      <a:srgbClr val="3B20FF"/>
                    </a:solidFill>
                  </a:rPr>
                  <a:t>函数依赖于</a:t>
                </a:r>
                <a:r>
                  <a:rPr lang="en-US" altLang="zh-CN" sz="1800" i="1" dirty="0">
                    <a:solidFill>
                      <a:srgbClr val="3B20FF"/>
                    </a:solidFill>
                  </a:rPr>
                  <a:t>X</a:t>
                </a:r>
                <a:endParaRPr lang="zh-CN" altLang="en-US" dirty="0"/>
              </a:p>
            </p:txBody>
          </p:sp>
        </mc:Choice>
        <mc:Fallback xmlns="">
          <p:sp>
            <p:nvSpPr>
              <p:cNvPr id="14" name="文本框 13">
                <a:extLst>
                  <a:ext uri="{FF2B5EF4-FFF2-40B4-BE49-F238E27FC236}">
                    <a16:creationId xmlns:a16="http://schemas.microsoft.com/office/drawing/2014/main" id="{7D41ACE8-1080-4CF8-8CF9-07618514CBCD}"/>
                  </a:ext>
                </a:extLst>
              </p:cNvPr>
              <p:cNvSpPr txBox="1">
                <a:spLocks noRot="1" noChangeAspect="1" noMove="1" noResize="1" noEditPoints="1" noAdjustHandles="1" noChangeArrowheads="1" noChangeShapeType="1" noTextEdit="1"/>
              </p:cNvSpPr>
              <p:nvPr/>
            </p:nvSpPr>
            <p:spPr>
              <a:xfrm>
                <a:off x="395971" y="5686059"/>
                <a:ext cx="3571968" cy="646331"/>
              </a:xfrm>
              <a:prstGeom prst="rect">
                <a:avLst/>
              </a:prstGeom>
              <a:blipFill>
                <a:blip r:embed="rId4"/>
                <a:stretch>
                  <a:fillRect l="-1536" t="-4717" b="-15094"/>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9459AD28-5345-42DF-845B-650C0086828B}"/>
              </a:ext>
            </a:extLst>
          </p:cNvPr>
          <p:cNvSpPr txBox="1"/>
          <p:nvPr/>
        </p:nvSpPr>
        <p:spPr>
          <a:xfrm>
            <a:off x="307075" y="6305350"/>
            <a:ext cx="6168788" cy="369332"/>
          </a:xfrm>
          <a:prstGeom prst="rect">
            <a:avLst/>
          </a:prstGeom>
          <a:noFill/>
        </p:spPr>
        <p:txBody>
          <a:bodyPr wrap="square">
            <a:spAutoFit/>
          </a:bodyPr>
          <a:lstStyle/>
          <a:p>
            <a:r>
              <a:rPr lang="zh-CN" altLang="en-US" dirty="0"/>
              <a:t>如果学号一样，那么姓名也应该一样。</a:t>
            </a:r>
          </a:p>
        </p:txBody>
      </p:sp>
    </p:spTree>
    <p:extLst>
      <p:ext uri="{BB962C8B-B14F-4D97-AF65-F5344CB8AC3E}">
        <p14:creationId xmlns:p14="http://schemas.microsoft.com/office/powerpoint/2010/main" val="177712066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18">
            <a:extLst>
              <a:ext uri="{FF2B5EF4-FFF2-40B4-BE49-F238E27FC236}">
                <a16:creationId xmlns:a16="http://schemas.microsoft.com/office/drawing/2014/main" id="{CA02947C-86FA-43A0-AEA7-1533075A3978}"/>
              </a:ext>
            </a:extLst>
          </p:cNvPr>
          <p:cNvSpPr/>
          <p:nvPr/>
        </p:nvSpPr>
        <p:spPr>
          <a:xfrm>
            <a:off x="151585" y="1083094"/>
            <a:ext cx="11903253" cy="1251759"/>
          </a:xfrm>
          <a:prstGeom prst="roundRect">
            <a:avLst>
              <a:gd name="adj" fmla="val 2450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2" name="Shape6">
            <a:extLst>
              <a:ext uri="{FF2B5EF4-FFF2-40B4-BE49-F238E27FC236}">
                <a16:creationId xmlns:a16="http://schemas.microsoft.com/office/drawing/2014/main" id="{82D12675-44BA-4A12-95E2-53CE42E365F2}"/>
              </a:ext>
            </a:extLst>
          </p:cNvPr>
          <p:cNvSpPr/>
          <p:nvPr/>
        </p:nvSpPr>
        <p:spPr>
          <a:xfrm>
            <a:off x="2932805" y="2543711"/>
            <a:ext cx="6125470" cy="284270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a:extLst>
              <a:ext uri="{FF2B5EF4-FFF2-40B4-BE49-F238E27FC236}">
                <a16:creationId xmlns:a16="http://schemas.microsoft.com/office/drawing/2014/main" id="{2BB58945-69A6-42E9-96FF-DC536AE97366}"/>
              </a:ext>
            </a:extLst>
          </p:cNvPr>
          <p:cNvSpPr/>
          <p:nvPr/>
        </p:nvSpPr>
        <p:spPr>
          <a:xfrm>
            <a:off x="3067128" y="2640650"/>
            <a:ext cx="5814354" cy="260652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268" name="Rectangle 2"/>
          <p:cNvSpPr>
            <a:spLocks noGrp="1" noChangeArrowheads="1"/>
          </p:cNvSpPr>
          <p:nvPr>
            <p:ph type="title" idx="4294967295"/>
          </p:nvPr>
        </p:nvSpPr>
        <p:spPr/>
        <p:txBody>
          <a:bodyPr/>
          <a:lstStyle/>
          <a:p>
            <a:r>
              <a:rPr lang="zh-CN" altLang="en-US" dirty="0"/>
              <a:t>函数依赖（续）</a:t>
            </a:r>
            <a:endParaRPr lang="zh-CN" altLang="en-US" dirty="0">
              <a:sym typeface="微软雅黑" pitchFamily="34" charset="-122"/>
            </a:endParaRPr>
          </a:p>
        </p:txBody>
      </p:sp>
      <mc:AlternateContent xmlns:mc="http://schemas.openxmlformats.org/markup-compatibility/2006" xmlns:a14="http://schemas.microsoft.com/office/drawing/2010/main">
        <mc:Choice Requires="a14">
          <p:sp>
            <p:nvSpPr>
              <p:cNvPr id="11269" name="Rectangle 3"/>
              <p:cNvSpPr>
                <a:spLocks noGrp="1" noChangeArrowheads="1"/>
              </p:cNvSpPr>
              <p:nvPr>
                <p:ph idx="1"/>
              </p:nvPr>
            </p:nvSpPr>
            <p:spPr>
              <a:xfrm>
                <a:off x="426198" y="1058357"/>
                <a:ext cx="11445762" cy="1821130"/>
              </a:xfrm>
            </p:spPr>
            <p:txBody>
              <a:bodyPr/>
              <a:lstStyle/>
              <a:p>
                <a:pPr>
                  <a:lnSpc>
                    <a:spcPct val="120000"/>
                  </a:lnSpc>
                  <a:buFont typeface="Wingdings" panose="05000000000000000000" pitchFamily="2" charset="2"/>
                  <a:buChar char="Ø"/>
                </a:pPr>
                <a:r>
                  <a:rPr lang="zh-CN" altLang="en-US" sz="2400" b="1" dirty="0">
                    <a:sym typeface="Calibri" pitchFamily="34" charset="0"/>
                  </a:rPr>
                  <a:t>函数依赖举例</a:t>
                </a:r>
                <a:endParaRPr lang="en-US" altLang="zh-CN" sz="2400" b="1" dirty="0">
                  <a:sym typeface="Calibri" pitchFamily="34" charset="0"/>
                </a:endParaRPr>
              </a:p>
              <a:p>
                <a:pPr lvl="1">
                  <a:lnSpc>
                    <a:spcPct val="120000"/>
                  </a:lnSpc>
                  <a:buFont typeface="Wingdings" panose="05000000000000000000" pitchFamily="2" charset="2"/>
                  <a:buChar char="l"/>
                </a:pPr>
                <a:r>
                  <a:rPr lang="zh-CN" altLang="en-US" sz="2000" dirty="0"/>
                  <a:t>通过下面</a:t>
                </a:r>
                <a:r>
                  <a:rPr lang="en-US" altLang="zh-CN" sz="2000" dirty="0"/>
                  <a:t>Student</a:t>
                </a:r>
                <a:r>
                  <a:rPr lang="zh-CN" altLang="en-US" sz="2000" dirty="0"/>
                  <a:t>关系实例，是否能得出</a:t>
                </a:r>
                <a:r>
                  <a:rPr lang="en-US" altLang="zh-CN" sz="2000" dirty="0" err="1"/>
                  <a:t>Sname</a:t>
                </a:r>
                <a:r>
                  <a:rPr lang="en-US" altLang="zh-CN" sz="2000" dirty="0"/>
                  <a:t> </a:t>
                </a:r>
                <a14:m>
                  <m:oMath xmlns:m="http://schemas.openxmlformats.org/officeDocument/2006/math">
                    <m:r>
                      <a:rPr lang="en-US" altLang="zh-CN" sz="2000" i="1">
                        <a:latin typeface="Cambria Math" panose="02040503050406030204" pitchFamily="18" charset="0"/>
                      </a:rPr>
                      <m:t>→</m:t>
                    </m:r>
                  </m:oMath>
                </a14:m>
                <a:r>
                  <a:rPr lang="en-US" altLang="zh-CN" sz="2000" dirty="0"/>
                  <a:t> Sage</a:t>
                </a:r>
                <a:r>
                  <a:rPr lang="zh-CN" altLang="en-US" sz="2000" dirty="0"/>
                  <a:t> </a:t>
                </a:r>
                <a:r>
                  <a:rPr lang="en-US" altLang="zh-CN" sz="2000" dirty="0"/>
                  <a:t>?</a:t>
                </a:r>
              </a:p>
              <a:p>
                <a:pPr lvl="2">
                  <a:lnSpc>
                    <a:spcPct val="120000"/>
                  </a:lnSpc>
                  <a:buFont typeface="Wingdings" panose="05000000000000000000" pitchFamily="2" charset="2"/>
                  <a:buChar char="u"/>
                </a:pPr>
                <a:r>
                  <a:rPr lang="zh-CN" altLang="en-US" sz="1800" dirty="0">
                    <a:sym typeface="Calibri" pitchFamily="34" charset="0"/>
                  </a:rPr>
                  <a:t>“</a:t>
                </a:r>
                <a:r>
                  <a:rPr lang="en-US" altLang="zh-CN" sz="1800" dirty="0"/>
                  <a:t>Sname </a:t>
                </a:r>
                <a14:m>
                  <m:oMath xmlns:m="http://schemas.openxmlformats.org/officeDocument/2006/math">
                    <m:r>
                      <a:rPr lang="en-US" altLang="zh-CN" sz="1800" i="1">
                        <a:latin typeface="Cambria Math" panose="02040503050406030204" pitchFamily="18" charset="0"/>
                      </a:rPr>
                      <m:t>→</m:t>
                    </m:r>
                  </m:oMath>
                </a14:m>
                <a:r>
                  <a:rPr lang="en-US" altLang="zh-CN" sz="1800" dirty="0"/>
                  <a:t> Sage</a:t>
                </a:r>
                <a:r>
                  <a:rPr lang="zh-CN" altLang="en-US" sz="1800" dirty="0"/>
                  <a:t> </a:t>
                </a:r>
                <a:r>
                  <a:rPr lang="zh-CN" altLang="en-US" sz="1800" dirty="0">
                    <a:sym typeface="Calibri" pitchFamily="34" charset="0"/>
                  </a:rPr>
                  <a:t>”这个函数依赖只有在</a:t>
                </a:r>
                <a:r>
                  <a:rPr lang="zh-CN" altLang="en-US" sz="1800" b="1" dirty="0">
                    <a:sym typeface="Calibri" pitchFamily="34" charset="0"/>
                  </a:rPr>
                  <a:t>不允许有同名</a:t>
                </a:r>
                <a:r>
                  <a:rPr lang="zh-CN" altLang="en-US" sz="1800" dirty="0">
                    <a:sym typeface="Calibri" pitchFamily="34" charset="0"/>
                  </a:rPr>
                  <a:t>人的条件下成立</a:t>
                </a:r>
                <a:endParaRPr lang="en-US" altLang="zh-CN" sz="1800" dirty="0">
                  <a:sym typeface="Calibri" pitchFamily="34" charset="0"/>
                </a:endParaRPr>
              </a:p>
              <a:p>
                <a:pPr marL="844082" lvl="2" indent="0">
                  <a:lnSpc>
                    <a:spcPct val="120000"/>
                  </a:lnSpc>
                  <a:buNone/>
                </a:pPr>
                <a:r>
                  <a:rPr lang="en-US" altLang="zh-CN" sz="1800" dirty="0"/>
                  <a:t>       </a:t>
                </a:r>
              </a:p>
            </p:txBody>
          </p:sp>
        </mc:Choice>
        <mc:Fallback xmlns="">
          <p:sp>
            <p:nvSpPr>
              <p:cNvPr id="11269" name="Rectangle 3"/>
              <p:cNvSpPr>
                <a:spLocks noGrp="1" noRot="1" noChangeAspect="1" noMove="1" noResize="1" noEditPoints="1" noAdjustHandles="1" noChangeArrowheads="1" noChangeShapeType="1" noTextEdit="1"/>
              </p:cNvSpPr>
              <p:nvPr>
                <p:ph idx="1"/>
              </p:nvPr>
            </p:nvSpPr>
            <p:spPr>
              <a:xfrm>
                <a:off x="426198" y="1058357"/>
                <a:ext cx="11445762" cy="1821130"/>
              </a:xfrm>
              <a:blipFill>
                <a:blip r:embed="rId3"/>
                <a:stretch>
                  <a:fillRect l="-745" t="-671"/>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58148454-E3E2-28F4-9717-76817A6B1577}"/>
              </a:ext>
            </a:extLst>
          </p:cNvPr>
          <p:cNvGraphicFramePr>
            <a:graphicFrameLocks noGrp="1"/>
          </p:cNvGraphicFramePr>
          <p:nvPr>
            <p:extLst>
              <p:ext uri="{D42A27DB-BD31-4B8C-83A1-F6EECF244321}">
                <p14:modId xmlns:p14="http://schemas.microsoft.com/office/powerpoint/2010/main" val="1046018769"/>
              </p:ext>
            </p:extLst>
          </p:nvPr>
        </p:nvGraphicFramePr>
        <p:xfrm>
          <a:off x="3294861" y="2774202"/>
          <a:ext cx="5325264" cy="2290065"/>
        </p:xfrm>
        <a:graphic>
          <a:graphicData uri="http://schemas.openxmlformats.org/drawingml/2006/table">
            <a:tbl>
              <a:tblPr firstRow="1" firstCol="1" bandRow="1">
                <a:tableStyleId>{5940675A-B579-460E-94D1-54222C63F5DA}</a:tableStyleId>
              </a:tblPr>
              <a:tblGrid>
                <a:gridCol w="1271193">
                  <a:extLst>
                    <a:ext uri="{9D8B030D-6E8A-4147-A177-3AD203B41FA5}">
                      <a16:colId xmlns:a16="http://schemas.microsoft.com/office/drawing/2014/main" val="1565780314"/>
                    </a:ext>
                  </a:extLst>
                </a:gridCol>
                <a:gridCol w="979162">
                  <a:extLst>
                    <a:ext uri="{9D8B030D-6E8A-4147-A177-3AD203B41FA5}">
                      <a16:colId xmlns:a16="http://schemas.microsoft.com/office/drawing/2014/main" val="1474837805"/>
                    </a:ext>
                  </a:extLst>
                </a:gridCol>
                <a:gridCol w="1047874">
                  <a:extLst>
                    <a:ext uri="{9D8B030D-6E8A-4147-A177-3AD203B41FA5}">
                      <a16:colId xmlns:a16="http://schemas.microsoft.com/office/drawing/2014/main" val="1388851519"/>
                    </a:ext>
                  </a:extLst>
                </a:gridCol>
                <a:gridCol w="1004929">
                  <a:extLst>
                    <a:ext uri="{9D8B030D-6E8A-4147-A177-3AD203B41FA5}">
                      <a16:colId xmlns:a16="http://schemas.microsoft.com/office/drawing/2014/main" val="2368670554"/>
                    </a:ext>
                  </a:extLst>
                </a:gridCol>
                <a:gridCol w="1022106">
                  <a:extLst>
                    <a:ext uri="{9D8B030D-6E8A-4147-A177-3AD203B41FA5}">
                      <a16:colId xmlns:a16="http://schemas.microsoft.com/office/drawing/2014/main" val="3585179622"/>
                    </a:ext>
                  </a:extLst>
                </a:gridCol>
              </a:tblGrid>
              <a:tr h="647510">
                <a:tc>
                  <a:txBody>
                    <a:bodyPr/>
                    <a:lstStyle/>
                    <a:p>
                      <a:pPr indent="127000" algn="ctr">
                        <a:lnSpc>
                          <a:spcPct val="150000"/>
                        </a:lnSpc>
                      </a:pPr>
                      <a:r>
                        <a:rPr lang="en-US" sz="1400" b="1" kern="100" dirty="0" err="1">
                          <a:solidFill>
                            <a:schemeClr val="bg1"/>
                          </a:solidFill>
                          <a:effectLst/>
                        </a:rPr>
                        <a:t>Sno</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（学号）</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Sname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（姓名）</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Sgender</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（性别）</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rPr>
                        <a:t>Sage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（年龄）</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Sdept</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（所在系）</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20608433"/>
                  </a:ext>
                </a:extLst>
              </a:tr>
              <a:tr h="328511">
                <a:tc>
                  <a:txBody>
                    <a:bodyPr/>
                    <a:lstStyle/>
                    <a:p>
                      <a:pPr indent="127000" algn="ctr">
                        <a:lnSpc>
                          <a:spcPct val="150000"/>
                        </a:lnSpc>
                      </a:pPr>
                      <a:r>
                        <a:rPr lang="en-US" sz="1400" kern="100">
                          <a:effectLst/>
                        </a:rPr>
                        <a:t>2021310721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b="1" kern="100" dirty="0">
                          <a:effectLst/>
                        </a:rPr>
                        <a:t>李博</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b="1" kern="100" dirty="0">
                          <a:effectLst/>
                        </a:rPr>
                        <a:t>17</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CS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64775266"/>
                  </a:ext>
                </a:extLst>
              </a:tr>
              <a:tr h="328511">
                <a:tc>
                  <a:txBody>
                    <a:bodyPr/>
                    <a:lstStyle/>
                    <a:p>
                      <a:pPr indent="127000" algn="ctr">
                        <a:lnSpc>
                          <a:spcPct val="150000"/>
                        </a:lnSpc>
                      </a:pPr>
                      <a:r>
                        <a:rPr lang="en-US" sz="1400" kern="100" dirty="0">
                          <a:effectLst/>
                        </a:rPr>
                        <a:t>2021310722</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b="1" kern="100" dirty="0">
                          <a:effectLst/>
                        </a:rPr>
                        <a:t>赵宇</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b="1" kern="100" dirty="0">
                          <a:effectLst/>
                        </a:rPr>
                        <a:t>19</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CS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18054805"/>
                  </a:ext>
                </a:extLst>
              </a:tr>
              <a:tr h="328511">
                <a:tc>
                  <a:txBody>
                    <a:bodyPr/>
                    <a:lstStyle/>
                    <a:p>
                      <a:pPr indent="127000" algn="ctr">
                        <a:lnSpc>
                          <a:spcPct val="150000"/>
                        </a:lnSpc>
                      </a:pPr>
                      <a:r>
                        <a:rPr lang="en-US" sz="1400" kern="100">
                          <a:effectLst/>
                        </a:rPr>
                        <a:t>2021310723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b="1" kern="100" dirty="0">
                          <a:effectLst/>
                        </a:rPr>
                        <a:t>张敏</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b="1" kern="100" dirty="0">
                          <a:effectLst/>
                        </a:rPr>
                        <a:t>18</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CS</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35951013"/>
                  </a:ext>
                </a:extLst>
              </a:tr>
              <a:tr h="328511">
                <a:tc>
                  <a:txBody>
                    <a:bodyPr/>
                    <a:lstStyle/>
                    <a:p>
                      <a:pPr indent="127000" algn="ctr">
                        <a:lnSpc>
                          <a:spcPct val="150000"/>
                        </a:lnSpc>
                      </a:pPr>
                      <a:r>
                        <a:rPr lang="en-US" sz="1400" kern="100">
                          <a:effectLst/>
                        </a:rPr>
                        <a:t>2021310724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b="1" kern="100" dirty="0">
                          <a:effectLst/>
                        </a:rPr>
                        <a:t>王勇</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18</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2511321"/>
                  </a:ext>
                </a:extLst>
              </a:tr>
              <a:tr h="328511">
                <a:tc>
                  <a:txBody>
                    <a:bodyPr/>
                    <a:lstStyle/>
                    <a:p>
                      <a:pPr indent="127000" algn="ctr">
                        <a:lnSpc>
                          <a:spcPct val="150000"/>
                        </a:lnSpc>
                      </a:pPr>
                      <a:r>
                        <a:rPr lang="en-US" sz="1400" kern="100" dirty="0">
                          <a:effectLst/>
                        </a:rPr>
                        <a:t>2021310725</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b="1" kern="100" dirty="0">
                          <a:effectLst/>
                        </a:rPr>
                        <a:t>刘佳</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17</a:t>
                      </a:r>
                      <a:endParaRPr 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91235399"/>
                  </a:ext>
                </a:extLst>
              </a:tr>
            </a:tbl>
          </a:graphicData>
        </a:graphic>
      </p:graphicFrame>
      <p:sp>
        <p:nvSpPr>
          <p:cNvPr id="8" name="文本框 7">
            <a:extLst>
              <a:ext uri="{FF2B5EF4-FFF2-40B4-BE49-F238E27FC236}">
                <a16:creationId xmlns:a16="http://schemas.microsoft.com/office/drawing/2014/main" id="{910748A9-7B57-9567-2D84-DCF2290430ED}"/>
              </a:ext>
            </a:extLst>
          </p:cNvPr>
          <p:cNvSpPr txBox="1"/>
          <p:nvPr/>
        </p:nvSpPr>
        <p:spPr>
          <a:xfrm>
            <a:off x="5315918" y="2504164"/>
            <a:ext cx="1359243"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Student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关系</a:t>
            </a:r>
            <a:endParaRPr lang="zh-CN" altLang="en-US" sz="1600" dirty="0">
              <a:latin typeface="微软雅黑" panose="020B0503020204020204" pitchFamily="34" charset="-122"/>
              <a:ea typeface="微软雅黑" panose="020B0503020204020204" pitchFamily="34" charset="-122"/>
            </a:endParaRPr>
          </a:p>
        </p:txBody>
      </p:sp>
      <p:sp>
        <p:nvSpPr>
          <p:cNvPr id="9" name="灯片编号占位符 1">
            <a:extLst>
              <a:ext uri="{FF2B5EF4-FFF2-40B4-BE49-F238E27FC236}">
                <a16:creationId xmlns:a16="http://schemas.microsoft.com/office/drawing/2014/main" id="{649FEDA1-5954-62C0-1D6C-22A2748C2C3C}"/>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54</a:t>
            </a:fld>
            <a:endParaRPr lang="zh-CN" altLang="en-US" dirty="0"/>
          </a:p>
        </p:txBody>
      </p:sp>
      <p:sp>
        <p:nvSpPr>
          <p:cNvPr id="2" name="页脚占位符 1">
            <a:extLst>
              <a:ext uri="{FF2B5EF4-FFF2-40B4-BE49-F238E27FC236}">
                <a16:creationId xmlns:a16="http://schemas.microsoft.com/office/drawing/2014/main" id="{4D4DA066-BC46-A1C0-D40B-0F1719F956C2}"/>
              </a:ext>
            </a:extLst>
          </p:cNvPr>
          <p:cNvSpPr>
            <a:spLocks noGrp="1"/>
          </p:cNvSpPr>
          <p:nvPr>
            <p:ph type="ftr" sz="quarter" idx="3"/>
          </p:nvPr>
        </p:nvSpPr>
        <p:spPr/>
        <p:txBody>
          <a:bodyPr/>
          <a:lstStyle/>
          <a:p>
            <a:pPr>
              <a:defRPr/>
            </a:pPr>
            <a:r>
              <a:rPr lang="zh-CN" altLang="en-US"/>
              <a:t>数据库系统</a:t>
            </a:r>
            <a:r>
              <a:rPr lang="en-US" altLang="zh-CN"/>
              <a:t>—</a:t>
            </a:r>
            <a:r>
              <a:rPr lang="zh-CN" altLang="en-US"/>
              <a:t>数据库设计</a:t>
            </a:r>
            <a:endParaRPr lang="en-US" altLang="zh-CN" sz="1200" dirty="0"/>
          </a:p>
        </p:txBody>
      </p:sp>
      <p:sp>
        <p:nvSpPr>
          <p:cNvPr id="3" name="灯片编号占位符 2">
            <a:extLst>
              <a:ext uri="{FF2B5EF4-FFF2-40B4-BE49-F238E27FC236}">
                <a16:creationId xmlns:a16="http://schemas.microsoft.com/office/drawing/2014/main" id="{3F81DD3F-AD67-4C5B-7503-971EA5A3273B}"/>
              </a:ext>
            </a:extLst>
          </p:cNvPr>
          <p:cNvSpPr>
            <a:spLocks noGrp="1"/>
          </p:cNvSpPr>
          <p:nvPr>
            <p:ph type="sldNum" sz="quarter" idx="10"/>
          </p:nvPr>
        </p:nvSpPr>
        <p:spPr/>
        <p:txBody>
          <a:bodyPr/>
          <a:lstStyle/>
          <a:p>
            <a:fld id="{87BBDC00-B9E2-4EFD-9306-2934E87247C6}" type="slidenum">
              <a:rPr lang="zh-CN" altLang="en-US" smtClean="0"/>
              <a:pPr/>
              <a:t>54</a:t>
            </a:fld>
            <a:endParaRPr lang="zh-CN" altLang="en-US"/>
          </a:p>
        </p:txBody>
      </p:sp>
    </p:spTree>
    <p:extLst>
      <p:ext uri="{BB962C8B-B14F-4D97-AF65-F5344CB8AC3E}">
        <p14:creationId xmlns:p14="http://schemas.microsoft.com/office/powerpoint/2010/main" val="26663872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2568633" y="1341721"/>
            <a:ext cx="6508866" cy="3521224"/>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函数依赖</a:t>
            </a:r>
            <a:r>
              <a:rPr lang="zh-CN" altLang="en-US" dirty="0"/>
              <a:t>（续）</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167150" y="1563567"/>
            <a:ext cx="4896196" cy="1970555"/>
          </a:xfrm>
        </p:spPr>
        <p:txBody>
          <a:bodyPr/>
          <a:lstStyle/>
          <a:p>
            <a:pPr>
              <a:lnSpc>
                <a:spcPct val="150000"/>
              </a:lnSpc>
              <a:buFont typeface="Wingdings" pitchFamily="2" charset="2"/>
              <a:buChar char="l"/>
            </a:pPr>
            <a:r>
              <a:rPr lang="zh-CN" altLang="en-US" sz="2400" dirty="0"/>
              <a:t>平凡函数依赖和非平凡函数依赖</a:t>
            </a:r>
            <a:endParaRPr lang="en-US" altLang="zh-CN" sz="2400" dirty="0"/>
          </a:p>
          <a:p>
            <a:pPr>
              <a:lnSpc>
                <a:spcPct val="150000"/>
              </a:lnSpc>
              <a:buFont typeface="Wingdings" pitchFamily="2" charset="2"/>
              <a:buChar char="l"/>
            </a:pPr>
            <a:r>
              <a:rPr lang="zh-CN" altLang="en-US" sz="2400" dirty="0"/>
              <a:t>完全函数依赖和部分函数依赖</a:t>
            </a:r>
            <a:endParaRPr lang="en-US" altLang="zh-CN" sz="2400" dirty="0"/>
          </a:p>
          <a:p>
            <a:pPr>
              <a:lnSpc>
                <a:spcPct val="150000"/>
              </a:lnSpc>
              <a:buFont typeface="Wingdings" pitchFamily="2" charset="2"/>
              <a:buChar char="l"/>
            </a:pPr>
            <a:r>
              <a:rPr lang="zh-CN" altLang="en-US" sz="2400" dirty="0"/>
              <a:t>传递函数依赖</a:t>
            </a:r>
            <a:endParaRPr lang="en-US" altLang="zh-CN" sz="2400" dirty="0"/>
          </a:p>
          <a:p>
            <a:pPr>
              <a:lnSpc>
                <a:spcPct val="150000"/>
              </a:lnSpc>
              <a:buFont typeface="Wingdings" pitchFamily="2" charset="2"/>
              <a:buChar char="l"/>
            </a:pPr>
            <a:r>
              <a:rPr lang="zh-CN" altLang="en-US" sz="2400" dirty="0"/>
              <a:t>多值依赖</a:t>
            </a:r>
            <a:endParaRPr lang="en-US" altLang="zh-CN" sz="2400" dirty="0"/>
          </a:p>
          <a:p>
            <a:pPr>
              <a:lnSpc>
                <a:spcPct val="150000"/>
              </a:lnSpc>
              <a:buFont typeface="Wingdings" pitchFamily="2" charset="2"/>
              <a:buChar char="l"/>
            </a:pPr>
            <a:r>
              <a:rPr lang="zh-CN" altLang="en-US" sz="2400" dirty="0"/>
              <a:t>关系的键</a:t>
            </a:r>
            <a:endParaRPr lang="en-US" altLang="zh-CN" sz="2400" dirty="0"/>
          </a:p>
          <a:p>
            <a:pPr>
              <a:lnSpc>
                <a:spcPct val="150000"/>
              </a:lnSpc>
              <a:buFont typeface="Wingdings" pitchFamily="2" charset="2"/>
              <a:buChar char="l"/>
            </a:pPr>
            <a:endParaRPr lang="zh-CN" altLang="en-US" sz="2400" dirty="0"/>
          </a:p>
        </p:txBody>
      </p:sp>
      <p:sp>
        <p:nvSpPr>
          <p:cNvPr id="4" name="灯片编号占位符 1">
            <a:extLst>
              <a:ext uri="{FF2B5EF4-FFF2-40B4-BE49-F238E27FC236}">
                <a16:creationId xmlns:a16="http://schemas.microsoft.com/office/drawing/2014/main" id="{58BDA27B-4A28-DFCA-62BD-7097EBEB9A01}"/>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55</a:t>
            </a:fld>
            <a:endParaRPr lang="zh-CN" altLang="en-US" dirty="0"/>
          </a:p>
        </p:txBody>
      </p:sp>
      <p:sp>
        <p:nvSpPr>
          <p:cNvPr id="3" name="页脚占位符 2">
            <a:extLst>
              <a:ext uri="{FF2B5EF4-FFF2-40B4-BE49-F238E27FC236}">
                <a16:creationId xmlns:a16="http://schemas.microsoft.com/office/drawing/2014/main" id="{0C3C5926-05B3-D09A-7F63-99EFD3967D84}"/>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66669B44-5025-848B-6375-B63AC303E5CA}"/>
              </a:ext>
            </a:extLst>
          </p:cNvPr>
          <p:cNvSpPr>
            <a:spLocks noGrp="1"/>
          </p:cNvSpPr>
          <p:nvPr>
            <p:ph type="sldNum" sz="quarter" idx="12"/>
          </p:nvPr>
        </p:nvSpPr>
        <p:spPr/>
        <p:txBody>
          <a:bodyPr/>
          <a:lstStyle/>
          <a:p>
            <a:fld id="{4B0D34C0-35A8-654C-9FBA-7B4E017BD630}" type="slidenum">
              <a:rPr lang="en-US" altLang="zh-CN" smtClean="0"/>
              <a:t>55</a:t>
            </a:fld>
            <a:endParaRPr kumimoji="1" lang="zh-CN" altLang="en-US"/>
          </a:p>
        </p:txBody>
      </p:sp>
    </p:spTree>
    <p:extLst>
      <p:ext uri="{BB962C8B-B14F-4D97-AF65-F5344CB8AC3E}">
        <p14:creationId xmlns:p14="http://schemas.microsoft.com/office/powerpoint/2010/main" val="2881019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18">
            <a:extLst>
              <a:ext uri="{FF2B5EF4-FFF2-40B4-BE49-F238E27FC236}">
                <a16:creationId xmlns:a16="http://schemas.microsoft.com/office/drawing/2014/main" id="{CA02947C-86FA-43A0-AEA7-1533075A3978}"/>
              </a:ext>
            </a:extLst>
          </p:cNvPr>
          <p:cNvSpPr/>
          <p:nvPr/>
        </p:nvSpPr>
        <p:spPr>
          <a:xfrm>
            <a:off x="151585" y="1117278"/>
            <a:ext cx="6045183" cy="3930972"/>
          </a:xfrm>
          <a:prstGeom prst="roundRect">
            <a:avLst>
              <a:gd name="adj" fmla="val 10276"/>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2" name="Shape6">
            <a:extLst>
              <a:ext uri="{FF2B5EF4-FFF2-40B4-BE49-F238E27FC236}">
                <a16:creationId xmlns:a16="http://schemas.microsoft.com/office/drawing/2014/main" id="{82D12675-44BA-4A12-95E2-53CE42E365F2}"/>
              </a:ext>
            </a:extLst>
          </p:cNvPr>
          <p:cNvSpPr/>
          <p:nvPr/>
        </p:nvSpPr>
        <p:spPr>
          <a:xfrm>
            <a:off x="6265689" y="1871035"/>
            <a:ext cx="5734130" cy="3239348"/>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a:extLst>
              <a:ext uri="{FF2B5EF4-FFF2-40B4-BE49-F238E27FC236}">
                <a16:creationId xmlns:a16="http://schemas.microsoft.com/office/drawing/2014/main" id="{2BB58945-69A6-42E9-96FF-DC536AE97366}"/>
              </a:ext>
            </a:extLst>
          </p:cNvPr>
          <p:cNvSpPr/>
          <p:nvPr/>
        </p:nvSpPr>
        <p:spPr>
          <a:xfrm>
            <a:off x="6400012" y="2000928"/>
            <a:ext cx="5442890" cy="2970207"/>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任意多边形: 形状 10">
            <a:extLst>
              <a:ext uri="{FF2B5EF4-FFF2-40B4-BE49-F238E27FC236}">
                <a16:creationId xmlns:a16="http://schemas.microsoft.com/office/drawing/2014/main" id="{446E84EB-A47C-4051-9E49-401104A72485}"/>
              </a:ext>
            </a:extLst>
          </p:cNvPr>
          <p:cNvSpPr/>
          <p:nvPr/>
        </p:nvSpPr>
        <p:spPr bwMode="auto">
          <a:xfrm>
            <a:off x="151585" y="5391047"/>
            <a:ext cx="11773715" cy="972478"/>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平凡函数依赖和非平凡函数依赖</a:t>
            </a:r>
            <a:endParaRPr lang="en-US" altLang="zh-CN" dirty="0"/>
          </a:p>
        </p:txBody>
      </p:sp>
      <mc:AlternateContent xmlns:mc="http://schemas.openxmlformats.org/markup-compatibility/2006" xmlns:a14="http://schemas.microsoft.com/office/drawing/2010/main">
        <mc:Choice Requires="a14">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542925" y="1201271"/>
                <a:ext cx="11456894" cy="1925852"/>
              </a:xfrm>
            </p:spPr>
            <p:txBody>
              <a:bodyPr/>
              <a:lstStyle/>
              <a:p>
                <a:pPr>
                  <a:buFont typeface="Wingdings" panose="05000000000000000000" pitchFamily="2" charset="2"/>
                  <a:buChar char="Ø"/>
                </a:pPr>
                <a:r>
                  <a:rPr lang="en-US" altLang="zh-CN" i="1" dirty="0">
                    <a:sym typeface="Calibri" pitchFamily="34" charset="0"/>
                  </a:rPr>
                  <a:t>X</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i="1" dirty="0">
                    <a:sym typeface="Calibri" pitchFamily="34" charset="0"/>
                  </a:rPr>
                  <a:t>Y</a:t>
                </a:r>
                <a:r>
                  <a:rPr lang="zh-CN" altLang="en-US" dirty="0">
                    <a:sym typeface="Calibri" pitchFamily="34" charset="0"/>
                  </a:rPr>
                  <a:t>，但</a:t>
                </a:r>
                <a:r>
                  <a:rPr lang="en-US" altLang="zh-CN" i="1" dirty="0">
                    <a:sym typeface="Calibri" pitchFamily="34" charset="0"/>
                  </a:rPr>
                  <a:t>Y</a:t>
                </a:r>
                <a:r>
                  <a:rPr lang="en-US" altLang="zh-CN" dirty="0">
                    <a:sym typeface="Calibri" pitchFamily="34" charset="0"/>
                  </a:rPr>
                  <a:t>⊈</a:t>
                </a:r>
                <a:r>
                  <a:rPr lang="en-US" altLang="zh-CN" i="1" dirty="0">
                    <a:sym typeface="Calibri" pitchFamily="34" charset="0"/>
                  </a:rPr>
                  <a:t>X,</a:t>
                </a:r>
                <a:r>
                  <a:rPr lang="zh-CN" altLang="en-US" dirty="0">
                    <a:sym typeface="Calibri" pitchFamily="34" charset="0"/>
                  </a:rPr>
                  <a:t>则称</a:t>
                </a:r>
                <a:r>
                  <a:rPr lang="en-US" altLang="zh-CN" i="1" dirty="0">
                    <a:sym typeface="Calibri" pitchFamily="34" charset="0"/>
                  </a:rPr>
                  <a:t>X</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i="1" dirty="0">
                    <a:sym typeface="Calibri" pitchFamily="34" charset="0"/>
                  </a:rPr>
                  <a:t>Y</a:t>
                </a:r>
                <a:r>
                  <a:rPr lang="zh-CN" altLang="en-US" i="1" dirty="0">
                    <a:sym typeface="Calibri" pitchFamily="34" charset="0"/>
                  </a:rPr>
                  <a:t> </a:t>
                </a:r>
                <a:r>
                  <a:rPr lang="zh-CN" altLang="en-US" dirty="0">
                    <a:sym typeface="Calibri" pitchFamily="34" charset="0"/>
                  </a:rPr>
                  <a:t>是</a:t>
                </a:r>
                <a:r>
                  <a:rPr lang="zh-CN" altLang="en-US" b="1" dirty="0">
                    <a:solidFill>
                      <a:srgbClr val="7030A0"/>
                    </a:solidFill>
                    <a:sym typeface="Calibri" pitchFamily="34" charset="0"/>
                  </a:rPr>
                  <a:t>非平凡函数依赖</a:t>
                </a:r>
                <a:endParaRPr lang="en-US" altLang="zh-CN" b="1" dirty="0">
                  <a:solidFill>
                    <a:srgbClr val="7030A0"/>
                  </a:solidFill>
                  <a:sym typeface="Calibri" pitchFamily="34" charset="0"/>
                </a:endParaRPr>
              </a:p>
              <a:p>
                <a:pPr>
                  <a:buFont typeface="Wingdings" panose="05000000000000000000" pitchFamily="2" charset="2"/>
                  <a:buChar char="Ø"/>
                </a:pPr>
                <a:r>
                  <a:rPr lang="en-US" altLang="zh-CN" i="1" dirty="0">
                    <a:sym typeface="Calibri" pitchFamily="34" charset="0"/>
                  </a:rPr>
                  <a:t>X</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i="1" dirty="0">
                    <a:sym typeface="Calibri" pitchFamily="34" charset="0"/>
                  </a:rPr>
                  <a:t>Y</a:t>
                </a:r>
                <a:r>
                  <a:rPr lang="zh-CN" altLang="en-US" dirty="0">
                    <a:sym typeface="Calibri" pitchFamily="34" charset="0"/>
                  </a:rPr>
                  <a:t>，但</a:t>
                </a:r>
                <a:r>
                  <a:rPr lang="en-US" altLang="zh-CN" i="1" dirty="0">
                    <a:sym typeface="Calibri" pitchFamily="34" charset="0"/>
                  </a:rPr>
                  <a:t>Y</a:t>
                </a:r>
                <a:r>
                  <a:rPr lang="en-US" altLang="zh-CN" dirty="0">
                    <a:sym typeface="Calibri" pitchFamily="34" charset="0"/>
                  </a:rPr>
                  <a:t>⊆</a:t>
                </a:r>
                <a:r>
                  <a:rPr lang="en-US" altLang="zh-CN" i="1" dirty="0">
                    <a:sym typeface="Calibri" pitchFamily="34" charset="0"/>
                  </a:rPr>
                  <a:t>X</a:t>
                </a:r>
                <a:r>
                  <a:rPr lang="en-US" altLang="zh-CN" dirty="0">
                    <a:sym typeface="Calibri" pitchFamily="34" charset="0"/>
                  </a:rPr>
                  <a:t>,</a:t>
                </a:r>
                <a:r>
                  <a:rPr lang="zh-CN" altLang="en-US" dirty="0">
                    <a:sym typeface="Calibri" pitchFamily="34" charset="0"/>
                  </a:rPr>
                  <a:t>则称</a:t>
                </a:r>
                <a:r>
                  <a:rPr lang="en-US" altLang="zh-CN" i="1" dirty="0">
                    <a:sym typeface="Calibri" pitchFamily="34" charset="0"/>
                  </a:rPr>
                  <a:t>X</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i="1" dirty="0">
                    <a:sym typeface="Calibri" pitchFamily="34" charset="0"/>
                  </a:rPr>
                  <a:t>Y</a:t>
                </a:r>
                <a:r>
                  <a:rPr lang="zh-CN" altLang="en-US" i="1" dirty="0">
                    <a:sym typeface="Calibri" pitchFamily="34" charset="0"/>
                  </a:rPr>
                  <a:t> </a:t>
                </a:r>
                <a:r>
                  <a:rPr lang="zh-CN" altLang="en-US" dirty="0">
                    <a:sym typeface="Calibri" pitchFamily="34" charset="0"/>
                  </a:rPr>
                  <a:t>是</a:t>
                </a:r>
                <a:r>
                  <a:rPr lang="zh-CN" altLang="en-US" b="1" dirty="0">
                    <a:solidFill>
                      <a:srgbClr val="7030A0"/>
                    </a:solidFill>
                    <a:sym typeface="Calibri" pitchFamily="34" charset="0"/>
                  </a:rPr>
                  <a:t>平凡的函数依赖</a:t>
                </a:r>
                <a:endParaRPr lang="en-US" altLang="zh-CN" b="1" dirty="0">
                  <a:solidFill>
                    <a:srgbClr val="7030A0"/>
                  </a:solidFill>
                  <a:sym typeface="Calibri" pitchFamily="34" charset="0"/>
                </a:endParaRPr>
              </a:p>
              <a:p>
                <a:pPr>
                  <a:buFont typeface="Wingdings" panose="05000000000000000000" pitchFamily="2" charset="2"/>
                  <a:buChar char="Ø"/>
                </a:pPr>
                <a:r>
                  <a:rPr lang="zh-CN" altLang="en-US" dirty="0">
                    <a:sym typeface="Calibri" pitchFamily="34" charset="0"/>
                  </a:rPr>
                  <a:t>若</a:t>
                </a:r>
                <a:r>
                  <a:rPr lang="en-US" altLang="zh-CN" i="1" dirty="0">
                    <a:sym typeface="Calibri" pitchFamily="34" charset="0"/>
                  </a:rPr>
                  <a:t>X</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i="1" dirty="0">
                    <a:sym typeface="Calibri" pitchFamily="34" charset="0"/>
                  </a:rPr>
                  <a:t>Y</a:t>
                </a:r>
                <a:r>
                  <a:rPr lang="zh-CN" altLang="en-US" dirty="0">
                    <a:sym typeface="Calibri" pitchFamily="34" charset="0"/>
                  </a:rPr>
                  <a:t>，则</a:t>
                </a:r>
                <a:r>
                  <a:rPr lang="en-US" altLang="zh-CN" i="1" dirty="0">
                    <a:sym typeface="Calibri" pitchFamily="34" charset="0"/>
                  </a:rPr>
                  <a:t>X</a:t>
                </a:r>
                <a:r>
                  <a:rPr lang="zh-CN" altLang="en-US" i="1" dirty="0">
                    <a:sym typeface="Calibri" pitchFamily="34" charset="0"/>
                  </a:rPr>
                  <a:t> </a:t>
                </a:r>
                <a:r>
                  <a:rPr lang="zh-CN" altLang="en-US" dirty="0">
                    <a:sym typeface="Calibri" pitchFamily="34" charset="0"/>
                  </a:rPr>
                  <a:t>称为这个函数依赖的</a:t>
                </a:r>
                <a:r>
                  <a:rPr lang="zh-CN" altLang="en-US" b="1" dirty="0">
                    <a:sym typeface="Calibri" pitchFamily="34" charset="0"/>
                  </a:rPr>
                  <a:t>决定因素</a:t>
                </a:r>
                <a:endParaRPr lang="en-US" altLang="zh-CN" dirty="0">
                  <a:sym typeface="Calibri" pitchFamily="34" charset="0"/>
                </a:endParaRPr>
              </a:p>
              <a:p>
                <a:pPr>
                  <a:buFont typeface="Wingdings" panose="05000000000000000000" pitchFamily="2" charset="2"/>
                  <a:buChar char="Ø"/>
                </a:pPr>
                <a:r>
                  <a:rPr lang="zh-CN" altLang="en-US" dirty="0">
                    <a:sym typeface="Calibri" pitchFamily="34" charset="0"/>
                  </a:rPr>
                  <a:t>若</a:t>
                </a:r>
                <a:r>
                  <a:rPr lang="en-US" altLang="zh-CN" i="1" dirty="0">
                    <a:sym typeface="Calibri" pitchFamily="34" charset="0"/>
                  </a:rPr>
                  <a:t>X</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i="1" dirty="0">
                    <a:sym typeface="Calibri" pitchFamily="34" charset="0"/>
                  </a:rPr>
                  <a:t>Y</a:t>
                </a:r>
                <a:r>
                  <a:rPr lang="zh-CN" altLang="en-US" dirty="0">
                    <a:sym typeface="Calibri" pitchFamily="34" charset="0"/>
                  </a:rPr>
                  <a:t>，</a:t>
                </a:r>
                <a:r>
                  <a:rPr lang="en-US" altLang="zh-CN" i="1" dirty="0">
                    <a:sym typeface="Calibri" pitchFamily="34" charset="0"/>
                  </a:rPr>
                  <a:t>Y</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i="1" dirty="0">
                    <a:sym typeface="Calibri" pitchFamily="34" charset="0"/>
                  </a:rPr>
                  <a:t>X</a:t>
                </a:r>
                <a:r>
                  <a:rPr lang="zh-CN" altLang="en-US" dirty="0">
                    <a:sym typeface="Calibri" pitchFamily="34" charset="0"/>
                  </a:rPr>
                  <a:t>，则记作</a:t>
                </a:r>
                <a:r>
                  <a:rPr lang="en-US" altLang="zh-CN" i="1" dirty="0">
                    <a:sym typeface="Calibri" pitchFamily="34" charset="0"/>
                  </a:rPr>
                  <a:t>X</a:t>
                </a:r>
                <a:r>
                  <a:rPr lang="en-US" altLang="zh-CN" dirty="0"/>
                  <a:t> </a:t>
                </a:r>
                <a14:m>
                  <m:oMath xmlns:m="http://schemas.openxmlformats.org/officeDocument/2006/math">
                    <m:r>
                      <a:rPr lang="en-US" altLang="zh-CN" i="1">
                        <a:latin typeface="Cambria Math" panose="02040503050406030204" pitchFamily="18" charset="0"/>
                      </a:rPr>
                      <m:t>⟷ </m:t>
                    </m:r>
                  </m:oMath>
                </a14:m>
                <a:r>
                  <a:rPr lang="en-US" altLang="zh-CN" i="1" dirty="0">
                    <a:sym typeface="Calibri" pitchFamily="34" charset="0"/>
                  </a:rPr>
                  <a:t>Y</a:t>
                </a:r>
                <a:endParaRPr lang="en-US" altLang="zh-CN" dirty="0">
                  <a:sym typeface="Calibri" pitchFamily="34" charset="0"/>
                </a:endParaRPr>
              </a:p>
              <a:p>
                <a:pPr>
                  <a:buFont typeface="Wingdings" panose="05000000000000000000" pitchFamily="2" charset="2"/>
                  <a:buChar char="Ø"/>
                </a:pPr>
                <a:r>
                  <a:rPr lang="zh-CN" altLang="en-US" dirty="0">
                    <a:sym typeface="Calibri" pitchFamily="34" charset="0"/>
                  </a:rPr>
                  <a:t>若</a:t>
                </a:r>
                <a:r>
                  <a:rPr lang="en-US" altLang="zh-CN" i="1" dirty="0">
                    <a:sym typeface="Calibri" pitchFamily="34" charset="0"/>
                  </a:rPr>
                  <a:t>Y</a:t>
                </a:r>
                <a:r>
                  <a:rPr lang="zh-CN" altLang="en-US" i="1" dirty="0">
                    <a:sym typeface="Calibri" pitchFamily="34" charset="0"/>
                  </a:rPr>
                  <a:t> </a:t>
                </a:r>
                <a:r>
                  <a:rPr lang="zh-CN" altLang="en-US" dirty="0">
                    <a:sym typeface="Calibri" pitchFamily="34" charset="0"/>
                  </a:rPr>
                  <a:t>不函数依赖于</a:t>
                </a:r>
                <a:r>
                  <a:rPr lang="en-US" altLang="zh-CN" i="1" dirty="0">
                    <a:sym typeface="Calibri" pitchFamily="34" charset="0"/>
                  </a:rPr>
                  <a:t>X</a:t>
                </a:r>
                <a:r>
                  <a:rPr lang="zh-CN" altLang="en-US" dirty="0">
                    <a:sym typeface="Calibri" pitchFamily="34" charset="0"/>
                  </a:rPr>
                  <a:t>，则记作</a:t>
                </a:r>
                <a:r>
                  <a:rPr lang="en-US" altLang="zh-CN" i="1" dirty="0">
                    <a:sym typeface="Calibri" pitchFamily="34" charset="0"/>
                  </a:rPr>
                  <a:t>X</a:t>
                </a:r>
                <a:r>
                  <a:rPr lang="en-US" altLang="zh-CN" dirty="0">
                    <a:sym typeface="Calibri" pitchFamily="34" charset="0"/>
                  </a:rPr>
                  <a:t>↛</a:t>
                </a:r>
                <a:r>
                  <a:rPr lang="en-US" altLang="zh-CN" i="1" dirty="0">
                    <a:sym typeface="Calibri" pitchFamily="34" charset="0"/>
                  </a:rPr>
                  <a:t>Y</a:t>
                </a:r>
                <a:endParaRPr lang="zh-CN" altLang="en-US" dirty="0"/>
              </a:p>
              <a:p>
                <a:endParaRPr lang="en-US" altLang="zh-CN" b="1" dirty="0"/>
              </a:p>
              <a:p>
                <a:endParaRPr lang="en-US" altLang="zh-CN" b="1" dirty="0"/>
              </a:p>
            </p:txBody>
          </p:sp>
        </mc:Choice>
        <mc:Fallback xmlns="">
          <p:sp>
            <p:nvSpPr>
              <p:cNvPr id="18" name="内容占位符 4">
                <a:extLst>
                  <a:ext uri="{FF2B5EF4-FFF2-40B4-BE49-F238E27FC236}">
                    <a16:creationId xmlns:a16="http://schemas.microsoft.com/office/drawing/2014/main" xmlns:a14="http://schemas.microsoft.com/office/drawing/2010/main" xmlns="" id="{4C8AC452-71F5-FA55-E040-EFB37917C042}"/>
                  </a:ext>
                </a:extLst>
              </p:cNvPr>
              <p:cNvSpPr>
                <a:spLocks noGrp="1" noRot="1" noChangeAspect="1" noMove="1" noResize="1" noEditPoints="1" noAdjustHandles="1" noChangeArrowheads="1" noChangeShapeType="1" noTextEdit="1"/>
              </p:cNvSpPr>
              <p:nvPr>
                <p:ph idx="1"/>
              </p:nvPr>
            </p:nvSpPr>
            <p:spPr>
              <a:xfrm>
                <a:off x="542925" y="1201271"/>
                <a:ext cx="11456894" cy="1925852"/>
              </a:xfrm>
              <a:blipFill rotWithShape="0">
                <a:blip r:embed="rId2"/>
                <a:stretch>
                  <a:fillRect l="-479" t="-2215" b="-2532"/>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65D8B897-7CB8-C546-1CB3-516AA1313232}"/>
              </a:ext>
            </a:extLst>
          </p:cNvPr>
          <p:cNvSpPr txBox="1"/>
          <p:nvPr/>
        </p:nvSpPr>
        <p:spPr>
          <a:xfrm>
            <a:off x="266700" y="5543344"/>
            <a:ext cx="1147898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buSzPct val="100000"/>
            </a:pPr>
            <a:r>
              <a:rPr lang="zh-CN" altLang="en-US" sz="2400" b="1" dirty="0">
                <a:solidFill>
                  <a:srgbClr val="7E3094"/>
                </a:solidFill>
                <a:latin typeface="微软雅黑" panose="020B0503020204020204" pitchFamily="34" charset="-122"/>
                <a:ea typeface="微软雅黑" panose="020B0503020204020204" pitchFamily="34" charset="-122"/>
                <a:sym typeface="宋体" pitchFamily="2" charset="-122"/>
              </a:rPr>
              <a:t>所有关系都满足平凡函数依赖，平常所指的函数依赖一般都是指</a:t>
            </a:r>
            <a:r>
              <a:rPr lang="zh-CN" altLang="en-US" sz="2400" b="1" u="sng" dirty="0">
                <a:solidFill>
                  <a:srgbClr val="7E3094"/>
                </a:solidFill>
                <a:latin typeface="微软雅黑" panose="020B0503020204020204" pitchFamily="34" charset="-122"/>
                <a:ea typeface="微软雅黑" panose="020B0503020204020204" pitchFamily="34" charset="-122"/>
                <a:sym typeface="宋体" pitchFamily="2" charset="-122"/>
              </a:rPr>
              <a:t>非平凡</a:t>
            </a:r>
            <a:r>
              <a:rPr lang="zh-CN" altLang="en-US" sz="2400" b="1" dirty="0">
                <a:solidFill>
                  <a:srgbClr val="7E3094"/>
                </a:solidFill>
                <a:latin typeface="微软雅黑" panose="020B0503020204020204" pitchFamily="34" charset="-122"/>
                <a:ea typeface="微软雅黑" panose="020B0503020204020204" pitchFamily="34" charset="-122"/>
                <a:sym typeface="宋体" pitchFamily="2" charset="-122"/>
              </a:rPr>
              <a:t>函数依赖！</a:t>
            </a:r>
            <a:endParaRPr lang="zh-CN" altLang="en-US" sz="2400" dirty="0">
              <a:solidFill>
                <a:srgbClr val="7E3094"/>
              </a:solidFill>
              <a:latin typeface="微软雅黑" panose="020B0503020204020204" pitchFamily="34" charset="-122"/>
              <a:ea typeface="微软雅黑" panose="020B0503020204020204" pitchFamily="34" charset="-122"/>
              <a:sym typeface="Arial" pitchFamily="34" charset="0"/>
            </a:endParaRPr>
          </a:p>
        </p:txBody>
      </p:sp>
      <p:graphicFrame>
        <p:nvGraphicFramePr>
          <p:cNvPr id="6" name="表格 5">
            <a:extLst>
              <a:ext uri="{FF2B5EF4-FFF2-40B4-BE49-F238E27FC236}">
                <a16:creationId xmlns:a16="http://schemas.microsoft.com/office/drawing/2014/main" id="{576AC685-4205-F298-B65E-4A264E77C379}"/>
              </a:ext>
            </a:extLst>
          </p:cNvPr>
          <p:cNvGraphicFramePr>
            <a:graphicFrameLocks noGrp="1"/>
          </p:cNvGraphicFramePr>
          <p:nvPr>
            <p:extLst>
              <p:ext uri="{D42A27DB-BD31-4B8C-83A1-F6EECF244321}">
                <p14:modId xmlns:p14="http://schemas.microsoft.com/office/powerpoint/2010/main" val="270329807"/>
              </p:ext>
            </p:extLst>
          </p:nvPr>
        </p:nvGraphicFramePr>
        <p:xfrm>
          <a:off x="6544563" y="2315091"/>
          <a:ext cx="5107460" cy="2290065"/>
        </p:xfrm>
        <a:graphic>
          <a:graphicData uri="http://schemas.openxmlformats.org/drawingml/2006/table">
            <a:tbl>
              <a:tblPr firstRow="1" firstCol="1" bandRow="1">
                <a:tableStyleId>{5940675A-B579-460E-94D1-54222C63F5DA}</a:tableStyleId>
              </a:tblPr>
              <a:tblGrid>
                <a:gridCol w="1219201">
                  <a:extLst>
                    <a:ext uri="{9D8B030D-6E8A-4147-A177-3AD203B41FA5}">
                      <a16:colId xmlns:a16="http://schemas.microsoft.com/office/drawing/2014/main" val="1565780314"/>
                    </a:ext>
                  </a:extLst>
                </a:gridCol>
                <a:gridCol w="939114">
                  <a:extLst>
                    <a:ext uri="{9D8B030D-6E8A-4147-A177-3AD203B41FA5}">
                      <a16:colId xmlns:a16="http://schemas.microsoft.com/office/drawing/2014/main" val="1474837805"/>
                    </a:ext>
                  </a:extLst>
                </a:gridCol>
                <a:gridCol w="1005016">
                  <a:extLst>
                    <a:ext uri="{9D8B030D-6E8A-4147-A177-3AD203B41FA5}">
                      <a16:colId xmlns:a16="http://schemas.microsoft.com/office/drawing/2014/main" val="1388851519"/>
                    </a:ext>
                  </a:extLst>
                </a:gridCol>
                <a:gridCol w="862234">
                  <a:extLst>
                    <a:ext uri="{9D8B030D-6E8A-4147-A177-3AD203B41FA5}">
                      <a16:colId xmlns:a16="http://schemas.microsoft.com/office/drawing/2014/main" val="2368670554"/>
                    </a:ext>
                  </a:extLst>
                </a:gridCol>
                <a:gridCol w="1081895">
                  <a:extLst>
                    <a:ext uri="{9D8B030D-6E8A-4147-A177-3AD203B41FA5}">
                      <a16:colId xmlns:a16="http://schemas.microsoft.com/office/drawing/2014/main" val="3585179622"/>
                    </a:ext>
                  </a:extLst>
                </a:gridCol>
              </a:tblGrid>
              <a:tr h="647510">
                <a:tc>
                  <a:txBody>
                    <a:bodyPr/>
                    <a:lstStyle/>
                    <a:p>
                      <a:pPr indent="127000" algn="ctr">
                        <a:lnSpc>
                          <a:spcPct val="150000"/>
                        </a:lnSpc>
                      </a:pPr>
                      <a:r>
                        <a:rPr lang="en-US" sz="1400" b="1" kern="100" dirty="0" err="1">
                          <a:solidFill>
                            <a:schemeClr val="bg1"/>
                          </a:solidFill>
                          <a:effectLst/>
                        </a:rPr>
                        <a:t>Sno</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（学号）</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Sname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（姓名）</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Sgender</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（性别）</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rPr>
                        <a:t>Sage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（年龄）</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Sdept</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（所在系）</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20608433"/>
                  </a:ext>
                </a:extLst>
              </a:tr>
              <a:tr h="328511">
                <a:tc>
                  <a:txBody>
                    <a:bodyPr/>
                    <a:lstStyle/>
                    <a:p>
                      <a:pPr indent="127000" algn="ctr">
                        <a:lnSpc>
                          <a:spcPct val="150000"/>
                        </a:lnSpc>
                      </a:pPr>
                      <a:r>
                        <a:rPr lang="en-US" sz="1400" kern="100">
                          <a:effectLst/>
                        </a:rPr>
                        <a:t>2021310721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李博</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CS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64775266"/>
                  </a:ext>
                </a:extLst>
              </a:tr>
              <a:tr h="328511">
                <a:tc>
                  <a:txBody>
                    <a:bodyPr/>
                    <a:lstStyle/>
                    <a:p>
                      <a:pPr indent="127000" algn="ctr">
                        <a:lnSpc>
                          <a:spcPct val="150000"/>
                        </a:lnSpc>
                      </a:pPr>
                      <a:r>
                        <a:rPr lang="en-US" sz="1400" kern="100">
                          <a:effectLst/>
                        </a:rPr>
                        <a:t>2021310722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赵宇</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男</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19</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rPr>
                        <a:t>CS</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18054805"/>
                  </a:ext>
                </a:extLst>
              </a:tr>
              <a:tr h="328511">
                <a:tc>
                  <a:txBody>
                    <a:bodyPr/>
                    <a:lstStyle/>
                    <a:p>
                      <a:pPr indent="127000" algn="ctr">
                        <a:lnSpc>
                          <a:spcPct val="150000"/>
                        </a:lnSpc>
                      </a:pPr>
                      <a:r>
                        <a:rPr lang="en-US" sz="1400" kern="100">
                          <a:effectLst/>
                        </a:rPr>
                        <a:t>2021310723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张敏</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女</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CS</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35951013"/>
                  </a:ext>
                </a:extLst>
              </a:tr>
              <a:tr h="328511">
                <a:tc>
                  <a:txBody>
                    <a:bodyPr/>
                    <a:lstStyle/>
                    <a:p>
                      <a:pPr indent="127000" algn="ctr">
                        <a:lnSpc>
                          <a:spcPct val="150000"/>
                        </a:lnSpc>
                      </a:pPr>
                      <a:r>
                        <a:rPr lang="en-US" sz="1400" kern="100">
                          <a:effectLst/>
                        </a:rPr>
                        <a:t>2021310724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王勇</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rPr>
                        <a:t>男</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18</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2511321"/>
                  </a:ext>
                </a:extLst>
              </a:tr>
              <a:tr h="328511">
                <a:tc>
                  <a:txBody>
                    <a:bodyPr/>
                    <a:lstStyle/>
                    <a:p>
                      <a:pPr indent="127000" algn="ctr">
                        <a:lnSpc>
                          <a:spcPct val="150000"/>
                        </a:lnSpc>
                      </a:pPr>
                      <a:r>
                        <a:rPr lang="en-US" sz="1400" kern="100">
                          <a:effectLst/>
                        </a:rPr>
                        <a:t>2021310725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刘佳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女</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17</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rPr>
                        <a:t>MA</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91235399"/>
                  </a:ext>
                </a:extLst>
              </a:tr>
            </a:tbl>
          </a:graphicData>
        </a:graphic>
      </p:graphicFrame>
      <p:sp>
        <p:nvSpPr>
          <p:cNvPr id="7" name="文本框 6">
            <a:extLst>
              <a:ext uri="{FF2B5EF4-FFF2-40B4-BE49-F238E27FC236}">
                <a16:creationId xmlns:a16="http://schemas.microsoft.com/office/drawing/2014/main" id="{AD462941-C368-56F4-060D-9F07ED47A905}"/>
              </a:ext>
            </a:extLst>
          </p:cNvPr>
          <p:cNvSpPr txBox="1"/>
          <p:nvPr/>
        </p:nvSpPr>
        <p:spPr>
          <a:xfrm>
            <a:off x="8567364" y="2040551"/>
            <a:ext cx="1359243"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Student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关系</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BB6C358-57A9-5CCA-9024-1B71F7EF4E46}"/>
                  </a:ext>
                </a:extLst>
              </p:cNvPr>
              <p:cNvSpPr txBox="1"/>
              <p:nvPr/>
            </p:nvSpPr>
            <p:spPr>
              <a:xfrm>
                <a:off x="658014" y="3127123"/>
                <a:ext cx="5271207" cy="1938992"/>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sym typeface="Calibri" pitchFamily="34" charset="0"/>
                  </a:rPr>
                  <a:t>非平凡的函数依赖</a:t>
                </a:r>
                <a:endParaRPr lang="en-US" altLang="zh-CN" sz="2400" b="1" dirty="0">
                  <a:latin typeface="微软雅黑" panose="020B0503020204020204" pitchFamily="34" charset="-122"/>
                  <a:ea typeface="微软雅黑" panose="020B0503020204020204" pitchFamily="34" charset="-122"/>
                  <a:sym typeface="Calibri" pitchFamily="34" charset="0"/>
                </a:endParaRPr>
              </a:p>
              <a:p>
                <a:r>
                  <a:rPr lang="en-US" altLang="zh-CN" sz="2400" b="1" dirty="0">
                    <a:latin typeface="微软雅黑" panose="020B0503020204020204" pitchFamily="34" charset="-122"/>
                    <a:ea typeface="微软雅黑" panose="020B0503020204020204" pitchFamily="34" charset="-122"/>
                    <a:sym typeface="Calibri" pitchFamily="34" charset="0"/>
                  </a:rPr>
                  <a:t>	</a:t>
                </a:r>
                <a:r>
                  <a:rPr lang="en-US" altLang="zh-CN" sz="2400" dirty="0" err="1">
                    <a:latin typeface="微软雅黑" panose="020B0503020204020204" pitchFamily="34" charset="-122"/>
                    <a:ea typeface="微软雅黑" panose="020B0503020204020204" pitchFamily="34" charset="-122"/>
                  </a:rPr>
                  <a:t>Sno</a:t>
                </a:r>
                <a14:m>
                  <m:oMath xmlns:m="http://schemas.openxmlformats.org/officeDocument/2006/math">
                    <m:r>
                      <a:rPr lang="zh-CN" altLang="en-US" sz="2400" b="0" i="0" smtClean="0">
                        <a:latin typeface="Cambria Math" panose="02040503050406030204" pitchFamily="18" charset="0"/>
                      </a:rPr>
                      <m:t> </m:t>
                    </m:r>
                    <m:r>
                      <a:rPr lang="en-US" altLang="zh-CN" sz="2400" i="1">
                        <a:latin typeface="Cambria Math" panose="02040503050406030204" pitchFamily="18" charset="0"/>
                      </a:rPr>
                      <m:t>→</m:t>
                    </m:r>
                    <m:r>
                      <a:rPr lang="zh-CN" altLang="en-US" sz="2400" b="0" i="1" smtClean="0">
                        <a:latin typeface="Cambria Math" panose="02040503050406030204" pitchFamily="18" charset="0"/>
                      </a:rPr>
                      <m:t> </m:t>
                    </m:r>
                  </m:oMath>
                </a14:m>
                <a:r>
                  <a:rPr lang="en-US" altLang="zh-CN" sz="2400" dirty="0" err="1">
                    <a:latin typeface="微软雅黑" panose="020B0503020204020204" pitchFamily="34" charset="-122"/>
                    <a:ea typeface="微软雅黑" panose="020B0503020204020204" pitchFamily="34" charset="-122"/>
                  </a:rPr>
                  <a:t>Sgender,Sno</a:t>
                </a:r>
                <a14:m>
                  <m:oMath xmlns:m="http://schemas.openxmlformats.org/officeDocument/2006/math">
                    <m:r>
                      <a:rPr lang="zh-CN" altLang="en-US" sz="2400">
                        <a:latin typeface="Cambria Math" panose="02040503050406030204" pitchFamily="18" charset="0"/>
                      </a:rPr>
                      <m:t> </m:t>
                    </m:r>
                    <m:r>
                      <a:rPr lang="en-US" altLang="zh-CN" sz="2400" i="1">
                        <a:latin typeface="Cambria Math" panose="02040503050406030204" pitchFamily="18" charset="0"/>
                      </a:rPr>
                      <m:t>→</m:t>
                    </m:r>
                    <m:r>
                      <a:rPr lang="zh-CN" altLang="en-US" sz="2400" i="1">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Sname</a:t>
                </a:r>
              </a:p>
              <a:p>
                <a:r>
                  <a:rPr lang="en-US" altLang="zh-CN" sz="2400" dirty="0">
                    <a:latin typeface="微软雅黑" panose="020B0503020204020204" pitchFamily="34" charset="-122"/>
                    <a:ea typeface="微软雅黑" panose="020B0503020204020204" pitchFamily="34" charset="-122"/>
                  </a:rPr>
                  <a:t>	Sno</a:t>
                </a:r>
                <a14:m>
                  <m:oMath xmlns:m="http://schemas.openxmlformats.org/officeDocument/2006/math">
                    <m:r>
                      <a:rPr lang="zh-CN" altLang="en-US" sz="2400">
                        <a:latin typeface="Cambria Math" panose="02040503050406030204" pitchFamily="18" charset="0"/>
                      </a:rPr>
                      <m:t> </m:t>
                    </m:r>
                    <m:r>
                      <a:rPr lang="en-US" altLang="zh-CN" sz="2400" i="1">
                        <a:latin typeface="Cambria Math" panose="02040503050406030204" pitchFamily="18" charset="0"/>
                      </a:rPr>
                      <m:t>→</m:t>
                    </m:r>
                    <m:r>
                      <a:rPr lang="zh-CN" altLang="en-US" sz="2400" i="1">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Sage, Sno</a:t>
                </a:r>
                <a14:m>
                  <m:oMath xmlns:m="http://schemas.openxmlformats.org/officeDocument/2006/math">
                    <m:r>
                      <a:rPr lang="zh-CN" altLang="en-US" sz="2400">
                        <a:latin typeface="Cambria Math" panose="02040503050406030204" pitchFamily="18" charset="0"/>
                      </a:rPr>
                      <m:t> </m:t>
                    </m:r>
                    <m:r>
                      <a:rPr lang="en-US" altLang="zh-CN" sz="2400" i="1">
                        <a:latin typeface="Cambria Math" panose="02040503050406030204" pitchFamily="18" charset="0"/>
                      </a:rPr>
                      <m:t>→</m:t>
                    </m:r>
                    <m:r>
                      <a:rPr lang="zh-CN" altLang="en-US" sz="2400" i="1">
                        <a:latin typeface="Cambria Math" panose="02040503050406030204" pitchFamily="18" charset="0"/>
                      </a:rPr>
                      <m:t> </m:t>
                    </m:r>
                  </m:oMath>
                </a14:m>
                <a:r>
                  <a:rPr lang="en-US" altLang="zh-CN" sz="2400" dirty="0" err="1">
                    <a:latin typeface="微软雅黑" panose="020B0503020204020204" pitchFamily="34" charset="-122"/>
                    <a:ea typeface="微软雅黑" panose="020B0503020204020204" pitchFamily="34" charset="-122"/>
                  </a:rPr>
                  <a:t>Sdept</a:t>
                </a:r>
                <a:r>
                  <a:rPr lang="en-US" altLang="zh-CN" sz="2400" dirty="0">
                    <a:latin typeface="微软雅黑" panose="020B0503020204020204" pitchFamily="34" charset="-122"/>
                    <a:ea typeface="微软雅黑" panose="020B0503020204020204" pitchFamily="34" charset="-122"/>
                  </a:rPr>
                  <a:t>,…</a:t>
                </a:r>
              </a:p>
              <a:p>
                <a:r>
                  <a:rPr lang="zh-CN" altLang="en-US" sz="2400" b="1" dirty="0">
                    <a:latin typeface="微软雅黑" panose="020B0503020204020204" pitchFamily="34" charset="-122"/>
                    <a:ea typeface="微软雅黑" panose="020B0503020204020204" pitchFamily="34" charset="-122"/>
                  </a:rPr>
                  <a:t>平凡函数依赖</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Sno</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m:t>
                    </m:r>
                    <m:r>
                      <a:rPr lang="zh-CN" altLang="en-US" sz="2400" b="0" i="1" smtClean="0">
                        <a:latin typeface="Cambria Math" panose="02040503050406030204" pitchFamily="18" charset="0"/>
                      </a:rPr>
                      <m:t> </m:t>
                    </m:r>
                  </m:oMath>
                </a14:m>
                <a:r>
                  <a:rPr lang="en-US" altLang="zh-CN" sz="2400" dirty="0" err="1">
                    <a:latin typeface="微软雅黑" panose="020B0503020204020204" pitchFamily="34" charset="-122"/>
                    <a:ea typeface="微软雅黑" panose="020B0503020204020204" pitchFamily="34" charset="-122"/>
                  </a:rPr>
                  <a:t>Sno</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Sno</a:t>
                </a:r>
                <a:r>
                  <a:rPr lang="zh-CN" altLang="en-US"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Sname</a:t>
                </a:r>
                <a:r>
                  <a:rPr lang="zh-CN" altLang="en-US" sz="2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i="1">
                        <a:latin typeface="Cambria Math" panose="02040503050406030204" pitchFamily="18" charset="0"/>
                      </a:rPr>
                      <m:t>→</m:t>
                    </m:r>
                    <m:r>
                      <a:rPr lang="zh-CN" altLang="en-US" sz="2400" i="1">
                        <a:latin typeface="Cambria Math" panose="02040503050406030204" pitchFamily="18" charset="0"/>
                      </a:rPr>
                      <m:t> </m:t>
                    </m:r>
                  </m:oMath>
                </a14:m>
                <a:r>
                  <a:rPr lang="en-US" altLang="zh-CN" sz="2400" dirty="0" err="1">
                    <a:latin typeface="微软雅黑" panose="020B0503020204020204" pitchFamily="34" charset="-122"/>
                    <a:ea typeface="微软雅黑" panose="020B0503020204020204" pitchFamily="34" charset="-122"/>
                  </a:rPr>
                  <a:t>Sno </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ABB6C358-57A9-5CCA-9024-1B71F7EF4E46}"/>
                  </a:ext>
                </a:extLst>
              </p:cNvPr>
              <p:cNvSpPr txBox="1">
                <a:spLocks noRot="1" noChangeAspect="1" noMove="1" noResize="1" noEditPoints="1" noAdjustHandles="1" noChangeArrowheads="1" noChangeShapeType="1" noTextEdit="1"/>
              </p:cNvSpPr>
              <p:nvPr/>
            </p:nvSpPr>
            <p:spPr>
              <a:xfrm>
                <a:off x="658014" y="3127123"/>
                <a:ext cx="5271207" cy="1938992"/>
              </a:xfrm>
              <a:prstGeom prst="rect">
                <a:avLst/>
              </a:prstGeom>
              <a:blipFill>
                <a:blip r:embed="rId3"/>
                <a:stretch>
                  <a:fillRect l="-1850" t="-2516" r="-7399" b="-6289"/>
                </a:stretch>
              </a:blipFill>
            </p:spPr>
            <p:txBody>
              <a:bodyPr/>
              <a:lstStyle/>
              <a:p>
                <a:r>
                  <a:rPr lang="zh-CN" altLang="en-US">
                    <a:noFill/>
                  </a:rPr>
                  <a:t> </a:t>
                </a:r>
              </a:p>
            </p:txBody>
          </p:sp>
        </mc:Fallback>
      </mc:AlternateContent>
      <p:sp>
        <p:nvSpPr>
          <p:cNvPr id="8" name="灯片编号占位符 1">
            <a:extLst>
              <a:ext uri="{FF2B5EF4-FFF2-40B4-BE49-F238E27FC236}">
                <a16:creationId xmlns:a16="http://schemas.microsoft.com/office/drawing/2014/main" id="{424F2AE4-174C-D257-BDDE-D8CA353760C2}"/>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56</a:t>
            </a:fld>
            <a:endParaRPr lang="zh-CN" altLang="en-US" dirty="0"/>
          </a:p>
        </p:txBody>
      </p:sp>
      <p:sp>
        <p:nvSpPr>
          <p:cNvPr id="3" name="页脚占位符 2">
            <a:extLst>
              <a:ext uri="{FF2B5EF4-FFF2-40B4-BE49-F238E27FC236}">
                <a16:creationId xmlns:a16="http://schemas.microsoft.com/office/drawing/2014/main" id="{D5446D0D-8930-79BA-4759-E32B838BC809}"/>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1A247FD4-B673-4002-0FCB-DCEE645F9C9B}"/>
              </a:ext>
            </a:extLst>
          </p:cNvPr>
          <p:cNvSpPr>
            <a:spLocks noGrp="1"/>
          </p:cNvSpPr>
          <p:nvPr>
            <p:ph type="sldNum" sz="quarter" idx="12"/>
          </p:nvPr>
        </p:nvSpPr>
        <p:spPr/>
        <p:txBody>
          <a:bodyPr/>
          <a:lstStyle/>
          <a:p>
            <a:fld id="{4B0D34C0-35A8-654C-9FBA-7B4E017BD630}" type="slidenum">
              <a:rPr lang="en-US" altLang="zh-CN" smtClean="0"/>
              <a:t>56</a:t>
            </a:fld>
            <a:endParaRPr kumimoji="1" lang="zh-CN" altLang="en-US"/>
          </a:p>
        </p:txBody>
      </p:sp>
    </p:spTree>
    <p:extLst>
      <p:ext uri="{BB962C8B-B14F-4D97-AF65-F5344CB8AC3E}">
        <p14:creationId xmlns:p14="http://schemas.microsoft.com/office/powerpoint/2010/main" val="130123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8">
            <a:extLst>
              <a:ext uri="{FF2B5EF4-FFF2-40B4-BE49-F238E27FC236}">
                <a16:creationId xmlns:a16="http://schemas.microsoft.com/office/drawing/2014/main" id="{CA02947C-86FA-43A0-AEA7-1533075A3978}"/>
              </a:ext>
            </a:extLst>
          </p:cNvPr>
          <p:cNvSpPr/>
          <p:nvPr/>
        </p:nvSpPr>
        <p:spPr>
          <a:xfrm>
            <a:off x="151585" y="1117278"/>
            <a:ext cx="11903253" cy="2092647"/>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完全函数依赖和部分函数依赖</a:t>
            </a:r>
            <a:endParaRPr lang="en-US" altLang="zh-CN" dirty="0"/>
          </a:p>
        </p:txBody>
      </p:sp>
      <mc:AlternateContent xmlns:mc="http://schemas.openxmlformats.org/markup-compatibility/2006" xmlns:a14="http://schemas.microsoft.com/office/drawing/2010/main">
        <mc:Choice Requires="a14">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04799" y="1239370"/>
                <a:ext cx="11751733" cy="2535351"/>
              </a:xfrm>
            </p:spPr>
            <p:txBody>
              <a:bodyPr/>
              <a:lstStyle/>
              <a:p>
                <a:pPr>
                  <a:buFont typeface="Wingdings" panose="05000000000000000000" pitchFamily="2" charset="2"/>
                  <a:buChar char="Ø"/>
                </a:pPr>
                <a:r>
                  <a:rPr lang="zh-CN" altLang="zh-CN" sz="2200" dirty="0"/>
                  <a:t>假</a:t>
                </a:r>
                <a:r>
                  <a:rPr lang="zh-CN" altLang="en-US" sz="2200" dirty="0"/>
                  <a:t>设</a:t>
                </a:r>
                <a14:m>
                  <m:oMath xmlns:m="http://schemas.openxmlformats.org/officeDocument/2006/math">
                    <m:r>
                      <a:rPr lang="en-US" altLang="zh-CN" sz="2200" i="1">
                        <a:latin typeface="Cambria Math" panose="02040503050406030204" pitchFamily="18" charset="0"/>
                      </a:rPr>
                      <m:t>𝑋</m:t>
                    </m:r>
                  </m:oMath>
                </a14:m>
                <a:r>
                  <a:rPr lang="zh-CN" altLang="zh-CN" sz="2200" dirty="0"/>
                  <a:t>和</a:t>
                </a:r>
                <a14:m>
                  <m:oMath xmlns:m="http://schemas.openxmlformats.org/officeDocument/2006/math">
                    <m:r>
                      <a:rPr lang="en-US" altLang="zh-CN" sz="2200" i="1">
                        <a:latin typeface="Cambria Math" panose="02040503050406030204" pitchFamily="18" charset="0"/>
                      </a:rPr>
                      <m:t>𝑌</m:t>
                    </m:r>
                  </m:oMath>
                </a14:m>
                <a:r>
                  <a:rPr lang="zh-CN" altLang="zh-CN" sz="2200" dirty="0"/>
                  <a:t>是关系</a:t>
                </a:r>
                <a14:m>
                  <m:oMath xmlns:m="http://schemas.openxmlformats.org/officeDocument/2006/math">
                    <m:r>
                      <a:rPr lang="en-US" altLang="zh-CN" sz="2200" i="1">
                        <a:latin typeface="Cambria Math" panose="02040503050406030204" pitchFamily="18" charset="0"/>
                      </a:rPr>
                      <m:t>𝑅</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𝑈</m:t>
                    </m:r>
                    <m:r>
                      <a:rPr lang="en-US" altLang="zh-CN" sz="2200" b="0" i="1" smtClean="0">
                        <a:latin typeface="Cambria Math" panose="02040503050406030204" pitchFamily="18" charset="0"/>
                      </a:rPr>
                      <m:t>)</m:t>
                    </m:r>
                  </m:oMath>
                </a14:m>
                <a:r>
                  <a:rPr lang="zh-CN" altLang="zh-CN" sz="2200" dirty="0"/>
                  <a:t>属性集</a:t>
                </a:r>
                <a14:m>
                  <m:oMath xmlns:m="http://schemas.openxmlformats.org/officeDocument/2006/math">
                    <m:r>
                      <a:rPr lang="en-US" altLang="zh-CN" sz="2200" i="1">
                        <a:latin typeface="Cambria Math" panose="02040503050406030204" pitchFamily="18" charset="0"/>
                      </a:rPr>
                      <m:t>𝑈</m:t>
                    </m:r>
                  </m:oMath>
                </a14:m>
                <a:r>
                  <a:rPr lang="zh-CN" altLang="zh-CN" sz="2200" dirty="0"/>
                  <a:t>的不同子集，如有</a:t>
                </a:r>
                <a14:m>
                  <m:oMath xmlns:m="http://schemas.openxmlformats.org/officeDocument/2006/math">
                    <m:r>
                      <a:rPr lang="en-US" altLang="zh-CN" sz="2200" i="1">
                        <a:latin typeface="Cambria Math" panose="02040503050406030204" pitchFamily="18" charset="0"/>
                      </a:rPr>
                      <m:t>𝑋</m:t>
                    </m:r>
                    <m:r>
                      <a:rPr lang="zh-CN" altLang="zh-CN" sz="2200" i="1">
                        <a:latin typeface="Cambria Math" panose="02040503050406030204" pitchFamily="18" charset="0"/>
                      </a:rPr>
                      <m:t>→</m:t>
                    </m:r>
                    <m:r>
                      <a:rPr lang="en-US" altLang="zh-CN" sz="2200" i="1">
                        <a:latin typeface="Cambria Math" panose="02040503050406030204" pitchFamily="18" charset="0"/>
                      </a:rPr>
                      <m:t>𝑌</m:t>
                    </m:r>
                  </m:oMath>
                </a14:m>
                <a:r>
                  <a:rPr lang="zh-CN" altLang="zh-CN" sz="2200" dirty="0"/>
                  <a:t>且</a:t>
                </a:r>
                <a:r>
                  <a:rPr lang="zh-CN" altLang="zh-CN" sz="2200" b="1" dirty="0"/>
                  <a:t>不存在</a:t>
                </a:r>
                <a14:m>
                  <m:oMath xmlns:m="http://schemas.openxmlformats.org/officeDocument/2006/math">
                    <m:r>
                      <a:rPr lang="en-US" altLang="zh-CN" sz="2200" b="1" i="1">
                        <a:latin typeface="Cambria Math" panose="02040503050406030204" pitchFamily="18" charset="0"/>
                      </a:rPr>
                      <m:t>𝑿</m:t>
                    </m:r>
                  </m:oMath>
                </a14:m>
                <a:r>
                  <a:rPr lang="zh-CN" altLang="zh-CN" sz="2200" b="1" dirty="0"/>
                  <a:t>的真子集</a:t>
                </a:r>
                <a14:m>
                  <m:oMath xmlns:m="http://schemas.openxmlformats.org/officeDocument/2006/math">
                    <m:r>
                      <a:rPr lang="en-US" altLang="zh-CN" sz="2200" b="1" i="1">
                        <a:latin typeface="Cambria Math" panose="02040503050406030204" pitchFamily="18" charset="0"/>
                      </a:rPr>
                      <m:t>𝑿</m:t>
                    </m:r>
                    <m:r>
                      <a:rPr lang="en-US" altLang="zh-CN" sz="2200" b="1" i="1">
                        <a:latin typeface="Cambria Math" panose="02040503050406030204" pitchFamily="18" charset="0"/>
                      </a:rPr>
                      <m:t>’</m:t>
                    </m:r>
                  </m:oMath>
                </a14:m>
                <a:r>
                  <a:rPr lang="zh-CN" altLang="zh-CN" sz="2200" b="1" dirty="0"/>
                  <a:t>，使得</a:t>
                </a:r>
                <a14:m>
                  <m:oMath xmlns:m="http://schemas.openxmlformats.org/officeDocument/2006/math">
                    <m:r>
                      <a:rPr lang="en-US" altLang="zh-CN" sz="2200" b="1" i="1">
                        <a:latin typeface="Cambria Math" panose="02040503050406030204" pitchFamily="18" charset="0"/>
                      </a:rPr>
                      <m:t>𝑿</m:t>
                    </m:r>
                    <m:r>
                      <a:rPr lang="en-US" altLang="zh-CN" sz="2200" b="1" i="1">
                        <a:latin typeface="Cambria Math" panose="02040503050406030204" pitchFamily="18" charset="0"/>
                      </a:rPr>
                      <m:t>’→</m:t>
                    </m:r>
                    <m:r>
                      <a:rPr lang="en-US" altLang="zh-CN" sz="2200" b="1" i="1">
                        <a:latin typeface="Cambria Math" panose="02040503050406030204" pitchFamily="18" charset="0"/>
                      </a:rPr>
                      <m:t>𝒀</m:t>
                    </m:r>
                  </m:oMath>
                </a14:m>
                <a:r>
                  <a:rPr lang="zh-CN" altLang="zh-CN" sz="2200" dirty="0"/>
                  <a:t>，则有</a:t>
                </a:r>
                <a:r>
                  <a:rPr lang="en-US" altLang="zh-CN" sz="2200" i="1" dirty="0"/>
                  <a:t>X</a:t>
                </a:r>
                <a:r>
                  <a:rPr lang="zh-CN" altLang="en-US" sz="2200" i="1" dirty="0"/>
                  <a:t> </a:t>
                </a:r>
                <a14:m>
                  <m:oMath xmlns:m="http://schemas.openxmlformats.org/officeDocument/2006/math">
                    <m:box>
                      <m:boxPr>
                        <m:ctrlPr>
                          <a:rPr lang="zh-CN" altLang="zh-CN" sz="2200" i="1">
                            <a:latin typeface="Cambria Math" panose="02040503050406030204" pitchFamily="18" charset="0"/>
                          </a:rPr>
                        </m:ctrlPr>
                      </m:boxPr>
                      <m:e>
                        <m:groupChr>
                          <m:groupChrPr>
                            <m:chr m:val="→"/>
                            <m:vertJc m:val="bot"/>
                            <m:ctrlPr>
                              <a:rPr lang="zh-CN" altLang="zh-CN" sz="2200" i="1">
                                <a:latin typeface="Cambria Math" panose="02040503050406030204" pitchFamily="18" charset="0"/>
                              </a:rPr>
                            </m:ctrlPr>
                          </m:groupChrPr>
                          <m:e>
                            <m:r>
                              <a:rPr lang="en-US" altLang="zh-CN" sz="2200" i="1">
                                <a:latin typeface="Cambria Math" panose="02040503050406030204" pitchFamily="18" charset="0"/>
                              </a:rPr>
                              <m:t>𝑓</m:t>
                            </m:r>
                          </m:e>
                        </m:groupChr>
                        <m:r>
                          <a:rPr lang="en-US" altLang="zh-CN" sz="2200" b="0" i="1" smtClean="0">
                            <a:latin typeface="Cambria Math" panose="02040503050406030204" pitchFamily="18" charset="0"/>
                          </a:rPr>
                          <m:t> </m:t>
                        </m:r>
                      </m:e>
                    </m:box>
                  </m:oMath>
                </a14:m>
                <a:r>
                  <a:rPr lang="en-US" altLang="zh-CN" sz="2200" i="1" dirty="0"/>
                  <a:t>Y</a:t>
                </a:r>
                <a:r>
                  <a:rPr lang="zh-CN" altLang="zh-CN" sz="2200" dirty="0"/>
                  <a:t>，称</a:t>
                </a:r>
                <a14:m>
                  <m:oMath xmlns:m="http://schemas.openxmlformats.org/officeDocument/2006/math">
                    <m:r>
                      <a:rPr lang="en-US" altLang="zh-CN" sz="2200" i="1">
                        <a:latin typeface="Cambria Math" panose="02040503050406030204" pitchFamily="18" charset="0"/>
                      </a:rPr>
                      <m:t>𝑌</m:t>
                    </m:r>
                  </m:oMath>
                </a14:m>
                <a:r>
                  <a:rPr lang="zh-CN" altLang="zh-CN" sz="2200" b="1" dirty="0">
                    <a:solidFill>
                      <a:srgbClr val="7030A0"/>
                    </a:solidFill>
                  </a:rPr>
                  <a:t>完全函数依赖</a:t>
                </a:r>
                <a:r>
                  <a:rPr lang="zh-CN" altLang="zh-CN" sz="2200" dirty="0"/>
                  <a:t>于</a:t>
                </a:r>
                <a14:m>
                  <m:oMath xmlns:m="http://schemas.openxmlformats.org/officeDocument/2006/math">
                    <m:r>
                      <a:rPr lang="en-US" altLang="zh-CN" sz="2200" i="1">
                        <a:latin typeface="Cambria Math" panose="02040503050406030204" pitchFamily="18" charset="0"/>
                      </a:rPr>
                      <m:t>𝑋</m:t>
                    </m:r>
                  </m:oMath>
                </a14:m>
                <a:r>
                  <a:rPr lang="zh-CN" altLang="zh-CN" sz="2200" dirty="0"/>
                  <a:t>；否则，记为</a:t>
                </a:r>
                <a14:m>
                  <m:oMath xmlns:m="http://schemas.openxmlformats.org/officeDocument/2006/math">
                    <m:r>
                      <a:rPr lang="en-US" altLang="zh-CN" sz="2200" i="1">
                        <a:latin typeface="Cambria Math" panose="02040503050406030204" pitchFamily="18" charset="0"/>
                      </a:rPr>
                      <m:t>𝑋</m:t>
                    </m:r>
                    <m:box>
                      <m:boxPr>
                        <m:ctrlPr>
                          <a:rPr lang="zh-CN" altLang="zh-CN" sz="2200" i="1">
                            <a:latin typeface="Cambria Math" panose="02040503050406030204" pitchFamily="18" charset="0"/>
                          </a:rPr>
                        </m:ctrlPr>
                      </m:boxPr>
                      <m:e>
                        <m:groupChr>
                          <m:groupChrPr>
                            <m:chr m:val="→"/>
                            <m:vertJc m:val="bot"/>
                            <m:ctrlPr>
                              <a:rPr lang="zh-CN" altLang="zh-CN" sz="2200" i="1">
                                <a:latin typeface="Cambria Math" panose="02040503050406030204" pitchFamily="18" charset="0"/>
                              </a:rPr>
                            </m:ctrlPr>
                          </m:groupChrPr>
                          <m:e>
                            <m:r>
                              <a:rPr lang="en-US" altLang="zh-CN" sz="2200" i="1">
                                <a:latin typeface="Cambria Math" panose="02040503050406030204" pitchFamily="18" charset="0"/>
                              </a:rPr>
                              <m:t>𝑝</m:t>
                            </m:r>
                          </m:e>
                        </m:groupChr>
                      </m:e>
                    </m:box>
                    <m:r>
                      <a:rPr lang="en-US" altLang="zh-CN" sz="2200" i="1">
                        <a:latin typeface="Cambria Math" panose="02040503050406030204" pitchFamily="18" charset="0"/>
                      </a:rPr>
                      <m:t>𝑌</m:t>
                    </m:r>
                  </m:oMath>
                </a14:m>
                <a:r>
                  <a:rPr lang="zh-CN" altLang="zh-CN" sz="2200" dirty="0"/>
                  <a:t>，称作</a:t>
                </a:r>
                <a14:m>
                  <m:oMath xmlns:m="http://schemas.openxmlformats.org/officeDocument/2006/math">
                    <m:r>
                      <a:rPr lang="en-US" altLang="zh-CN" sz="2200" i="1">
                        <a:latin typeface="Cambria Math" panose="02040503050406030204" pitchFamily="18" charset="0"/>
                      </a:rPr>
                      <m:t>𝑌</m:t>
                    </m:r>
                  </m:oMath>
                </a14:m>
                <a:r>
                  <a:rPr lang="zh-CN" altLang="zh-CN" sz="2200" b="1" dirty="0">
                    <a:solidFill>
                      <a:srgbClr val="7030A0"/>
                    </a:solidFill>
                  </a:rPr>
                  <a:t>部分函数依赖</a:t>
                </a:r>
                <a:r>
                  <a:rPr lang="zh-CN" altLang="zh-CN" sz="2200" dirty="0"/>
                  <a:t>于</a:t>
                </a:r>
                <a14:m>
                  <m:oMath xmlns:m="http://schemas.openxmlformats.org/officeDocument/2006/math">
                    <m:r>
                      <a:rPr lang="en-US" altLang="zh-CN" sz="2200" i="1">
                        <a:latin typeface="Cambria Math" panose="02040503050406030204" pitchFamily="18" charset="0"/>
                      </a:rPr>
                      <m:t>𝑋</m:t>
                    </m:r>
                  </m:oMath>
                </a14:m>
                <a:r>
                  <a:rPr lang="zh-CN" altLang="zh-CN" sz="2200" dirty="0"/>
                  <a:t>。</a:t>
                </a:r>
                <a:endParaRPr lang="en-US" altLang="zh-CN" sz="2200" dirty="0"/>
              </a:p>
              <a:p>
                <a:pPr>
                  <a:buFont typeface="Wingdings" panose="05000000000000000000" pitchFamily="2" charset="2"/>
                  <a:buChar char="Ø"/>
                </a:pPr>
                <a:r>
                  <a:rPr lang="en-US" altLang="zh-CN" sz="2200" dirty="0"/>
                  <a:t>【</a:t>
                </a:r>
                <a:r>
                  <a:rPr lang="zh-CN" altLang="en-US" sz="2200" b="1" dirty="0"/>
                  <a:t>例</a:t>
                </a:r>
                <a:r>
                  <a:rPr lang="en-US" altLang="zh-CN" sz="2200" b="1" dirty="0"/>
                  <a:t>3.3</a:t>
                </a:r>
                <a:r>
                  <a:rPr lang="en-US" altLang="zh-CN" sz="2200" dirty="0"/>
                  <a:t>】</a:t>
                </a:r>
                <a:r>
                  <a:rPr lang="zh-CN" altLang="en-US" sz="2200" dirty="0"/>
                  <a:t>在</a:t>
                </a:r>
                <a:r>
                  <a:rPr lang="zh-CN" altLang="en-US" sz="2200" dirty="0">
                    <a:sym typeface="Calibri" pitchFamily="34" charset="0"/>
                  </a:rPr>
                  <a:t>关系</a:t>
                </a:r>
                <a:r>
                  <a:rPr lang="en-US" altLang="zh-CN" sz="2200" dirty="0">
                    <a:sym typeface="Calibri" pitchFamily="34" charset="0"/>
                  </a:rPr>
                  <a:t>SC(</a:t>
                </a:r>
                <a:r>
                  <a:rPr lang="en-US" altLang="zh-CN" sz="2200" dirty="0" err="1">
                    <a:sym typeface="Calibri" pitchFamily="34" charset="0"/>
                  </a:rPr>
                  <a:t>Sno</a:t>
                </a:r>
                <a:r>
                  <a:rPr lang="en-US" altLang="zh-CN" sz="2200" dirty="0">
                    <a:sym typeface="Calibri" pitchFamily="34" charset="0"/>
                  </a:rPr>
                  <a:t>, </a:t>
                </a:r>
                <a:r>
                  <a:rPr lang="en-US" altLang="zh-CN" sz="2200" dirty="0" err="1">
                    <a:sym typeface="Calibri" pitchFamily="34" charset="0"/>
                  </a:rPr>
                  <a:t>Cno</a:t>
                </a:r>
                <a:r>
                  <a:rPr lang="en-US" altLang="zh-CN" sz="2200" dirty="0">
                    <a:sym typeface="Calibri" pitchFamily="34" charset="0"/>
                  </a:rPr>
                  <a:t>, Grade)</a:t>
                </a:r>
                <a:r>
                  <a:rPr lang="zh-CN" altLang="en-US" sz="2200" dirty="0">
                    <a:sym typeface="Calibri" pitchFamily="34" charset="0"/>
                  </a:rPr>
                  <a:t>中，有：</a:t>
                </a:r>
                <a:r>
                  <a:rPr lang="en-US" altLang="zh-CN" sz="2200" dirty="0" err="1">
                    <a:sym typeface="Calibri" pitchFamily="34" charset="0"/>
                  </a:rPr>
                  <a:t>Sno↛Grade</a:t>
                </a:r>
                <a:r>
                  <a:rPr lang="en-US" altLang="zh-CN" sz="2200" dirty="0">
                    <a:sym typeface="Calibri" pitchFamily="34" charset="0"/>
                  </a:rPr>
                  <a:t>,</a:t>
                </a:r>
                <a:r>
                  <a:rPr lang="zh-CN" altLang="en-US" sz="2200" dirty="0">
                    <a:sym typeface="Calibri" pitchFamily="34" charset="0"/>
                  </a:rPr>
                  <a:t> </a:t>
                </a:r>
                <a:r>
                  <a:rPr lang="en-US" altLang="zh-CN" sz="2200" dirty="0" err="1">
                    <a:sym typeface="Calibri" pitchFamily="34" charset="0"/>
                  </a:rPr>
                  <a:t>Cno↛Grade</a:t>
                </a:r>
                <a:r>
                  <a:rPr lang="en-US" altLang="zh-CN" sz="2200" dirty="0">
                    <a:sym typeface="Calibri" pitchFamily="34" charset="0"/>
                  </a:rPr>
                  <a:t>,</a:t>
                </a:r>
              </a:p>
              <a:p>
                <a:pPr lvl="1">
                  <a:buFont typeface="Wingdings" panose="05000000000000000000" pitchFamily="2" charset="2"/>
                  <a:buChar char="l"/>
                </a:pPr>
                <a:r>
                  <a:rPr lang="zh-CN" altLang="en-US" sz="2200" dirty="0">
                    <a:sym typeface="Calibri" pitchFamily="34" charset="0"/>
                  </a:rPr>
                  <a:t>那么（</a:t>
                </a:r>
                <a:r>
                  <a:rPr lang="en-US" altLang="zh-CN" sz="2200" dirty="0" err="1">
                    <a:sym typeface="Calibri" pitchFamily="34" charset="0"/>
                  </a:rPr>
                  <a:t>Sno,Cno</a:t>
                </a:r>
                <a:r>
                  <a:rPr lang="zh-CN" altLang="en-US" sz="2200" dirty="0">
                    <a:sym typeface="Calibri" pitchFamily="34" charset="0"/>
                  </a:rPr>
                  <a:t>）</a:t>
                </a:r>
                <a14:m>
                  <m:oMath xmlns:m="http://schemas.openxmlformats.org/officeDocument/2006/math">
                    <m:groupChr>
                      <m:groupChrPr>
                        <m:chr m:val="→"/>
                        <m:vertJc m:val="bot"/>
                        <m:ctrlPr>
                          <a:rPr lang="zh-CN" altLang="zh-CN" sz="2200" i="1">
                            <a:latin typeface="Cambria Math" panose="02040503050406030204" pitchFamily="18" charset="0"/>
                          </a:rPr>
                        </m:ctrlPr>
                      </m:groupChrPr>
                      <m:e>
                        <m:r>
                          <a:rPr lang="en-US" altLang="zh-CN" sz="2200" i="1">
                            <a:latin typeface="Cambria Math" panose="02040503050406030204" pitchFamily="18" charset="0"/>
                          </a:rPr>
                          <m:t>𝑓</m:t>
                        </m:r>
                      </m:e>
                    </m:groupChr>
                  </m:oMath>
                </a14:m>
                <a:r>
                  <a:rPr lang="zh-CN" altLang="en-US" sz="2200" dirty="0"/>
                  <a:t> </a:t>
                </a:r>
                <a:r>
                  <a:rPr lang="en-US" altLang="zh-CN" sz="2200" dirty="0"/>
                  <a:t>Grade,</a:t>
                </a:r>
                <a:r>
                  <a:rPr lang="zh-CN" altLang="en-US" sz="2200" dirty="0">
                    <a:sym typeface="Calibri" pitchFamily="34" charset="0"/>
                  </a:rPr>
                  <a:t> （</a:t>
                </a:r>
                <a:r>
                  <a:rPr lang="en-US" altLang="zh-CN" sz="2200" dirty="0" err="1">
                    <a:sym typeface="Calibri" pitchFamily="34" charset="0"/>
                  </a:rPr>
                  <a:t>Sno,Cno</a:t>
                </a:r>
                <a:r>
                  <a:rPr lang="en-US" altLang="zh-CN" sz="2200" dirty="0">
                    <a:sym typeface="Calibri" pitchFamily="34" charset="0"/>
                  </a:rPr>
                  <a:t>, </a:t>
                </a:r>
                <a:r>
                  <a:rPr lang="en-US" altLang="zh-CN" sz="2200" dirty="0" err="1">
                    <a:sym typeface="Calibri" pitchFamily="34" charset="0"/>
                  </a:rPr>
                  <a:t>Sname</a:t>
                </a:r>
                <a:r>
                  <a:rPr lang="zh-CN" altLang="en-US" sz="2200" dirty="0">
                    <a:sym typeface="Calibri" pitchFamily="34" charset="0"/>
                  </a:rPr>
                  <a:t>）</a:t>
                </a:r>
                <a14:m>
                  <m:oMath xmlns:m="http://schemas.openxmlformats.org/officeDocument/2006/math">
                    <m:groupChr>
                      <m:groupChrPr>
                        <m:chr m:val="→"/>
                        <m:vertJc m:val="bot"/>
                        <m:ctrlPr>
                          <a:rPr lang="zh-CN" altLang="zh-CN" sz="2200" i="1">
                            <a:latin typeface="Cambria Math" panose="02040503050406030204" pitchFamily="18" charset="0"/>
                          </a:rPr>
                        </m:ctrlPr>
                      </m:groupChrPr>
                      <m:e>
                        <m:r>
                          <m:rPr>
                            <m:brk m:alnAt="2"/>
                          </m:rPr>
                          <a:rPr lang="en-US" altLang="zh-CN" sz="2200" b="0" i="1" smtClean="0">
                            <a:latin typeface="Cambria Math" panose="02040503050406030204" pitchFamily="18" charset="0"/>
                          </a:rPr>
                          <m:t>𝑝</m:t>
                        </m:r>
                      </m:e>
                    </m:groupChr>
                  </m:oMath>
                </a14:m>
                <a:r>
                  <a:rPr lang="zh-CN" altLang="en-US" sz="2200" dirty="0"/>
                  <a:t> </a:t>
                </a:r>
                <a:r>
                  <a:rPr lang="en-US" altLang="zh-CN" sz="2200" dirty="0"/>
                  <a:t>Grade</a:t>
                </a:r>
                <a:endParaRPr lang="zh-CN" altLang="zh-CN" sz="2200" dirty="0"/>
              </a:p>
              <a:p>
                <a:pPr lvl="1">
                  <a:buFont typeface="Wingdings" panose="05000000000000000000" pitchFamily="2" charset="2"/>
                  <a:buChar char="Ø"/>
                </a:pPr>
                <a:endParaRPr lang="en-US" altLang="zh-CN" sz="2200" b="1" dirty="0"/>
              </a:p>
              <a:p>
                <a:pPr>
                  <a:buFont typeface="Wingdings" panose="05000000000000000000" pitchFamily="2" charset="2"/>
                  <a:buChar char="Ø"/>
                </a:pPr>
                <a:endParaRPr lang="en-US" altLang="zh-CN" sz="2200" b="1" dirty="0"/>
              </a:p>
            </p:txBody>
          </p:sp>
        </mc:Choice>
        <mc:Fallback xmlns="">
          <p:sp>
            <p:nvSpPr>
              <p:cNvPr id="18" name="内容占位符 4">
                <a:extLst>
                  <a:ext uri="{FF2B5EF4-FFF2-40B4-BE49-F238E27FC236}">
                    <a16:creationId xmlns:a16="http://schemas.microsoft.com/office/drawing/2014/main" id="{4C8AC452-71F5-FA55-E040-EFB37917C042}"/>
                  </a:ext>
                </a:extLst>
              </p:cNvPr>
              <p:cNvSpPr>
                <a:spLocks noGrp="1" noRot="1" noChangeAspect="1" noMove="1" noResize="1" noEditPoints="1" noAdjustHandles="1" noChangeArrowheads="1" noChangeShapeType="1" noTextEdit="1"/>
              </p:cNvSpPr>
              <p:nvPr>
                <p:ph idx="1"/>
              </p:nvPr>
            </p:nvSpPr>
            <p:spPr>
              <a:xfrm>
                <a:off x="304799" y="1239370"/>
                <a:ext cx="11751733" cy="2535351"/>
              </a:xfrm>
              <a:blipFill>
                <a:blip r:embed="rId3"/>
                <a:stretch>
                  <a:fillRect l="-571" t="-1442" r="-3060"/>
                </a:stretch>
              </a:blipFill>
            </p:spPr>
            <p:txBody>
              <a:bodyPr/>
              <a:lstStyle/>
              <a:p>
                <a:r>
                  <a:rPr lang="zh-CN" altLang="en-US">
                    <a:noFill/>
                  </a:rPr>
                  <a:t> </a:t>
                </a:r>
              </a:p>
            </p:txBody>
          </p:sp>
        </mc:Fallback>
      </mc:AlternateContent>
      <p:graphicFrame>
        <p:nvGraphicFramePr>
          <p:cNvPr id="8" name="表格 7">
            <a:extLst>
              <a:ext uri="{FF2B5EF4-FFF2-40B4-BE49-F238E27FC236}">
                <a16:creationId xmlns:a16="http://schemas.microsoft.com/office/drawing/2014/main" id="{DAF5E4E2-0D34-B563-8C12-9BBAC43EAF58}"/>
              </a:ext>
            </a:extLst>
          </p:cNvPr>
          <p:cNvGraphicFramePr>
            <a:graphicFrameLocks noGrp="1"/>
          </p:cNvGraphicFramePr>
          <p:nvPr>
            <p:extLst>
              <p:ext uri="{D42A27DB-BD31-4B8C-83A1-F6EECF244321}">
                <p14:modId xmlns:p14="http://schemas.microsoft.com/office/powerpoint/2010/main" val="1926136565"/>
              </p:ext>
            </p:extLst>
          </p:nvPr>
        </p:nvGraphicFramePr>
        <p:xfrm>
          <a:off x="666750" y="3542719"/>
          <a:ext cx="10763249" cy="1338517"/>
        </p:xfrm>
        <a:graphic>
          <a:graphicData uri="http://schemas.openxmlformats.org/drawingml/2006/table">
            <a:tbl>
              <a:tblPr firstRow="1" firstCol="1" bandRow="1">
                <a:tableStyleId>{5940675A-B579-460E-94D1-54222C63F5DA}</a:tableStyleId>
              </a:tblPr>
              <a:tblGrid>
                <a:gridCol w="2186582">
                  <a:extLst>
                    <a:ext uri="{9D8B030D-6E8A-4147-A177-3AD203B41FA5}">
                      <a16:colId xmlns:a16="http://schemas.microsoft.com/office/drawing/2014/main" val="1148736445"/>
                    </a:ext>
                  </a:extLst>
                </a:gridCol>
                <a:gridCol w="2186582">
                  <a:extLst>
                    <a:ext uri="{9D8B030D-6E8A-4147-A177-3AD203B41FA5}">
                      <a16:colId xmlns:a16="http://schemas.microsoft.com/office/drawing/2014/main" val="3451498483"/>
                    </a:ext>
                  </a:extLst>
                </a:gridCol>
                <a:gridCol w="3027754">
                  <a:extLst>
                    <a:ext uri="{9D8B030D-6E8A-4147-A177-3AD203B41FA5}">
                      <a16:colId xmlns:a16="http://schemas.microsoft.com/office/drawing/2014/main" val="1188199480"/>
                    </a:ext>
                  </a:extLst>
                </a:gridCol>
                <a:gridCol w="3362331">
                  <a:extLst>
                    <a:ext uri="{9D8B030D-6E8A-4147-A177-3AD203B41FA5}">
                      <a16:colId xmlns:a16="http://schemas.microsoft.com/office/drawing/2014/main" val="1673479976"/>
                    </a:ext>
                  </a:extLst>
                </a:gridCol>
              </a:tblGrid>
              <a:tr h="585993">
                <a:tc>
                  <a:txBody>
                    <a:bodyPr/>
                    <a:lstStyle/>
                    <a:p>
                      <a:pPr indent="127000" algn="ctr">
                        <a:lnSpc>
                          <a:spcPct val="150000"/>
                        </a:lnSpc>
                      </a:pPr>
                      <a:r>
                        <a:rPr lang="en-US" sz="1600" b="1" kern="100" dirty="0" err="1">
                          <a:solidFill>
                            <a:schemeClr val="bg1"/>
                          </a:solidFill>
                          <a:effectLst/>
                        </a:rPr>
                        <a:t>Sno</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（学号）</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rPr>
                        <a:t>Sname</a:t>
                      </a:r>
                      <a:endParaRPr lang="zh-CN" sz="1400" b="1" kern="100" dirty="0">
                        <a:solidFill>
                          <a:schemeClr val="bg1"/>
                        </a:solidFill>
                        <a:effectLst/>
                      </a:endParaRPr>
                    </a:p>
                    <a:p>
                      <a:pPr indent="127000" algn="ctr">
                        <a:lnSpc>
                          <a:spcPct val="150000"/>
                        </a:lnSpc>
                      </a:pPr>
                      <a:r>
                        <a:rPr lang="zh-CN" sz="1400" b="1" kern="100" dirty="0">
                          <a:solidFill>
                            <a:schemeClr val="bg1"/>
                          </a:solidFill>
                          <a:effectLst/>
                        </a:rPr>
                        <a:t>（姓名）</a:t>
                      </a:r>
                      <a:endParaRPr lang="zh-CN" sz="14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err="1">
                          <a:solidFill>
                            <a:schemeClr val="bg1"/>
                          </a:solidFill>
                          <a:effectLst/>
                        </a:rPr>
                        <a:t>Cno</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（课程号）</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a:solidFill>
                            <a:schemeClr val="bg1"/>
                          </a:solidFill>
                          <a:effectLst/>
                        </a:rPr>
                        <a:t>Grade</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（成绩）</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554453174"/>
                  </a:ext>
                </a:extLst>
              </a:tr>
              <a:tr h="275371">
                <a:tc>
                  <a:txBody>
                    <a:bodyPr/>
                    <a:lstStyle/>
                    <a:p>
                      <a:pPr indent="127000" algn="ctr">
                        <a:lnSpc>
                          <a:spcPct val="150000"/>
                        </a:lnSpc>
                      </a:pPr>
                      <a:r>
                        <a:rPr lang="en-US" sz="1600" kern="100" dirty="0">
                          <a:effectLst/>
                        </a:rPr>
                        <a:t>2021310721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李博</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71416227"/>
                  </a:ext>
                </a:extLst>
              </a:tr>
              <a:tr h="275371">
                <a:tc>
                  <a:txBody>
                    <a:bodyPr/>
                    <a:lstStyle/>
                    <a:p>
                      <a:pPr indent="127000" algn="ctr">
                        <a:lnSpc>
                          <a:spcPct val="150000"/>
                        </a:lnSpc>
                      </a:pPr>
                      <a:r>
                        <a:rPr lang="en-US" sz="1600" kern="100" dirty="0">
                          <a:effectLst/>
                        </a:rPr>
                        <a:t>2021310722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rPr>
                        <a:t>赵宇</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87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99671958"/>
                  </a:ext>
                </a:extLst>
              </a:tr>
            </a:tbl>
          </a:graphicData>
        </a:graphic>
      </p:graphicFrame>
      <p:sp>
        <p:nvSpPr>
          <p:cNvPr id="10" name="文本框 9">
            <a:extLst>
              <a:ext uri="{FF2B5EF4-FFF2-40B4-BE49-F238E27FC236}">
                <a16:creationId xmlns:a16="http://schemas.microsoft.com/office/drawing/2014/main" id="{D64A7B68-872C-AD9C-BBD0-8C480EEC8C11}"/>
              </a:ext>
            </a:extLst>
          </p:cNvPr>
          <p:cNvSpPr txBox="1"/>
          <p:nvPr/>
        </p:nvSpPr>
        <p:spPr>
          <a:xfrm>
            <a:off x="5679069" y="3173387"/>
            <a:ext cx="2026656"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SC</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dirty="0">
              <a:latin typeface="微软雅黑" panose="020B0503020204020204" pitchFamily="34" charset="-122"/>
              <a:ea typeface="微软雅黑" panose="020B0503020204020204" pitchFamily="34" charset="-122"/>
            </a:endParaRPr>
          </a:p>
        </p:txBody>
      </p:sp>
      <p:sp>
        <p:nvSpPr>
          <p:cNvPr id="6" name="灯片编号占位符 1">
            <a:extLst>
              <a:ext uri="{FF2B5EF4-FFF2-40B4-BE49-F238E27FC236}">
                <a16:creationId xmlns:a16="http://schemas.microsoft.com/office/drawing/2014/main" id="{0ADBDF38-15AE-10B3-CD68-BA621CD08C4B}"/>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57</a:t>
            </a:fld>
            <a:endParaRPr lang="zh-CN" altLang="en-US" dirty="0"/>
          </a:p>
        </p:txBody>
      </p:sp>
      <p:sp>
        <p:nvSpPr>
          <p:cNvPr id="3" name="页脚占位符 2">
            <a:extLst>
              <a:ext uri="{FF2B5EF4-FFF2-40B4-BE49-F238E27FC236}">
                <a16:creationId xmlns:a16="http://schemas.microsoft.com/office/drawing/2014/main" id="{F18D73BA-A51B-C473-077C-2CAEAE414B52}"/>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461F3747-7E2F-25B2-0B9E-D202C4AB597A}"/>
              </a:ext>
            </a:extLst>
          </p:cNvPr>
          <p:cNvSpPr>
            <a:spLocks noGrp="1"/>
          </p:cNvSpPr>
          <p:nvPr>
            <p:ph type="sldNum" sz="quarter" idx="12"/>
          </p:nvPr>
        </p:nvSpPr>
        <p:spPr/>
        <p:txBody>
          <a:bodyPr/>
          <a:lstStyle/>
          <a:p>
            <a:fld id="{4B0D34C0-35A8-654C-9FBA-7B4E017BD630}" type="slidenum">
              <a:rPr lang="en-US" altLang="zh-CN" smtClean="0"/>
              <a:t>57</a:t>
            </a:fld>
            <a:endParaRPr kumimoji="1" lang="zh-CN" altLang="en-US"/>
          </a:p>
        </p:txBody>
      </p:sp>
      <p:sp>
        <p:nvSpPr>
          <p:cNvPr id="11" name="文本框 10">
            <a:extLst>
              <a:ext uri="{FF2B5EF4-FFF2-40B4-BE49-F238E27FC236}">
                <a16:creationId xmlns:a16="http://schemas.microsoft.com/office/drawing/2014/main" id="{B58D6AF2-3E82-44CB-8DF7-813AC73778DA}"/>
              </a:ext>
            </a:extLst>
          </p:cNvPr>
          <p:cNvSpPr txBox="1"/>
          <p:nvPr/>
        </p:nvSpPr>
        <p:spPr>
          <a:xfrm>
            <a:off x="2992841" y="5385572"/>
            <a:ext cx="8069606" cy="646331"/>
          </a:xfrm>
          <a:prstGeom prst="rect">
            <a:avLst/>
          </a:prstGeom>
          <a:noFill/>
        </p:spPr>
        <p:txBody>
          <a:bodyPr wrap="square">
            <a:spAutoFit/>
          </a:bodyPr>
          <a:lstStyle/>
          <a:p>
            <a:r>
              <a:rPr lang="zh-CN" altLang="en-US" dirty="0"/>
              <a:t>能够决定</a:t>
            </a:r>
            <a:r>
              <a:rPr lang="en-US" altLang="zh-CN" dirty="0"/>
              <a:t>Grade</a:t>
            </a:r>
            <a:r>
              <a:rPr lang="zh-CN" altLang="en-US" dirty="0"/>
              <a:t>的最小的属性集合。</a:t>
            </a:r>
            <a:r>
              <a:rPr lang="en-US" altLang="zh-CN" dirty="0">
                <a:sym typeface="Wingdings" panose="05000000000000000000" pitchFamily="2" charset="2"/>
              </a:rPr>
              <a:t></a:t>
            </a:r>
            <a:r>
              <a:rPr lang="zh-CN" altLang="en-US" dirty="0">
                <a:sym typeface="Wingdings" panose="05000000000000000000" pitchFamily="2" charset="2"/>
              </a:rPr>
              <a:t>完全函数依赖</a:t>
            </a:r>
            <a:endParaRPr lang="en-US" altLang="zh-CN" dirty="0">
              <a:sym typeface="Wingdings" panose="05000000000000000000" pitchFamily="2" charset="2"/>
            </a:endParaRPr>
          </a:p>
          <a:p>
            <a:r>
              <a:rPr lang="zh-CN" altLang="en-US" dirty="0"/>
              <a:t>不是最小单元，如果有真子集。</a:t>
            </a:r>
            <a:r>
              <a:rPr lang="en-US" altLang="zh-CN" sz="1800" kern="1200" dirty="0">
                <a:solidFill>
                  <a:srgbClr val="000000"/>
                </a:solidFill>
                <a:effectLst/>
                <a:latin typeface="Times New Roman" panose="02020603050405020304" pitchFamily="18" charset="0"/>
                <a:ea typeface="华文楷体" panose="02010600040101010101" pitchFamily="2" charset="-122"/>
                <a:cs typeface="+mn-cs"/>
                <a:sym typeface="Wingdings" panose="05000000000000000000" pitchFamily="2" charset="2"/>
              </a:rPr>
              <a:t> </a:t>
            </a:r>
            <a:r>
              <a:rPr lang="zh-CN" altLang="en-US" dirty="0">
                <a:solidFill>
                  <a:srgbClr val="000000"/>
                </a:solidFill>
                <a:latin typeface="Times New Roman" panose="02020603050405020304" pitchFamily="18" charset="0"/>
                <a:ea typeface="华文楷体" panose="02010600040101010101" pitchFamily="2" charset="-122"/>
                <a:sym typeface="Wingdings" panose="05000000000000000000" pitchFamily="2" charset="2"/>
              </a:rPr>
              <a:t>部分</a:t>
            </a:r>
            <a:r>
              <a:rPr lang="zh-CN" altLang="zh-CN" sz="1800" kern="1200" dirty="0">
                <a:solidFill>
                  <a:srgbClr val="000000"/>
                </a:solidFill>
                <a:effectLst/>
                <a:latin typeface="Times New Roman" panose="02020603050405020304" pitchFamily="18" charset="0"/>
                <a:ea typeface="华文楷体" panose="02010600040101010101" pitchFamily="2" charset="-122"/>
                <a:cs typeface="+mn-cs"/>
              </a:rPr>
              <a:t>函数依赖</a:t>
            </a:r>
            <a:endParaRPr lang="zh-CN" altLang="en-US" dirty="0"/>
          </a:p>
        </p:txBody>
      </p:sp>
    </p:spTree>
    <p:extLst>
      <p:ext uri="{BB962C8B-B14F-4D97-AF65-F5344CB8AC3E}">
        <p14:creationId xmlns:p14="http://schemas.microsoft.com/office/powerpoint/2010/main" val="4262964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868FAB8C-BAF6-46A8-A1E7-3D1D98305179}"/>
              </a:ext>
            </a:extLst>
          </p:cNvPr>
          <p:cNvSpPr/>
          <p:nvPr/>
        </p:nvSpPr>
        <p:spPr>
          <a:xfrm rot="10800000">
            <a:off x="-304811" y="3105149"/>
            <a:ext cx="12334875" cy="265747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9" name="Shape18">
            <a:extLst>
              <a:ext uri="{FF2B5EF4-FFF2-40B4-BE49-F238E27FC236}">
                <a16:creationId xmlns:a16="http://schemas.microsoft.com/office/drawing/2014/main" id="{CA02947C-86FA-43A0-AEA7-1533075A3978}"/>
              </a:ext>
            </a:extLst>
          </p:cNvPr>
          <p:cNvSpPr/>
          <p:nvPr/>
        </p:nvSpPr>
        <p:spPr>
          <a:xfrm>
            <a:off x="151585" y="1117278"/>
            <a:ext cx="11903253" cy="1806897"/>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传递函数依赖</a:t>
            </a:r>
            <a:endParaRPr lang="en-US" altLang="zh-CN" dirty="0"/>
          </a:p>
        </p:txBody>
      </p:sp>
      <mc:AlternateContent xmlns:mc="http://schemas.openxmlformats.org/markup-compatibility/2006" xmlns:a14="http://schemas.microsoft.com/office/drawing/2010/main">
        <mc:Choice Requires="a14">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290501" y="1245072"/>
                <a:ext cx="11579114" cy="1283635"/>
              </a:xfrm>
            </p:spPr>
            <p:txBody>
              <a:bodyPr/>
              <a:lstStyle/>
              <a:p>
                <a:pPr>
                  <a:buFont typeface="Wingdings" panose="05000000000000000000" pitchFamily="2" charset="2"/>
                  <a:buChar char="Ø"/>
                </a:pPr>
                <a:r>
                  <a:rPr lang="zh-CN" altLang="zh-CN" sz="2400" dirty="0"/>
                  <a:t>如果</a:t>
                </a:r>
                <a14:m>
                  <m:oMath xmlns:m="http://schemas.openxmlformats.org/officeDocument/2006/math">
                    <m:r>
                      <a:rPr lang="en-US" altLang="zh-CN" sz="2400" i="1">
                        <a:latin typeface="Cambria Math" panose="02040503050406030204" pitchFamily="18" charset="0"/>
                      </a:rPr>
                      <m:t>𝑋</m:t>
                    </m:r>
                  </m:oMath>
                </a14:m>
                <a:r>
                  <a:rPr lang="zh-CN" altLang="zh-CN" sz="2400" dirty="0"/>
                  <a:t>、</a:t>
                </a:r>
                <a14:m>
                  <m:oMath xmlns:m="http://schemas.openxmlformats.org/officeDocument/2006/math">
                    <m:r>
                      <a:rPr lang="en-US" altLang="zh-CN" sz="2400" i="1">
                        <a:latin typeface="Cambria Math" panose="02040503050406030204" pitchFamily="18" charset="0"/>
                      </a:rPr>
                      <m:t>𝑌</m:t>
                    </m:r>
                  </m:oMath>
                </a14:m>
                <a:r>
                  <a:rPr lang="zh-CN" altLang="zh-CN" sz="2400" dirty="0"/>
                  <a:t>和</a:t>
                </a:r>
                <a14:m>
                  <m:oMath xmlns:m="http://schemas.openxmlformats.org/officeDocument/2006/math">
                    <m:r>
                      <a:rPr lang="en-US" altLang="zh-CN" sz="2400" i="1">
                        <a:latin typeface="Cambria Math" panose="02040503050406030204" pitchFamily="18" charset="0"/>
                      </a:rPr>
                      <m:t>𝑍</m:t>
                    </m:r>
                  </m:oMath>
                </a14:m>
                <a:r>
                  <a:rPr lang="zh-CN" altLang="zh-CN" sz="2400" dirty="0"/>
                  <a:t>分别是关系</a:t>
                </a:r>
                <a:r>
                  <a:rPr lang="en-US" altLang="zh-CN" sz="2400" i="1" dirty="0"/>
                  <a:t>R</a:t>
                </a:r>
                <a:r>
                  <a:rPr lang="en-US" altLang="zh-CN" sz="2400" dirty="0"/>
                  <a:t>(U)</a:t>
                </a:r>
                <a:r>
                  <a:rPr lang="zh-CN" altLang="zh-CN" sz="2400" dirty="0"/>
                  <a:t>不同的列属性集合，如果存在</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𝑋</m:t>
                    </m:r>
                  </m:oMath>
                </a14:m>
                <a:r>
                  <a:rPr lang="zh-CN" altLang="zh-CN" sz="2400" dirty="0"/>
                  <a:t>，</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𝑍</m:t>
                    </m:r>
                  </m:oMath>
                </a14:m>
                <a:r>
                  <a:rPr lang="zh-CN" altLang="zh-CN" sz="2400" dirty="0"/>
                  <a:t>，则称</a:t>
                </a:r>
                <a14:m>
                  <m:oMath xmlns:m="http://schemas.openxmlformats.org/officeDocument/2006/math">
                    <m:r>
                      <a:rPr lang="en-US" altLang="zh-CN" sz="2400" i="1">
                        <a:latin typeface="Cambria Math" panose="02040503050406030204" pitchFamily="18" charset="0"/>
                      </a:rPr>
                      <m:t>𝑍</m:t>
                    </m:r>
                  </m:oMath>
                </a14:m>
                <a:r>
                  <a:rPr lang="zh-CN" altLang="zh-CN" sz="2400" dirty="0"/>
                  <a:t>对</a:t>
                </a:r>
                <a14:m>
                  <m:oMath xmlns:m="http://schemas.openxmlformats.org/officeDocument/2006/math">
                    <m:r>
                      <a:rPr lang="en-US" altLang="zh-CN" sz="2400" i="1">
                        <a:latin typeface="Cambria Math" panose="02040503050406030204" pitchFamily="18" charset="0"/>
                      </a:rPr>
                      <m:t>𝑋</m:t>
                    </m:r>
                  </m:oMath>
                </a14:m>
                <a:r>
                  <a:rPr lang="zh-CN" altLang="zh-CN" sz="2400" dirty="0"/>
                  <a:t>有</a:t>
                </a:r>
                <a:r>
                  <a:rPr lang="zh-CN" altLang="zh-CN" sz="2400" b="1" dirty="0">
                    <a:solidFill>
                      <a:srgbClr val="7030A0"/>
                    </a:solidFill>
                  </a:rPr>
                  <a:t>传递函数依赖</a:t>
                </a:r>
                <a:r>
                  <a:rPr lang="zh-CN" altLang="zh-CN" sz="2400" dirty="0"/>
                  <a:t>。</a:t>
                </a:r>
                <a:endParaRPr lang="en-US" altLang="zh-CN" sz="2400" dirty="0"/>
              </a:p>
              <a:p>
                <a:pPr>
                  <a:buFont typeface="Wingdings" panose="05000000000000000000" pitchFamily="2" charset="2"/>
                  <a:buChar char="Ø"/>
                </a:pPr>
                <a:r>
                  <a:rPr lang="zh-CN" altLang="zh-CN" sz="2400" dirty="0"/>
                  <a:t>值得注意的是，在上述的定义中，我们强调了</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𝑋</m:t>
                    </m:r>
                  </m:oMath>
                </a14:m>
                <a:r>
                  <a:rPr lang="zh-CN" altLang="zh-CN" sz="2400" dirty="0"/>
                  <a:t>，说明不存在</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的情况，否则，</a:t>
                </a:r>
                <a14:m>
                  <m:oMath xmlns:m="http://schemas.openxmlformats.org/officeDocument/2006/math">
                    <m:r>
                      <a:rPr lang="en-US" altLang="zh-CN" sz="2400" i="1">
                        <a:latin typeface="Cambria Math" panose="02040503050406030204" pitchFamily="18" charset="0"/>
                      </a:rPr>
                      <m:t>𝑍</m:t>
                    </m:r>
                  </m:oMath>
                </a14:m>
                <a:r>
                  <a:rPr lang="zh-CN" altLang="zh-CN" sz="2400" dirty="0"/>
                  <a:t>就直接函数依赖于</a:t>
                </a:r>
                <a14:m>
                  <m:oMath xmlns:m="http://schemas.openxmlformats.org/officeDocument/2006/math">
                    <m:r>
                      <a:rPr lang="en-US" altLang="zh-CN" sz="2400" i="1">
                        <a:latin typeface="Cambria Math" panose="02040503050406030204" pitchFamily="18" charset="0"/>
                      </a:rPr>
                      <m:t>𝑋</m:t>
                    </m:r>
                  </m:oMath>
                </a14:m>
                <a:r>
                  <a:rPr lang="zh-CN" altLang="zh-CN" sz="2400" dirty="0"/>
                  <a:t>，而不是传递函数依赖于</a:t>
                </a:r>
                <a14:m>
                  <m:oMath xmlns:m="http://schemas.openxmlformats.org/officeDocument/2006/math">
                    <m:r>
                      <a:rPr lang="en-US" altLang="zh-CN" sz="2400" i="1">
                        <a:latin typeface="Cambria Math" panose="02040503050406030204" pitchFamily="18" charset="0"/>
                      </a:rPr>
                      <m:t>𝑋</m:t>
                    </m:r>
                  </m:oMath>
                </a14:m>
                <a:r>
                  <a:rPr lang="zh-CN" altLang="zh-CN" sz="2400" dirty="0"/>
                  <a:t>了</a:t>
                </a:r>
                <a:r>
                  <a:rPr lang="zh-CN" altLang="en-US" sz="2400" dirty="0"/>
                  <a:t>。</a:t>
                </a:r>
                <a:endParaRPr lang="en-US" altLang="zh-CN" sz="2400" b="1" dirty="0"/>
              </a:p>
            </p:txBody>
          </p:sp>
        </mc:Choice>
        <mc:Fallback xmlns="">
          <p:sp>
            <p:nvSpPr>
              <p:cNvPr id="18" name="内容占位符 4">
                <a:extLst>
                  <a:ext uri="{FF2B5EF4-FFF2-40B4-BE49-F238E27FC236}">
                    <a16:creationId xmlns:a16="http://schemas.microsoft.com/office/drawing/2014/main" id="{4C8AC452-71F5-FA55-E040-EFB37917C042}"/>
                  </a:ext>
                </a:extLst>
              </p:cNvPr>
              <p:cNvSpPr>
                <a:spLocks noGrp="1" noRot="1" noChangeAspect="1" noMove="1" noResize="1" noEditPoints="1" noAdjustHandles="1" noChangeArrowheads="1" noChangeShapeType="1" noTextEdit="1"/>
              </p:cNvSpPr>
              <p:nvPr>
                <p:ph idx="1"/>
              </p:nvPr>
            </p:nvSpPr>
            <p:spPr>
              <a:xfrm>
                <a:off x="290501" y="1245072"/>
                <a:ext cx="11579114" cy="1283635"/>
              </a:xfrm>
              <a:blipFill>
                <a:blip r:embed="rId2"/>
                <a:stretch>
                  <a:fillRect l="-768" t="-2913" r="-3509" b="-368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E576870-73A0-657F-86AC-38070340BDB1}"/>
                  </a:ext>
                </a:extLst>
              </p:cNvPr>
              <p:cNvSpPr txBox="1"/>
              <p:nvPr/>
            </p:nvSpPr>
            <p:spPr>
              <a:xfrm>
                <a:off x="483306" y="3424474"/>
                <a:ext cx="11322756" cy="2346220"/>
              </a:xfrm>
              <a:prstGeom prst="rect">
                <a:avLst/>
              </a:prstGeom>
              <a:noFill/>
            </p:spPr>
            <p:txBody>
              <a:bodyPr wrap="square">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例</a:t>
                </a:r>
                <a:r>
                  <a:rPr lang="en-US" altLang="zh-CN" sz="2000" b="1" dirty="0">
                    <a:latin typeface="微软雅黑" panose="020B0503020204020204" pitchFamily="34" charset="-122"/>
                    <a:ea typeface="微软雅黑" panose="020B0503020204020204" pitchFamily="34" charset="-122"/>
                  </a:rPr>
                  <a:t>3.4</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sym typeface="Calibri" pitchFamily="34" charset="0"/>
                  </a:rPr>
                  <a:t>关系</a:t>
                </a:r>
                <a:r>
                  <a:rPr lang="en-US" altLang="zh-CN" sz="2000" dirty="0">
                    <a:latin typeface="微软雅黑" panose="020B0503020204020204" pitchFamily="34" charset="-122"/>
                    <a:ea typeface="微软雅黑" panose="020B0503020204020204" pitchFamily="34" charset="-122"/>
                    <a:sym typeface="Calibri" pitchFamily="34" charset="0"/>
                  </a:rPr>
                  <a:t>Course(</a:t>
                </a:r>
                <a:r>
                  <a:rPr lang="en-US" altLang="zh-CN" sz="2000" dirty="0" err="1">
                    <a:latin typeface="微软雅黑" panose="020B0503020204020204" pitchFamily="34" charset="-122"/>
                    <a:ea typeface="微软雅黑" panose="020B0503020204020204" pitchFamily="34" charset="-122"/>
                    <a:sym typeface="Calibri" pitchFamily="34" charset="0"/>
                  </a:rPr>
                  <a:t>Cno</a:t>
                </a:r>
                <a:r>
                  <a:rPr lang="en-US" altLang="zh-CN" sz="2000" dirty="0">
                    <a:latin typeface="微软雅黑" panose="020B0503020204020204" pitchFamily="34" charset="-122"/>
                    <a:ea typeface="微软雅黑" panose="020B0503020204020204" pitchFamily="34" charset="-122"/>
                    <a:sym typeface="Calibri" pitchFamily="34" charset="0"/>
                  </a:rPr>
                  <a:t>, </a:t>
                </a:r>
                <a:r>
                  <a:rPr lang="en-US" altLang="zh-CN" sz="2000" dirty="0" err="1">
                    <a:latin typeface="微软雅黑" panose="020B0503020204020204" pitchFamily="34" charset="-122"/>
                    <a:ea typeface="微软雅黑" panose="020B0503020204020204" pitchFamily="34" charset="-122"/>
                    <a:sym typeface="Calibri" pitchFamily="34" charset="0"/>
                  </a:rPr>
                  <a:t>Cname</a:t>
                </a:r>
                <a:r>
                  <a:rPr lang="en-US" altLang="zh-CN" sz="2000" dirty="0">
                    <a:latin typeface="微软雅黑" panose="020B0503020204020204" pitchFamily="34" charset="-122"/>
                    <a:ea typeface="微软雅黑" panose="020B0503020204020204" pitchFamily="34" charset="-122"/>
                    <a:sym typeface="Calibri" pitchFamily="34" charset="0"/>
                  </a:rPr>
                  <a:t>, </a:t>
                </a:r>
                <a:r>
                  <a:rPr lang="en-US" altLang="zh-CN" sz="2000" dirty="0" err="1">
                    <a:latin typeface="微软雅黑" panose="020B0503020204020204" pitchFamily="34" charset="-122"/>
                    <a:ea typeface="微软雅黑" panose="020B0503020204020204" pitchFamily="34" charset="-122"/>
                    <a:sym typeface="Calibri" pitchFamily="34" charset="0"/>
                  </a:rPr>
                  <a:t>Cpno</a:t>
                </a:r>
                <a:r>
                  <a:rPr lang="zh-CN" altLang="en-US" sz="2000" dirty="0">
                    <a:latin typeface="微软雅黑" panose="020B0503020204020204" pitchFamily="34" charset="-122"/>
                    <a:ea typeface="微软雅黑" panose="020B0503020204020204" pitchFamily="34" charset="-122"/>
                    <a:sym typeface="Calibri" pitchFamily="34" charset="0"/>
                  </a:rPr>
                  <a:t>，</a:t>
                </a:r>
                <a:r>
                  <a:rPr lang="en-US" altLang="zh-CN" sz="2000" dirty="0" err="1">
                    <a:latin typeface="微软雅黑" panose="020B0503020204020204" pitchFamily="34" charset="-122"/>
                    <a:ea typeface="微软雅黑" panose="020B0503020204020204" pitchFamily="34" charset="-122"/>
                    <a:sym typeface="Calibri" pitchFamily="34" charset="0"/>
                  </a:rPr>
                  <a:t>Ccredit</a:t>
                </a:r>
                <a:r>
                  <a:rPr lang="en-US" altLang="zh-CN" sz="2000" dirty="0">
                    <a:latin typeface="微软雅黑" panose="020B0503020204020204" pitchFamily="34" charset="-122"/>
                    <a:ea typeface="微软雅黑" panose="020B0503020204020204" pitchFamily="34" charset="-122"/>
                    <a:sym typeface="Calibri" pitchFamily="34" charset="0"/>
                  </a:rPr>
                  <a:t>)</a:t>
                </a:r>
                <a:r>
                  <a:rPr lang="zh-CN" altLang="en-US" sz="2000" dirty="0">
                    <a:latin typeface="微软雅黑" panose="020B0503020204020204" pitchFamily="34" charset="-122"/>
                    <a:ea typeface="微软雅黑" panose="020B0503020204020204" pitchFamily="34" charset="-122"/>
                    <a:sym typeface="Calibri" pitchFamily="34" charset="0"/>
                  </a:rPr>
                  <a:t>中，如果课程名可以相同</a:t>
                </a: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，但课程号必须不同，且同一课程名的先行课是同样的。</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那么有：</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Cno</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i="1">
                        <a:latin typeface="Cambria Math" panose="02040503050406030204" pitchFamily="18" charset="0"/>
                      </a:rPr>
                      <m:t>→ </m:t>
                    </m:r>
                  </m:oMath>
                </a14:m>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Cname,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Cname</a:t>
                </a:r>
                <a14:m>
                  <m:oMath xmlns:m="http://schemas.openxmlformats.org/officeDocument/2006/math">
                    <m:r>
                      <a:rPr lang="zh-CN" altLang="en-US" sz="2000" b="0" i="0" smtClean="0">
                        <a:latin typeface="Cambria Math" panose="02040503050406030204" pitchFamily="18" charset="0"/>
                      </a:rPr>
                      <m:t> </m:t>
                    </m:r>
                    <m:r>
                      <a:rPr lang="en-US" altLang="zh-CN" sz="2000" i="1">
                        <a:latin typeface="Cambria Math" panose="02040503050406030204" pitchFamily="18" charset="0"/>
                      </a:rPr>
                      <m:t>↛</m:t>
                    </m:r>
                  </m:oMath>
                </a14:m>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Cno</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Cname</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i="1">
                        <a:latin typeface="Cambria Math" panose="02040503050406030204" pitchFamily="18" charset="0"/>
                      </a:rPr>
                      <m:t>→ </m:t>
                    </m:r>
                  </m:oMath>
                </a14:m>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Cpno</a:t>
                </a:r>
              </a:p>
              <a:p>
                <a:pPr algn="just">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则称：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Cpno</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对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Cno</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有传递函数依赖</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buNone/>
                </a:pPr>
                <a:endParaRPr lang="en-US" altLang="zh-CN" sz="2000" dirty="0">
                  <a:latin typeface="微软雅黑" panose="020B0503020204020204" pitchFamily="34" charset="-122"/>
                  <a:ea typeface="微软雅黑" panose="020B0503020204020204" pitchFamily="34" charset="-122"/>
                  <a:sym typeface="Calibri" pitchFamily="34" charset="0"/>
                </a:endParaRPr>
              </a:p>
            </p:txBody>
          </p:sp>
        </mc:Choice>
        <mc:Fallback xmlns="">
          <p:sp>
            <p:nvSpPr>
              <p:cNvPr id="8" name="文本框 7">
                <a:extLst>
                  <a:ext uri="{FF2B5EF4-FFF2-40B4-BE49-F238E27FC236}">
                    <a16:creationId xmlns:a16="http://schemas.microsoft.com/office/drawing/2014/main" id="{4E576870-73A0-657F-86AC-38070340BDB1}"/>
                  </a:ext>
                </a:extLst>
              </p:cNvPr>
              <p:cNvSpPr txBox="1">
                <a:spLocks noRot="1" noChangeAspect="1" noMove="1" noResize="1" noEditPoints="1" noAdjustHandles="1" noChangeArrowheads="1" noChangeShapeType="1" noTextEdit="1"/>
              </p:cNvSpPr>
              <p:nvPr/>
            </p:nvSpPr>
            <p:spPr>
              <a:xfrm>
                <a:off x="483306" y="3424474"/>
                <a:ext cx="11322756" cy="2346220"/>
              </a:xfrm>
              <a:prstGeom prst="rect">
                <a:avLst/>
              </a:prstGeom>
              <a:blipFill>
                <a:blip r:embed="rId3"/>
                <a:stretch>
                  <a:fillRect l="-448" r="-560"/>
                </a:stretch>
              </a:blipFill>
            </p:spPr>
            <p:txBody>
              <a:bodyPr/>
              <a:lstStyle/>
              <a:p>
                <a:r>
                  <a:rPr lang="zh-CN" altLang="en-US">
                    <a:noFill/>
                  </a:rPr>
                  <a:t> </a:t>
                </a:r>
              </a:p>
            </p:txBody>
          </p:sp>
        </mc:Fallback>
      </mc:AlternateContent>
      <p:sp>
        <p:nvSpPr>
          <p:cNvPr id="5" name="灯片编号占位符 1">
            <a:extLst>
              <a:ext uri="{FF2B5EF4-FFF2-40B4-BE49-F238E27FC236}">
                <a16:creationId xmlns:a16="http://schemas.microsoft.com/office/drawing/2014/main" id="{C7BC9ECB-3652-55E4-B304-518221DF81B9}"/>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58</a:t>
            </a:fld>
            <a:endParaRPr lang="zh-CN" altLang="en-US" dirty="0"/>
          </a:p>
        </p:txBody>
      </p:sp>
      <p:sp>
        <p:nvSpPr>
          <p:cNvPr id="3" name="页脚占位符 2">
            <a:extLst>
              <a:ext uri="{FF2B5EF4-FFF2-40B4-BE49-F238E27FC236}">
                <a16:creationId xmlns:a16="http://schemas.microsoft.com/office/drawing/2014/main" id="{DE07AD1C-3CDC-85DB-1123-481D1BD3477C}"/>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AFA2BEDB-A6FB-AC8A-EECF-FBE7D7188C51}"/>
              </a:ext>
            </a:extLst>
          </p:cNvPr>
          <p:cNvSpPr>
            <a:spLocks noGrp="1"/>
          </p:cNvSpPr>
          <p:nvPr>
            <p:ph type="sldNum" sz="quarter" idx="12"/>
          </p:nvPr>
        </p:nvSpPr>
        <p:spPr/>
        <p:txBody>
          <a:bodyPr/>
          <a:lstStyle/>
          <a:p>
            <a:fld id="{4B0D34C0-35A8-654C-9FBA-7B4E017BD630}" type="slidenum">
              <a:rPr lang="en-US" altLang="zh-CN" smtClean="0"/>
              <a:t>58</a:t>
            </a:fld>
            <a:endParaRPr kumimoji="1" lang="zh-CN" altLang="en-US"/>
          </a:p>
        </p:txBody>
      </p:sp>
    </p:spTree>
    <p:extLst>
      <p:ext uri="{BB962C8B-B14F-4D97-AF65-F5344CB8AC3E}">
        <p14:creationId xmlns:p14="http://schemas.microsoft.com/office/powerpoint/2010/main" val="375097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9">
            <a:extLst>
              <a:ext uri="{FF2B5EF4-FFF2-40B4-BE49-F238E27FC236}">
                <a16:creationId xmlns:a16="http://schemas.microsoft.com/office/drawing/2014/main" id="{868FAB8C-BAF6-46A8-A1E7-3D1D98305179}"/>
              </a:ext>
            </a:extLst>
          </p:cNvPr>
          <p:cNvSpPr/>
          <p:nvPr/>
        </p:nvSpPr>
        <p:spPr>
          <a:xfrm rot="10800000">
            <a:off x="-304812" y="3048000"/>
            <a:ext cx="12334875" cy="296227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9" name="Shape18">
            <a:extLst>
              <a:ext uri="{FF2B5EF4-FFF2-40B4-BE49-F238E27FC236}">
                <a16:creationId xmlns:a16="http://schemas.microsoft.com/office/drawing/2014/main" id="{CA02947C-86FA-43A0-AEA7-1533075A3978}"/>
              </a:ext>
            </a:extLst>
          </p:cNvPr>
          <p:cNvSpPr/>
          <p:nvPr/>
        </p:nvSpPr>
        <p:spPr>
          <a:xfrm>
            <a:off x="151585" y="1117278"/>
            <a:ext cx="11903253" cy="1806897"/>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多值依赖</a:t>
            </a:r>
            <a:endParaRPr lang="en-US" altLang="zh-CN" dirty="0"/>
          </a:p>
        </p:txBody>
      </p:sp>
      <mc:AlternateContent xmlns:mc="http://schemas.openxmlformats.org/markup-compatibility/2006" xmlns:a14="http://schemas.microsoft.com/office/drawing/2010/main">
        <mc:Choice Requires="a14">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434489" y="1237047"/>
                <a:ext cx="11750974" cy="1781248"/>
              </a:xfrm>
            </p:spPr>
            <p:txBody>
              <a:bodyPr/>
              <a:lstStyle/>
              <a:p>
                <a:pPr>
                  <a:buFont typeface="Wingdings" panose="05000000000000000000" pitchFamily="2" charset="2"/>
                  <a:buChar char="Ø"/>
                </a:pPr>
                <a:r>
                  <a:rPr lang="zh-CN" altLang="en-US" sz="2000" dirty="0"/>
                  <a:t>它描述了在一个关系模式中</a:t>
                </a:r>
                <a:r>
                  <a:rPr lang="zh-CN" altLang="en-US" sz="2000" b="1" dirty="0"/>
                  <a:t>某些属性组可以独立地决定多个取值，而不会影响其他属性的取值。</a:t>
                </a:r>
              </a:p>
              <a:p>
                <a:pPr>
                  <a:buFont typeface="Wingdings" panose="05000000000000000000" pitchFamily="2" charset="2"/>
                  <a:buChar char="Ø"/>
                </a:pPr>
                <a:r>
                  <a:rPr lang="zh-CN" altLang="zh-CN" sz="2400" dirty="0"/>
                  <a:t>对于关系</a:t>
                </a:r>
                <a14:m>
                  <m:oMath xmlns:m="http://schemas.openxmlformats.org/officeDocument/2006/math">
                    <m:r>
                      <a:rPr lang="en-US" altLang="zh-CN" sz="2400" i="1">
                        <a:latin typeface="Cambria Math" panose="02040503050406030204" pitchFamily="18" charset="0"/>
                      </a:rPr>
                      <m:t>𝑅</m:t>
                    </m:r>
                  </m:oMath>
                </a14:m>
                <a:r>
                  <a:rPr lang="zh-CN" altLang="zh-CN" sz="2400" dirty="0"/>
                  <a:t>的属性集</a:t>
                </a:r>
                <a14:m>
                  <m:oMath xmlns:m="http://schemas.openxmlformats.org/officeDocument/2006/math">
                    <m:r>
                      <a:rPr lang="en-US" altLang="zh-CN" sz="2400" i="1">
                        <a:latin typeface="Cambria Math" panose="02040503050406030204" pitchFamily="18" charset="0"/>
                      </a:rPr>
                      <m:t>𝑈</m:t>
                    </m:r>
                  </m:oMath>
                </a14:m>
                <a:r>
                  <a:rPr lang="zh-CN" altLang="zh-CN" sz="2400" dirty="0"/>
                  <a:t>，设</a:t>
                </a:r>
                <a14:m>
                  <m:oMath xmlns:m="http://schemas.openxmlformats.org/officeDocument/2006/math">
                    <m:r>
                      <a:rPr lang="en-US" altLang="zh-CN" sz="2400" i="1">
                        <a:latin typeface="Cambria Math" panose="02040503050406030204" pitchFamily="18" charset="0"/>
                      </a:rPr>
                      <m:t>𝑋</m:t>
                    </m:r>
                  </m:oMath>
                </a14:m>
                <a:r>
                  <a:rPr lang="zh-CN" altLang="zh-CN" sz="2400" dirty="0"/>
                  <a:t>和</a:t>
                </a:r>
                <a14:m>
                  <m:oMath xmlns:m="http://schemas.openxmlformats.org/officeDocument/2006/math">
                    <m:r>
                      <a:rPr lang="en-US" altLang="zh-CN" sz="2400" i="1">
                        <a:latin typeface="Cambria Math" panose="02040503050406030204" pitchFamily="18" charset="0"/>
                      </a:rPr>
                      <m:t>𝑌</m:t>
                    </m:r>
                  </m:oMath>
                </a14:m>
                <a:r>
                  <a:rPr lang="zh-CN" altLang="zh-CN" sz="2400" dirty="0"/>
                  <a:t>是</a:t>
                </a:r>
                <a14:m>
                  <m:oMath xmlns:m="http://schemas.openxmlformats.org/officeDocument/2006/math">
                    <m:r>
                      <a:rPr lang="en-US" altLang="zh-CN" sz="2400" i="1">
                        <a:latin typeface="Cambria Math" panose="02040503050406030204" pitchFamily="18" charset="0"/>
                      </a:rPr>
                      <m:t>𝑈</m:t>
                    </m:r>
                  </m:oMath>
                </a14:m>
                <a:r>
                  <a:rPr lang="zh-CN" altLang="zh-CN" sz="2400" dirty="0"/>
                  <a:t>的子集，</a:t>
                </a:r>
                <a14:m>
                  <m:oMath xmlns:m="http://schemas.openxmlformats.org/officeDocument/2006/math">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𝑈</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，令</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 </m:t>
                    </m:r>
                    <m:r>
                      <a:rPr lang="en-US" altLang="zh-CN" sz="2400" i="1">
                        <a:latin typeface="Cambria Math" panose="02040503050406030204" pitchFamily="18" charset="0"/>
                      </a:rPr>
                      <m:t>𝑦</m:t>
                    </m:r>
                    <m:r>
                      <a:rPr lang="en-US" altLang="zh-CN" sz="2400" i="1">
                        <a:latin typeface="Cambria Math" panose="02040503050406030204" pitchFamily="18" charset="0"/>
                      </a:rPr>
                      <m:t>, </m:t>
                    </m:r>
                    <m:r>
                      <a:rPr lang="en-US" altLang="zh-CN" sz="2400" i="1">
                        <a:latin typeface="Cambria Math" panose="02040503050406030204" pitchFamily="18" charset="0"/>
                      </a:rPr>
                      <m:t>𝑧</m:t>
                    </m:r>
                    <m:r>
                      <a:rPr lang="en-US" altLang="zh-CN" sz="2400" i="1">
                        <a:latin typeface="Cambria Math" panose="02040503050406030204" pitchFamily="18" charset="0"/>
                      </a:rPr>
                      <m:t>)</m:t>
                    </m:r>
                  </m:oMath>
                </a14:m>
                <a:r>
                  <a:rPr lang="zh-CN" altLang="zh-CN" sz="2400" dirty="0"/>
                  <a:t>表示属性集</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 </m:t>
                    </m:r>
                    <m:r>
                      <a:rPr lang="en-US" altLang="zh-CN" sz="2400" i="1">
                        <a:latin typeface="Cambria Math" panose="02040503050406030204" pitchFamily="18" charset="0"/>
                      </a:rPr>
                      <m:t>𝑌</m:t>
                    </m:r>
                    <m:r>
                      <a:rPr lang="en-US" altLang="zh-CN" sz="2400" i="1">
                        <a:latin typeface="Cambria Math" panose="02040503050406030204" pitchFamily="18" charset="0"/>
                      </a:rPr>
                      <m:t>, </m:t>
                    </m:r>
                    <m:r>
                      <a:rPr lang="en-US" altLang="zh-CN" sz="2400" i="1">
                        <a:latin typeface="Cambria Math" panose="02040503050406030204" pitchFamily="18" charset="0"/>
                      </a:rPr>
                      <m:t>𝑍</m:t>
                    </m:r>
                    <m:r>
                      <a:rPr lang="en-US" altLang="zh-CN" sz="2400" i="1">
                        <a:latin typeface="Cambria Math" panose="02040503050406030204" pitchFamily="18" charset="0"/>
                      </a:rPr>
                      <m:t>)</m:t>
                    </m:r>
                  </m:oMath>
                </a14:m>
                <a:r>
                  <a:rPr lang="zh-CN" altLang="zh-CN" sz="2400" dirty="0"/>
                  <a:t>的元组。如果存在</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oMath>
                </a14:m>
                <a:r>
                  <a:rPr lang="zh-CN" altLang="zh-CN" sz="2400" dirty="0"/>
                  <a:t>和</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oMath>
                </a14:m>
                <a:r>
                  <a:rPr lang="zh-CN" altLang="zh-CN" sz="2400" dirty="0"/>
                  <a:t>时，也存在</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oMath>
                </a14:m>
                <a:r>
                  <a:rPr lang="zh-CN" altLang="zh-CN" sz="2400" dirty="0"/>
                  <a:t>和</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oMath>
                </a14:m>
                <a:r>
                  <a:rPr lang="zh-CN" altLang="zh-CN" sz="2400" dirty="0"/>
                  <a:t>，那么称</a:t>
                </a:r>
                <a:r>
                  <a:rPr lang="zh-CN" altLang="zh-CN" sz="2400" b="1" dirty="0">
                    <a:solidFill>
                      <a:srgbClr val="7030A0"/>
                    </a:solidFill>
                  </a:rPr>
                  <a:t>多值函数依赖</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在关系</a:t>
                </a:r>
                <a14:m>
                  <m:oMath xmlns:m="http://schemas.openxmlformats.org/officeDocument/2006/math">
                    <m:r>
                      <a:rPr lang="en-US" altLang="zh-CN" sz="2400" i="1">
                        <a:latin typeface="Cambria Math" panose="02040503050406030204" pitchFamily="18" charset="0"/>
                      </a:rPr>
                      <m:t>𝑅</m:t>
                    </m:r>
                  </m:oMath>
                </a14:m>
                <a:r>
                  <a:rPr lang="zh-CN" altLang="zh-CN" sz="2400" dirty="0"/>
                  <a:t>上成立。</a:t>
                </a:r>
                <a:endParaRPr lang="en-US" altLang="zh-CN" sz="1600" dirty="0"/>
              </a:p>
            </p:txBody>
          </p:sp>
        </mc:Choice>
        <mc:Fallback xmlns="">
          <p:sp>
            <p:nvSpPr>
              <p:cNvPr id="18" name="内容占位符 4">
                <a:extLst>
                  <a:ext uri="{FF2B5EF4-FFF2-40B4-BE49-F238E27FC236}">
                    <a16:creationId xmlns:a16="http://schemas.microsoft.com/office/drawing/2014/main" id="{4C8AC452-71F5-FA55-E040-EFB37917C042}"/>
                  </a:ext>
                </a:extLst>
              </p:cNvPr>
              <p:cNvSpPr>
                <a:spLocks noGrp="1" noRot="1" noChangeAspect="1" noMove="1" noResize="1" noEditPoints="1" noAdjustHandles="1" noChangeArrowheads="1" noChangeShapeType="1" noTextEdit="1"/>
              </p:cNvSpPr>
              <p:nvPr>
                <p:ph idx="1"/>
              </p:nvPr>
            </p:nvSpPr>
            <p:spPr>
              <a:xfrm>
                <a:off x="434489" y="1237047"/>
                <a:ext cx="11750974" cy="1781248"/>
              </a:xfrm>
              <a:blipFill>
                <a:blip r:embed="rId2"/>
                <a:stretch>
                  <a:fillRect l="-674" t="-2055"/>
                </a:stretch>
              </a:blipFill>
            </p:spPr>
            <p:txBody>
              <a:bodyPr/>
              <a:lstStyle/>
              <a:p>
                <a:r>
                  <a:rPr lang="zh-CN" altLang="en-US">
                    <a:noFill/>
                  </a:rPr>
                  <a:t> </a:t>
                </a:r>
              </a:p>
            </p:txBody>
          </p:sp>
        </mc:Fallback>
      </mc:AlternateContent>
      <p:sp>
        <p:nvSpPr>
          <p:cNvPr id="7" name="灯片编号占位符 1">
            <a:extLst>
              <a:ext uri="{FF2B5EF4-FFF2-40B4-BE49-F238E27FC236}">
                <a16:creationId xmlns:a16="http://schemas.microsoft.com/office/drawing/2014/main" id="{45F1A3AD-E38C-6B70-1591-A68940D1EC21}"/>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59</a:t>
            </a:fld>
            <a:endParaRPr lang="zh-CN" altLang="en-US" dirty="0"/>
          </a:p>
        </p:txBody>
      </p:sp>
      <p:sp>
        <p:nvSpPr>
          <p:cNvPr id="3" name="页脚占位符 2">
            <a:extLst>
              <a:ext uri="{FF2B5EF4-FFF2-40B4-BE49-F238E27FC236}">
                <a16:creationId xmlns:a16="http://schemas.microsoft.com/office/drawing/2014/main" id="{3D4C35A8-DCF7-C59A-4DFD-A7F510BD9BED}"/>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950E831C-0493-17CD-8301-6931B23A71D9}"/>
              </a:ext>
            </a:extLst>
          </p:cNvPr>
          <p:cNvSpPr>
            <a:spLocks noGrp="1"/>
          </p:cNvSpPr>
          <p:nvPr>
            <p:ph type="sldNum" sz="quarter" idx="12"/>
          </p:nvPr>
        </p:nvSpPr>
        <p:spPr/>
        <p:txBody>
          <a:bodyPr/>
          <a:lstStyle/>
          <a:p>
            <a:fld id="{4B0D34C0-35A8-654C-9FBA-7B4E017BD630}" type="slidenum">
              <a:rPr lang="en-US" altLang="zh-CN" smtClean="0"/>
              <a:t>59</a:t>
            </a:fld>
            <a:endParaRPr kumimoji="1" lang="zh-CN" altLang="en-US"/>
          </a:p>
        </p:txBody>
      </p:sp>
      <p:graphicFrame>
        <p:nvGraphicFramePr>
          <p:cNvPr id="5" name="表格 4">
            <a:extLst>
              <a:ext uri="{FF2B5EF4-FFF2-40B4-BE49-F238E27FC236}">
                <a16:creationId xmlns:a16="http://schemas.microsoft.com/office/drawing/2014/main" id="{82950559-AEEA-B4AF-B733-3CD51EAC6B69}"/>
              </a:ext>
            </a:extLst>
          </p:cNvPr>
          <p:cNvGraphicFramePr>
            <a:graphicFrameLocks noGrp="1"/>
          </p:cNvGraphicFramePr>
          <p:nvPr>
            <p:extLst>
              <p:ext uri="{D42A27DB-BD31-4B8C-83A1-F6EECF244321}">
                <p14:modId xmlns:p14="http://schemas.microsoft.com/office/powerpoint/2010/main" val="2720201051"/>
              </p:ext>
            </p:extLst>
          </p:nvPr>
        </p:nvGraphicFramePr>
        <p:xfrm>
          <a:off x="6309976" y="3246084"/>
          <a:ext cx="5520074" cy="2290131"/>
        </p:xfrm>
        <a:graphic>
          <a:graphicData uri="http://schemas.openxmlformats.org/drawingml/2006/table">
            <a:tbl>
              <a:tblPr firstRow="1" firstCol="1" bandRow="1">
                <a:tableStyleId>{72833802-FEF1-4C79-8D5D-14CF1EAF98D9}</a:tableStyleId>
              </a:tblPr>
              <a:tblGrid>
                <a:gridCol w="1358302">
                  <a:extLst>
                    <a:ext uri="{9D8B030D-6E8A-4147-A177-3AD203B41FA5}">
                      <a16:colId xmlns:a16="http://schemas.microsoft.com/office/drawing/2014/main" val="578864659"/>
                    </a:ext>
                  </a:extLst>
                </a:gridCol>
                <a:gridCol w="1603112">
                  <a:extLst>
                    <a:ext uri="{9D8B030D-6E8A-4147-A177-3AD203B41FA5}">
                      <a16:colId xmlns:a16="http://schemas.microsoft.com/office/drawing/2014/main" val="2757978384"/>
                    </a:ext>
                  </a:extLst>
                </a:gridCol>
                <a:gridCol w="2558660">
                  <a:extLst>
                    <a:ext uri="{9D8B030D-6E8A-4147-A177-3AD203B41FA5}">
                      <a16:colId xmlns:a16="http://schemas.microsoft.com/office/drawing/2014/main" val="1502213252"/>
                    </a:ext>
                  </a:extLst>
                </a:gridCol>
              </a:tblGrid>
              <a:tr h="0">
                <a:tc>
                  <a:txBody>
                    <a:bodyPr/>
                    <a:lstStyle/>
                    <a:p>
                      <a:pPr indent="127000" algn="ctr">
                        <a:lnSpc>
                          <a:spcPct val="150000"/>
                        </a:lnSpc>
                      </a:pPr>
                      <a:r>
                        <a:rPr lang="en-US" sz="1400" kern="100" dirty="0" err="1">
                          <a:effectLst/>
                          <a:latin typeface="Times New Roman" panose="02020603050405020304" pitchFamily="18" charset="0"/>
                          <a:ea typeface="SimHei" panose="02010609060101010101" pitchFamily="49" charset="-122"/>
                          <a:cs typeface="Times New Roman" panose="02020603050405020304" pitchFamily="18" charset="0"/>
                        </a:rPr>
                        <a:t>Sno</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p>
                      <a:pPr indent="127000" algn="ctr">
                        <a:lnSpc>
                          <a:spcPct val="150000"/>
                        </a:lnSpc>
                      </a:pPr>
                      <a:r>
                        <a:rPr lang="zh-CN" sz="1400" kern="100" dirty="0">
                          <a:effectLst/>
                          <a:latin typeface="Times New Roman" panose="02020603050405020304" pitchFamily="18" charset="0"/>
                          <a:ea typeface="SimHei" panose="02010609060101010101" pitchFamily="49" charset="-122"/>
                          <a:cs typeface="Times New Roman" panose="02020603050405020304" pitchFamily="18" charset="0"/>
                        </a:rPr>
                        <a:t>（学号）</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Phone</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p>
                      <a:pPr indent="127000" algn="ctr">
                        <a:lnSpc>
                          <a:spcPct val="150000"/>
                        </a:lnSpc>
                      </a:pPr>
                      <a:r>
                        <a:rPr lang="zh-CN" sz="1400" kern="100" dirty="0">
                          <a:effectLst/>
                          <a:latin typeface="Times New Roman" panose="02020603050405020304" pitchFamily="18" charset="0"/>
                          <a:ea typeface="SimHei" panose="02010609060101010101" pitchFamily="49" charset="-122"/>
                          <a:cs typeface="Times New Roman" panose="02020603050405020304" pitchFamily="18" charset="0"/>
                        </a:rPr>
                        <a:t>（手机号）</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Email</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p>
                      <a:pPr indent="127000" algn="ctr">
                        <a:lnSpc>
                          <a:spcPct val="150000"/>
                        </a:lnSpc>
                      </a:pPr>
                      <a:r>
                        <a:rPr lang="zh-CN" sz="1400" kern="100" dirty="0">
                          <a:effectLst/>
                          <a:latin typeface="Times New Roman" panose="02020603050405020304" pitchFamily="18" charset="0"/>
                          <a:ea typeface="SimHei" panose="02010609060101010101" pitchFamily="49" charset="-122"/>
                          <a:cs typeface="Times New Roman" panose="02020603050405020304" pitchFamily="18" charset="0"/>
                        </a:rPr>
                        <a:t>（邮箱）</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384870056"/>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2021310721</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137-XXXX-2271</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boli@tsinghua.edu.cn</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761399627"/>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2021310721</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137-XXXX-2271</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libo@example.com</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430662476"/>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2021310721</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158-XXXX-1790</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err="1">
                          <a:effectLst/>
                          <a:latin typeface="Times New Roman" panose="02020603050405020304" pitchFamily="18" charset="0"/>
                          <a:ea typeface="SimHei" panose="02010609060101010101" pitchFamily="49" charset="-122"/>
                          <a:cs typeface="Times New Roman" panose="02020603050405020304" pitchFamily="18" charset="0"/>
                        </a:rPr>
                        <a:t>boli@tsinghua.edu.cn</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348600175"/>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2021310721</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158-XXXX-1790</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err="1">
                          <a:effectLst/>
                          <a:latin typeface="Times New Roman" panose="02020603050405020304" pitchFamily="18" charset="0"/>
                          <a:ea typeface="SimHei" panose="02010609060101010101" pitchFamily="49" charset="-122"/>
                          <a:cs typeface="Times New Roman" panose="02020603050405020304" pitchFamily="18" charset="0"/>
                        </a:rPr>
                        <a:t>libo@example.com</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701633642"/>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2021310722</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199-XXXX-2290</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err="1">
                          <a:effectLst/>
                          <a:latin typeface="Times New Roman" panose="02020603050405020304" pitchFamily="18" charset="0"/>
                          <a:ea typeface="SimHei" panose="02010609060101010101" pitchFamily="49" charset="-122"/>
                          <a:cs typeface="Times New Roman" panose="02020603050405020304" pitchFamily="18" charset="0"/>
                        </a:rPr>
                        <a:t>yuzhao@tsinghua.edu.cn</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71035870"/>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2021310722</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199-XXXX-2290</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zhaoyu1999@exmaple.com</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813602544"/>
                  </a:ext>
                </a:extLst>
              </a:tr>
            </a:tbl>
          </a:graphicData>
        </a:graphic>
      </p:graphicFrame>
      <p:sp>
        <p:nvSpPr>
          <p:cNvPr id="10" name="文本框 9">
            <a:extLst>
              <a:ext uri="{FF2B5EF4-FFF2-40B4-BE49-F238E27FC236}">
                <a16:creationId xmlns:a16="http://schemas.microsoft.com/office/drawing/2014/main" id="{7B04AF37-5C10-D783-2E24-AE5BB7202E26}"/>
              </a:ext>
            </a:extLst>
          </p:cNvPr>
          <p:cNvSpPr txBox="1"/>
          <p:nvPr/>
        </p:nvSpPr>
        <p:spPr>
          <a:xfrm>
            <a:off x="252485" y="3014068"/>
            <a:ext cx="5821438" cy="3367397"/>
          </a:xfrm>
          <a:prstGeom prst="rect">
            <a:avLst/>
          </a:prstGeom>
          <a:noFill/>
        </p:spPr>
        <p:txBody>
          <a:bodyPr wrap="square">
            <a:spAutoFit/>
          </a:bodyPr>
          <a:lstStyle/>
          <a:p>
            <a:pPr indent="266700" algn="just">
              <a:lnSpc>
                <a:spcPct val="150000"/>
              </a:lnSpc>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在这个表中：</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一个学号可以有多个手机号和邮箱；</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每个手机号都有固定的一组邮箱。</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此时，我们可以表示：</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pPr>
            <a:r>
              <a:rPr lang="en-US" altLang="zh-CN" kern="100" dirty="0" err="1">
                <a:effectLst/>
                <a:latin typeface="微软雅黑" panose="020B0503020204020204" pitchFamily="34" charset="-122"/>
                <a:ea typeface="微软雅黑" panose="020B0503020204020204" pitchFamily="34" charset="-122"/>
                <a:cs typeface="Times New Roman" panose="02020603050405020304" pitchFamily="18" charset="0"/>
              </a:rPr>
              <a:t>Sno</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Phone</a:t>
            </a:r>
          </a:p>
          <a:p>
            <a:pPr indent="266700" algn="just">
              <a:lnSpc>
                <a:spcPct val="150000"/>
              </a:lnSpc>
            </a:pP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Sno</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Email</a:t>
            </a:r>
          </a:p>
          <a:p>
            <a:pPr indent="266700" algn="just">
              <a:lnSpc>
                <a:spcPct val="150000"/>
              </a:lnSpc>
            </a:pPr>
            <a:r>
              <a:rPr lang="en-US" altLang="zh-CN"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Phone</a:t>
            </a:r>
            <a:r>
              <a:rPr lang="zh-CN" altLang="en-US" sz="18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Email</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相互独立，并且都是由</a:t>
            </a:r>
            <a:r>
              <a:rPr lang="en-US" altLang="zh-CN" kern="100" dirty="0" err="1">
                <a:effectLst/>
                <a:latin typeface="微软雅黑" panose="020B0503020204020204" pitchFamily="34" charset="-122"/>
                <a:ea typeface="微软雅黑" panose="020B0503020204020204" pitchFamily="34" charset="-122"/>
                <a:cs typeface="Times New Roman" panose="02020603050405020304" pitchFamily="18" charset="0"/>
              </a:rPr>
              <a:t>Sno</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来决定的。</a:t>
            </a:r>
            <a:endPar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5718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1CE344F1-6511-44EC-8CBB-E185E5B39302}"/>
              </a:ext>
            </a:extLst>
          </p:cNvPr>
          <p:cNvSpPr/>
          <p:nvPr/>
        </p:nvSpPr>
        <p:spPr>
          <a:xfrm>
            <a:off x="299069" y="1058315"/>
            <a:ext cx="11731002" cy="1206321"/>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9" name="Shape9">
            <a:extLst>
              <a:ext uri="{FF2B5EF4-FFF2-40B4-BE49-F238E27FC236}">
                <a16:creationId xmlns:a16="http://schemas.microsoft.com/office/drawing/2014/main" id="{868FAB8C-BAF6-46A8-A1E7-3D1D98305179}"/>
              </a:ext>
            </a:extLst>
          </p:cNvPr>
          <p:cNvSpPr/>
          <p:nvPr/>
        </p:nvSpPr>
        <p:spPr>
          <a:xfrm rot="10800000">
            <a:off x="-1" y="2451573"/>
            <a:ext cx="12030072" cy="409554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数据库设计和数据模型（续）</a:t>
            </a:r>
            <a:endParaRPr kumimoji="1" lang="zh-CN" altLang="en-US" dirty="0"/>
          </a:p>
        </p:txBody>
      </p:sp>
      <p:graphicFrame>
        <p:nvGraphicFramePr>
          <p:cNvPr id="3" name="图示 2">
            <a:extLst>
              <a:ext uri="{FF2B5EF4-FFF2-40B4-BE49-F238E27FC236}">
                <a16:creationId xmlns:a16="http://schemas.microsoft.com/office/drawing/2014/main" id="{4E534E41-6DEC-494E-96CA-CF66A7075C90}"/>
              </a:ext>
            </a:extLst>
          </p:cNvPr>
          <p:cNvGraphicFramePr/>
          <p:nvPr>
            <p:extLst>
              <p:ext uri="{D42A27DB-BD31-4B8C-83A1-F6EECF244321}">
                <p14:modId xmlns:p14="http://schemas.microsoft.com/office/powerpoint/2010/main" val="435900642"/>
              </p:ext>
            </p:extLst>
          </p:nvPr>
        </p:nvGraphicFramePr>
        <p:xfrm>
          <a:off x="544749" y="2587769"/>
          <a:ext cx="10135109" cy="382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内容占位符 4">
            <a:extLst>
              <a:ext uri="{FF2B5EF4-FFF2-40B4-BE49-F238E27FC236}">
                <a16:creationId xmlns:a16="http://schemas.microsoft.com/office/drawing/2014/main" id="{1406CFFE-5C4A-5280-71FB-8783FDC85557}"/>
              </a:ext>
            </a:extLst>
          </p:cNvPr>
          <p:cNvSpPr>
            <a:spLocks noGrp="1"/>
          </p:cNvSpPr>
          <p:nvPr>
            <p:ph idx="1"/>
          </p:nvPr>
        </p:nvSpPr>
        <p:spPr>
          <a:xfrm>
            <a:off x="288551" y="1145383"/>
            <a:ext cx="11456894" cy="1119253"/>
          </a:xfrm>
        </p:spPr>
        <p:txBody>
          <a:bodyPr/>
          <a:lstStyle/>
          <a:p>
            <a:pPr>
              <a:buFont typeface="Wingdings" panose="05000000000000000000" pitchFamily="2" charset="2"/>
              <a:buChar char="Ø"/>
            </a:pPr>
            <a:r>
              <a:rPr lang="zh-CN" altLang="en-US" sz="2400" b="1" dirty="0">
                <a:latin typeface="Microsoft YaHei" panose="020B0503020204020204" pitchFamily="34" charset="-122"/>
                <a:ea typeface="Microsoft YaHei" panose="020B0503020204020204" pitchFamily="34" charset="-122"/>
              </a:rPr>
              <a:t>数据模型概述</a:t>
            </a:r>
            <a:endParaRPr lang="en-US" altLang="zh-CN" sz="2400" b="1" dirty="0">
              <a:latin typeface="Microsoft YaHei" panose="020B0503020204020204" pitchFamily="34" charset="-122"/>
              <a:ea typeface="Microsoft YaHei" panose="020B0503020204020204" pitchFamily="34" charset="-122"/>
            </a:endParaRPr>
          </a:p>
          <a:p>
            <a:pPr lvl="1">
              <a:buFont typeface="Wingdings" panose="05000000000000000000" pitchFamily="2" charset="2"/>
              <a:buChar char="l"/>
            </a:pPr>
            <a:r>
              <a:rPr lang="zh-CN" altLang="en-US" sz="2000" dirty="0">
                <a:latin typeface="Microsoft YaHei" panose="020B0503020204020204" pitchFamily="34" charset="-122"/>
                <a:ea typeface="Microsoft YaHei" panose="020B0503020204020204" pitchFamily="34" charset="-122"/>
              </a:rPr>
              <a:t>数据库结构的基础是</a:t>
            </a:r>
            <a:r>
              <a:rPr lang="zh-CN" altLang="en-US" sz="2000" u="sng" dirty="0">
                <a:solidFill>
                  <a:srgbClr val="0432FF"/>
                </a:solidFill>
                <a:latin typeface="Microsoft YaHei" panose="020B0503020204020204" pitchFamily="34" charset="-122"/>
                <a:ea typeface="Microsoft YaHei" panose="020B0503020204020204" pitchFamily="34" charset="-122"/>
              </a:rPr>
              <a:t>数据模型</a:t>
            </a:r>
            <a:r>
              <a:rPr lang="zh-CN" altLang="en-US" sz="2000" dirty="0">
                <a:latin typeface="Microsoft YaHei" panose="020B0503020204020204" pitchFamily="34" charset="-122"/>
                <a:ea typeface="Microsoft YaHei" panose="020B0503020204020204" pitchFamily="34" charset="-122"/>
              </a:rPr>
              <a:t>，它是</a:t>
            </a:r>
            <a:r>
              <a:rPr lang="zh-CN" altLang="en-US" sz="2000" u="sng" dirty="0">
                <a:latin typeface="Microsoft YaHei" panose="020B0503020204020204" pitchFamily="34" charset="-122"/>
                <a:ea typeface="Microsoft YaHei" panose="020B0503020204020204" pitchFamily="34" charset="-122"/>
              </a:rPr>
              <a:t>描述数据</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数据结构</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数据之间的联系</a:t>
            </a:r>
            <a:r>
              <a:rPr lang="zh-CN" altLang="en-US"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数据语义</a:t>
            </a:r>
            <a:r>
              <a:rPr lang="zh-CN" altLang="en-US" sz="2000" dirty="0">
                <a:latin typeface="Microsoft YaHei" panose="020B0503020204020204" pitchFamily="34" charset="-122"/>
                <a:ea typeface="Microsoft YaHei" panose="020B0503020204020204" pitchFamily="34" charset="-122"/>
              </a:rPr>
              <a:t>即数据操作，</a:t>
            </a:r>
            <a:r>
              <a:rPr lang="zh-CN" altLang="en-US" sz="2000" u="sng" dirty="0">
                <a:latin typeface="Microsoft YaHei" panose="020B0503020204020204" pitchFamily="34" charset="-122"/>
                <a:ea typeface="Microsoft YaHei" panose="020B0503020204020204" pitchFamily="34" charset="-122"/>
              </a:rPr>
              <a:t>以及一致性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完整性</a:t>
            </a:r>
            <a:r>
              <a:rPr lang="en-US" altLang="zh-CN" sz="2000" dirty="0">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约束</a:t>
            </a:r>
            <a:r>
              <a:rPr lang="zh-CN" altLang="en-US" sz="2000" dirty="0">
                <a:latin typeface="Microsoft YaHei" panose="020B0503020204020204" pitchFamily="34" charset="-122"/>
                <a:ea typeface="Microsoft YaHei" panose="020B0503020204020204" pitchFamily="34" charset="-122"/>
              </a:rPr>
              <a:t>的</a:t>
            </a:r>
            <a:r>
              <a:rPr lang="zh-CN" altLang="en-US" sz="2000" b="1" u="sng" dirty="0">
                <a:latin typeface="Microsoft YaHei" panose="020B0503020204020204" pitchFamily="34" charset="-122"/>
                <a:ea typeface="Microsoft YaHei" panose="020B0503020204020204" pitchFamily="34" charset="-122"/>
              </a:rPr>
              <a:t>概念和工具的集合</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5" name="灯片编号占位符 1">
            <a:extLst>
              <a:ext uri="{FF2B5EF4-FFF2-40B4-BE49-F238E27FC236}">
                <a16:creationId xmlns:a16="http://schemas.microsoft.com/office/drawing/2014/main" id="{A15F989E-1610-5C5E-BC3A-0FCA005891FB}"/>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a:t>
            </a:fld>
            <a:endParaRPr lang="zh-CN" altLang="en-US" dirty="0"/>
          </a:p>
        </p:txBody>
      </p:sp>
      <p:sp>
        <p:nvSpPr>
          <p:cNvPr id="4" name="页脚占位符 3">
            <a:extLst>
              <a:ext uri="{FF2B5EF4-FFF2-40B4-BE49-F238E27FC236}">
                <a16:creationId xmlns:a16="http://schemas.microsoft.com/office/drawing/2014/main" id="{47A627CB-1446-8C28-BCDC-91A58C4D6BB3}"/>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A440EC8D-B043-31CD-680D-D7D587D82A24}"/>
              </a:ext>
            </a:extLst>
          </p:cNvPr>
          <p:cNvSpPr>
            <a:spLocks noGrp="1"/>
          </p:cNvSpPr>
          <p:nvPr>
            <p:ph type="sldNum" sz="quarter" idx="12"/>
          </p:nvPr>
        </p:nvSpPr>
        <p:spPr/>
        <p:txBody>
          <a:bodyPr/>
          <a:lstStyle/>
          <a:p>
            <a:fld id="{4B0D34C0-35A8-654C-9FBA-7B4E017BD630}" type="slidenum">
              <a:rPr lang="en-US" altLang="zh-CN" smtClean="0"/>
              <a:t>6</a:t>
            </a:fld>
            <a:endParaRPr kumimoji="1" lang="zh-CN" altLang="en-US"/>
          </a:p>
        </p:txBody>
      </p:sp>
    </p:spTree>
    <p:extLst>
      <p:ext uri="{BB962C8B-B14F-4D97-AF65-F5344CB8AC3E}">
        <p14:creationId xmlns:p14="http://schemas.microsoft.com/office/powerpoint/2010/main" val="3074910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51586" y="1117278"/>
            <a:ext cx="11694584" cy="2141737"/>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灯片编号占位符 1">
            <a:extLst>
              <a:ext uri="{FF2B5EF4-FFF2-40B4-BE49-F238E27FC236}">
                <a16:creationId xmlns:a16="http://schemas.microsoft.com/office/drawing/2014/main" id="{F8504851-E367-3062-DDB9-B33C3C6AD4F9}"/>
              </a:ext>
            </a:extLst>
          </p:cNvPr>
          <p:cNvSpPr>
            <a:spLocks noGrp="1"/>
          </p:cNvSpPr>
          <p:nvPr>
            <p:ph type="sldNum" sz="quarter" idx="10"/>
          </p:nvPr>
        </p:nvSpPr>
        <p:spPr/>
        <p:txBody>
          <a:bodyPr/>
          <a:lstStyle/>
          <a:p>
            <a:fld id="{87BBDC00-B9E2-4EFD-9306-2934E87247C6}" type="slidenum">
              <a:rPr lang="zh-CN" altLang="en-US" smtClean="0"/>
              <a:pPr/>
              <a:t>60</a:t>
            </a:fld>
            <a:endParaRPr lang="zh-CN" altLang="en-US"/>
          </a:p>
        </p:txBody>
      </p:sp>
      <p:sp>
        <p:nvSpPr>
          <p:cNvPr id="3" name="标题 2">
            <a:extLst>
              <a:ext uri="{FF2B5EF4-FFF2-40B4-BE49-F238E27FC236}">
                <a16:creationId xmlns:a16="http://schemas.microsoft.com/office/drawing/2014/main" id="{69C43CFB-38B0-651D-3C7A-68BA49A690A3}"/>
              </a:ext>
            </a:extLst>
          </p:cNvPr>
          <p:cNvSpPr>
            <a:spLocks noGrp="1"/>
          </p:cNvSpPr>
          <p:nvPr>
            <p:ph type="title"/>
          </p:nvPr>
        </p:nvSpPr>
        <p:spPr/>
        <p:txBody>
          <a:bodyPr/>
          <a:lstStyle/>
          <a:p>
            <a:r>
              <a:rPr kumimoji="1" lang="zh-CN" altLang="en-US" dirty="0"/>
              <a:t>连接依赖</a:t>
            </a:r>
          </a:p>
        </p:txBody>
      </p:sp>
      <p:sp>
        <p:nvSpPr>
          <p:cNvPr id="4" name="内容占位符 3">
            <a:extLst>
              <a:ext uri="{FF2B5EF4-FFF2-40B4-BE49-F238E27FC236}">
                <a16:creationId xmlns:a16="http://schemas.microsoft.com/office/drawing/2014/main" id="{00724C2C-9FC7-66E9-C90C-0695A4FDF972}"/>
              </a:ext>
            </a:extLst>
          </p:cNvPr>
          <p:cNvSpPr>
            <a:spLocks noGrp="1"/>
          </p:cNvSpPr>
          <p:nvPr>
            <p:ph idx="1"/>
          </p:nvPr>
        </p:nvSpPr>
        <p:spPr>
          <a:xfrm>
            <a:off x="550984" y="1274515"/>
            <a:ext cx="10874188" cy="1341437"/>
          </a:xfrm>
        </p:spPr>
        <p:txBody>
          <a:bodyPr/>
          <a:lstStyle/>
          <a:p>
            <a:pPr>
              <a:buFont typeface="Wingdings" panose="05000000000000000000" pitchFamily="2" charset="2"/>
              <a:buChar char="Ø"/>
            </a:pPr>
            <a:r>
              <a:rPr kumimoji="1" lang="zh-CN" altLang="en-US" sz="2400" dirty="0"/>
              <a:t>连接依赖（</a:t>
            </a:r>
            <a:r>
              <a:rPr kumimoji="1" lang="en" altLang="zh-CN" sz="2400" dirty="0"/>
              <a:t>Join Dependency</a:t>
            </a:r>
            <a:r>
              <a:rPr kumimoji="1" lang="zh-CN" altLang="en" sz="2400" dirty="0"/>
              <a:t>）</a:t>
            </a:r>
            <a:r>
              <a:rPr kumimoji="1" lang="zh-CN" altLang="en-US" sz="2400" dirty="0"/>
              <a:t>的定义如下：如果一个关系</a:t>
            </a:r>
            <a:r>
              <a:rPr kumimoji="1" lang="zh-CN" altLang="en-US" sz="2400" b="1" dirty="0"/>
              <a:t>可以被分解为若干子关系</a:t>
            </a:r>
            <a:r>
              <a:rPr kumimoji="1" lang="zh-CN" altLang="en-US" sz="2400" dirty="0"/>
              <a:t>，并且对这若干子关系通过</a:t>
            </a:r>
            <a:r>
              <a:rPr kumimoji="1" lang="zh-CN" altLang="en-US" sz="2400" b="1" dirty="0"/>
              <a:t>连接（</a:t>
            </a:r>
            <a:r>
              <a:rPr kumimoji="1" lang="en" altLang="zh-CN" sz="2400" b="1" dirty="0"/>
              <a:t>Join</a:t>
            </a:r>
            <a:r>
              <a:rPr kumimoji="1" lang="zh-CN" altLang="en" sz="2400" b="1" dirty="0"/>
              <a:t>）</a:t>
            </a:r>
            <a:r>
              <a:rPr kumimoji="1" lang="zh-CN" altLang="en-US" sz="2400" b="1" dirty="0"/>
              <a:t>操作后得到原始关系</a:t>
            </a:r>
            <a:r>
              <a:rPr kumimoji="1" lang="zh-CN" altLang="en-US" sz="2400" dirty="0"/>
              <a:t>，则连接依赖成立。</a:t>
            </a:r>
            <a:r>
              <a:rPr lang="pt-BR" altLang="zh-CN" sz="2400" dirty="0"/>
              <a:t> ∗(R1,R2,...,Rm)</a:t>
            </a:r>
            <a:endParaRPr kumimoji="1" lang="en-US" altLang="zh-CN" sz="2400" dirty="0"/>
          </a:p>
          <a:p>
            <a:pPr>
              <a:buFont typeface="Wingdings" panose="05000000000000000000" pitchFamily="2" charset="2"/>
              <a:buChar char="Ø"/>
            </a:pPr>
            <a:r>
              <a:rPr kumimoji="1" lang="zh-CN" altLang="en-US" sz="2400" b="1" dirty="0">
                <a:solidFill>
                  <a:srgbClr val="3B20FF"/>
                </a:solidFill>
              </a:rPr>
              <a:t>多值依赖是连接依赖的特例</a:t>
            </a:r>
            <a:r>
              <a:rPr kumimoji="1" lang="zh-CN" altLang="en-US" sz="2400" dirty="0"/>
              <a:t>，即多值依赖可以分解成两个子关系的连接，而连接依赖则可以是多个（包含</a:t>
            </a:r>
            <a:r>
              <a:rPr kumimoji="1" lang="en-US" altLang="zh-CN" sz="2400" dirty="0"/>
              <a:t>2</a:t>
            </a:r>
            <a:r>
              <a:rPr kumimoji="1" lang="zh-CN" altLang="en-US" sz="2400" dirty="0"/>
              <a:t>个）子关系的连接。</a:t>
            </a:r>
          </a:p>
          <a:p>
            <a:pPr>
              <a:buFont typeface="Wingdings" panose="05000000000000000000" pitchFamily="2" charset="2"/>
              <a:buChar char="Ø"/>
            </a:pPr>
            <a:endParaRPr kumimoji="1" lang="zh-CN" altLang="en-US" sz="2400" dirty="0"/>
          </a:p>
        </p:txBody>
      </p:sp>
      <p:sp>
        <p:nvSpPr>
          <p:cNvPr id="5" name="页脚占位符 4">
            <a:extLst>
              <a:ext uri="{FF2B5EF4-FFF2-40B4-BE49-F238E27FC236}">
                <a16:creationId xmlns:a16="http://schemas.microsoft.com/office/drawing/2014/main" id="{66F9B5FC-4A59-961A-7537-B067649E37BA}"/>
              </a:ext>
            </a:extLst>
          </p:cNvPr>
          <p:cNvSpPr>
            <a:spLocks noGrp="1"/>
          </p:cNvSpPr>
          <p:nvPr>
            <p:ph type="ftr" sz="quarter" idx="3"/>
          </p:nvPr>
        </p:nvSpPr>
        <p:spPr/>
        <p:txBody>
          <a:bodyPr/>
          <a:lstStyle/>
          <a:p>
            <a:pPr>
              <a:defRPr/>
            </a:pPr>
            <a:r>
              <a:rPr lang="zh-CN" altLang="en-US"/>
              <a:t>数据库系统</a:t>
            </a:r>
            <a:r>
              <a:rPr lang="en-US" altLang="zh-CN"/>
              <a:t>—</a:t>
            </a:r>
            <a:r>
              <a:rPr lang="zh-CN" altLang="en-US"/>
              <a:t>数据库设计</a:t>
            </a:r>
            <a:endParaRPr lang="en-US" altLang="zh-CN" sz="1200" dirty="0"/>
          </a:p>
        </p:txBody>
      </p:sp>
      <p:graphicFrame>
        <p:nvGraphicFramePr>
          <p:cNvPr id="6" name="表格 5">
            <a:extLst>
              <a:ext uri="{FF2B5EF4-FFF2-40B4-BE49-F238E27FC236}">
                <a16:creationId xmlns:a16="http://schemas.microsoft.com/office/drawing/2014/main" id="{59948CA7-E1B2-C00A-C214-A20A58C99CA6}"/>
              </a:ext>
            </a:extLst>
          </p:cNvPr>
          <p:cNvGraphicFramePr>
            <a:graphicFrameLocks noGrp="1"/>
          </p:cNvGraphicFramePr>
          <p:nvPr>
            <p:extLst>
              <p:ext uri="{D42A27DB-BD31-4B8C-83A1-F6EECF244321}">
                <p14:modId xmlns:p14="http://schemas.microsoft.com/office/powerpoint/2010/main" val="3883452410"/>
              </p:ext>
            </p:extLst>
          </p:nvPr>
        </p:nvGraphicFramePr>
        <p:xfrm>
          <a:off x="949138" y="3424191"/>
          <a:ext cx="7094032" cy="2290131"/>
        </p:xfrm>
        <a:graphic>
          <a:graphicData uri="http://schemas.openxmlformats.org/drawingml/2006/table">
            <a:tbl>
              <a:tblPr firstRow="1" firstCol="1" bandRow="1">
                <a:tableStyleId>{72833802-FEF1-4C79-8D5D-14CF1EAF98D9}</a:tableStyleId>
              </a:tblPr>
              <a:tblGrid>
                <a:gridCol w="1745600">
                  <a:extLst>
                    <a:ext uri="{9D8B030D-6E8A-4147-A177-3AD203B41FA5}">
                      <a16:colId xmlns:a16="http://schemas.microsoft.com/office/drawing/2014/main" val="578864659"/>
                    </a:ext>
                  </a:extLst>
                </a:gridCol>
                <a:gridCol w="2060214">
                  <a:extLst>
                    <a:ext uri="{9D8B030D-6E8A-4147-A177-3AD203B41FA5}">
                      <a16:colId xmlns:a16="http://schemas.microsoft.com/office/drawing/2014/main" val="2757978384"/>
                    </a:ext>
                  </a:extLst>
                </a:gridCol>
                <a:gridCol w="3288218">
                  <a:extLst>
                    <a:ext uri="{9D8B030D-6E8A-4147-A177-3AD203B41FA5}">
                      <a16:colId xmlns:a16="http://schemas.microsoft.com/office/drawing/2014/main" val="1502213252"/>
                    </a:ext>
                  </a:extLst>
                </a:gridCol>
              </a:tblGrid>
              <a:tr h="0">
                <a:tc>
                  <a:txBody>
                    <a:bodyPr/>
                    <a:lstStyle/>
                    <a:p>
                      <a:pPr indent="127000" algn="ctr">
                        <a:lnSpc>
                          <a:spcPct val="150000"/>
                        </a:lnSpc>
                      </a:pPr>
                      <a:r>
                        <a:rPr lang="en-US" sz="1400" kern="100" dirty="0" err="1">
                          <a:effectLst/>
                          <a:latin typeface="Times New Roman" panose="02020603050405020304" pitchFamily="18" charset="0"/>
                          <a:ea typeface="SimHei" panose="02010609060101010101" pitchFamily="49" charset="-122"/>
                          <a:cs typeface="Times New Roman" panose="02020603050405020304" pitchFamily="18" charset="0"/>
                        </a:rPr>
                        <a:t>Sno</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p>
                      <a:pPr indent="127000" algn="ctr">
                        <a:lnSpc>
                          <a:spcPct val="150000"/>
                        </a:lnSpc>
                      </a:pPr>
                      <a:r>
                        <a:rPr lang="zh-CN" sz="1400" kern="100" dirty="0">
                          <a:effectLst/>
                          <a:latin typeface="Times New Roman" panose="02020603050405020304" pitchFamily="18" charset="0"/>
                          <a:ea typeface="SimHei" panose="02010609060101010101" pitchFamily="49" charset="-122"/>
                          <a:cs typeface="Times New Roman" panose="02020603050405020304" pitchFamily="18" charset="0"/>
                        </a:rPr>
                        <a:t>（学号）</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Phone</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p>
                      <a:pPr indent="127000" algn="ctr">
                        <a:lnSpc>
                          <a:spcPct val="150000"/>
                        </a:lnSpc>
                      </a:pPr>
                      <a:r>
                        <a:rPr lang="zh-CN" sz="1400" kern="100" dirty="0">
                          <a:effectLst/>
                          <a:latin typeface="Times New Roman" panose="02020603050405020304" pitchFamily="18" charset="0"/>
                          <a:ea typeface="SimHei" panose="02010609060101010101" pitchFamily="49" charset="-122"/>
                          <a:cs typeface="Times New Roman" panose="02020603050405020304" pitchFamily="18" charset="0"/>
                        </a:rPr>
                        <a:t>（手机号）</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Email</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p>
                      <a:pPr indent="127000" algn="ctr">
                        <a:lnSpc>
                          <a:spcPct val="150000"/>
                        </a:lnSpc>
                      </a:pPr>
                      <a:r>
                        <a:rPr lang="zh-CN" sz="1400" kern="100" dirty="0">
                          <a:effectLst/>
                          <a:latin typeface="Times New Roman" panose="02020603050405020304" pitchFamily="18" charset="0"/>
                          <a:ea typeface="SimHei" panose="02010609060101010101" pitchFamily="49" charset="-122"/>
                          <a:cs typeface="Times New Roman" panose="02020603050405020304" pitchFamily="18" charset="0"/>
                        </a:rPr>
                        <a:t>（邮箱）</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384870056"/>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2021310721</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137-XXXX-2271</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err="1">
                          <a:effectLst/>
                          <a:latin typeface="Times New Roman" panose="02020603050405020304" pitchFamily="18" charset="0"/>
                          <a:ea typeface="SimHei" panose="02010609060101010101" pitchFamily="49" charset="-122"/>
                          <a:cs typeface="Times New Roman" panose="02020603050405020304" pitchFamily="18" charset="0"/>
                        </a:rPr>
                        <a:t>boli@tsinghua.edu.cn</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761399627"/>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2021310721</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137-XXXX-2271</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libo@example.com</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430662476"/>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2021310721</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158-XXXX-1790</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boli@tsinghua.edu.cn</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348600175"/>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2021310721</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158-XXXX-1790</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libo@example.com</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701633642"/>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2021310722</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199-XXXX-2290</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yuzhao@tsinghua.edu.cn</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71035870"/>
                  </a:ext>
                </a:extLst>
              </a:tr>
              <a:tr h="0">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2021310722</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Times New Roman" panose="02020603050405020304" pitchFamily="18" charset="0"/>
                          <a:ea typeface="SimHei" panose="02010609060101010101" pitchFamily="49" charset="-122"/>
                          <a:cs typeface="Times New Roman" panose="02020603050405020304" pitchFamily="18" charset="0"/>
                        </a:rPr>
                        <a:t>199-XXXX-2290</a:t>
                      </a:r>
                      <a:endParaRPr lang="zh-CN" sz="1800" kern="1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Times New Roman" panose="02020603050405020304" pitchFamily="18" charset="0"/>
                          <a:ea typeface="SimHei" panose="02010609060101010101" pitchFamily="49" charset="-122"/>
                          <a:cs typeface="Times New Roman" panose="02020603050405020304" pitchFamily="18" charset="0"/>
                        </a:rPr>
                        <a:t>zhaoyu1999@exmaple.com</a:t>
                      </a:r>
                      <a:endParaRPr lang="zh-CN" sz="1800" kern="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813602544"/>
                  </a:ext>
                </a:extLst>
              </a:tr>
            </a:tbl>
          </a:graphicData>
        </a:graphic>
      </p:graphicFrame>
      <p:sp>
        <p:nvSpPr>
          <p:cNvPr id="9" name="文本框 8">
            <a:extLst>
              <a:ext uri="{FF2B5EF4-FFF2-40B4-BE49-F238E27FC236}">
                <a16:creationId xmlns:a16="http://schemas.microsoft.com/office/drawing/2014/main" id="{4D275334-1313-421D-8C84-AE96C9AFD0D7}"/>
              </a:ext>
            </a:extLst>
          </p:cNvPr>
          <p:cNvSpPr txBox="1"/>
          <p:nvPr/>
        </p:nvSpPr>
        <p:spPr>
          <a:xfrm>
            <a:off x="8159174" y="3395880"/>
            <a:ext cx="4032826" cy="2031325"/>
          </a:xfrm>
          <a:prstGeom prst="rect">
            <a:avLst/>
          </a:prstGeom>
          <a:noFill/>
        </p:spPr>
        <p:txBody>
          <a:bodyPr wrap="square">
            <a:spAutoFit/>
          </a:bodyPr>
          <a:lstStyle/>
          <a:p>
            <a:r>
              <a:rPr lang="zh-CN" altLang="en-US" dirty="0"/>
              <a:t>存在连接依赖：</a:t>
            </a:r>
            <a:endParaRPr lang="en-US" altLang="zh-CN" dirty="0"/>
          </a:p>
          <a:p>
            <a:r>
              <a:rPr lang="en-US" altLang="zh-CN" dirty="0"/>
              <a:t>∗(R1​(</a:t>
            </a:r>
            <a:r>
              <a:rPr lang="en-US" altLang="zh-CN" dirty="0" err="1"/>
              <a:t>Sno,Phone</a:t>
            </a:r>
            <a:r>
              <a:rPr lang="en-US" altLang="zh-CN" dirty="0"/>
              <a:t>),R2​(</a:t>
            </a:r>
            <a:r>
              <a:rPr lang="en-US" altLang="zh-CN" dirty="0" err="1"/>
              <a:t>Sno,Email</a:t>
            </a:r>
            <a:r>
              <a:rPr lang="en-US" altLang="zh-CN" dirty="0"/>
              <a:t>))</a:t>
            </a:r>
          </a:p>
          <a:p>
            <a:r>
              <a:rPr lang="zh-CN" altLang="en-US" dirty="0"/>
              <a:t>我们可以将原始关系分解为：</a:t>
            </a:r>
            <a:endParaRPr lang="en-US" altLang="zh-CN" dirty="0"/>
          </a:p>
          <a:p>
            <a:r>
              <a:rPr lang="en-US" altLang="zh-CN" dirty="0"/>
              <a:t>R1​(</a:t>
            </a:r>
            <a:r>
              <a:rPr lang="en-US" altLang="zh-CN" dirty="0" err="1"/>
              <a:t>Sno,Phone</a:t>
            </a:r>
            <a:r>
              <a:rPr lang="en-US" altLang="zh-CN" dirty="0"/>
              <a:t>),R2​(</a:t>
            </a:r>
            <a:r>
              <a:rPr lang="en-US" altLang="zh-CN" dirty="0" err="1"/>
              <a:t>Sno,Email</a:t>
            </a:r>
            <a:r>
              <a:rPr lang="en-US" altLang="zh-CN" dirty="0"/>
              <a:t>)</a:t>
            </a:r>
          </a:p>
          <a:p>
            <a:r>
              <a:rPr lang="zh-CN" altLang="en-US" dirty="0"/>
              <a:t>并且可以通过</a:t>
            </a:r>
            <a:r>
              <a:rPr lang="zh-CN" altLang="en-US" b="1" dirty="0"/>
              <a:t>自然连接（</a:t>
            </a:r>
            <a:r>
              <a:rPr lang="en-US" altLang="zh-CN" b="1" dirty="0"/>
              <a:t>Join</a:t>
            </a:r>
            <a:r>
              <a:rPr lang="zh-CN" altLang="en-US" b="1" dirty="0"/>
              <a:t>）</a:t>
            </a:r>
            <a:r>
              <a:rPr lang="zh-CN" altLang="en-US" dirty="0"/>
              <a:t>重新获得原始关系 </a:t>
            </a:r>
            <a:r>
              <a:rPr lang="en-US" altLang="zh-CN" dirty="0"/>
              <a:t>R(</a:t>
            </a:r>
            <a:r>
              <a:rPr lang="en-US" altLang="zh-CN" dirty="0" err="1"/>
              <a:t>Sno,Phone,Email</a:t>
            </a:r>
            <a:r>
              <a:rPr lang="en-US" altLang="zh-CN" dirty="0"/>
              <a:t>) </a:t>
            </a:r>
            <a:r>
              <a:rPr lang="zh-CN" altLang="en-US" dirty="0"/>
              <a:t>，不会丢失数据</a:t>
            </a:r>
            <a:r>
              <a:rPr lang="en-US" altLang="zh-CN" dirty="0"/>
              <a:t>!</a:t>
            </a:r>
            <a:endParaRPr lang="zh-CN" altLang="en-US" dirty="0"/>
          </a:p>
        </p:txBody>
      </p:sp>
    </p:spTree>
    <p:extLst>
      <p:ext uri="{BB962C8B-B14F-4D97-AF65-F5344CB8AC3E}">
        <p14:creationId xmlns:p14="http://schemas.microsoft.com/office/powerpoint/2010/main" val="2561162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51585" y="1117278"/>
            <a:ext cx="11904947" cy="4892824"/>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关系的键</a:t>
            </a:r>
            <a:endParaRPr lang="en-US" altLang="zh-CN" dirty="0"/>
          </a:p>
        </p:txBody>
      </p:sp>
      <mc:AlternateContent xmlns:mc="http://schemas.openxmlformats.org/markup-compatibility/2006" xmlns:a14="http://schemas.microsoft.com/office/drawing/2010/main">
        <mc:Choice Requires="a14">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04799" y="1291213"/>
                <a:ext cx="11751733" cy="2535351"/>
              </a:xfrm>
            </p:spPr>
            <p:txBody>
              <a:bodyPr/>
              <a:lstStyle/>
              <a:p>
                <a:pPr>
                  <a:lnSpc>
                    <a:spcPct val="150000"/>
                  </a:lnSpc>
                  <a:buFont typeface="Wingdings" panose="05000000000000000000" pitchFamily="2" charset="2"/>
                  <a:buChar char="Ø"/>
                </a:pPr>
                <a:r>
                  <a:rPr lang="zh-CN" altLang="en-US" sz="2200" dirty="0">
                    <a:latin typeface="Times" pitchFamily="2" charset="0"/>
                  </a:rPr>
                  <a:t>使用</a:t>
                </a:r>
                <a:r>
                  <a:rPr lang="zh-CN" altLang="zh-CN" sz="2200" dirty="0">
                    <a:latin typeface="Times" pitchFamily="2" charset="0"/>
                  </a:rPr>
                  <a:t>函数依赖的方式来重新解释（定义）关系的键。</a:t>
                </a:r>
                <a:endParaRPr lang="en-US" altLang="zh-CN" sz="2200" dirty="0">
                  <a:latin typeface="Times" pitchFamily="2" charset="0"/>
                </a:endParaRPr>
              </a:p>
              <a:p>
                <a:pPr lvl="1">
                  <a:lnSpc>
                    <a:spcPct val="150000"/>
                  </a:lnSpc>
                  <a:buFont typeface="Wingdings" panose="05000000000000000000" pitchFamily="2" charset="2"/>
                  <a:buChar char="l"/>
                </a:pPr>
                <a:r>
                  <a:rPr lang="zh-CN" altLang="zh-CN" sz="2200" dirty="0">
                    <a:latin typeface="Times" pitchFamily="2" charset="0"/>
                  </a:rPr>
                  <a:t>如果一个属性或者多个属性的集合</a:t>
                </a:r>
                <a:r>
                  <a:rPr lang="en-US" altLang="zh-CN" sz="2200" i="1" dirty="0">
                    <a:latin typeface="Times" pitchFamily="2" charset="0"/>
                  </a:rPr>
                  <a:t>K=</a:t>
                </a:r>
                <a:r>
                  <a:rPr lang="en-US" altLang="zh-CN" sz="2200" dirty="0">
                    <a:latin typeface="Times" pitchFamily="2" charset="0"/>
                  </a:rPr>
                  <a:t>{</a:t>
                </a:r>
                <a:r>
                  <a:rPr lang="en-US" altLang="zh-CN" sz="2200" i="1" dirty="0">
                    <a:latin typeface="Times" pitchFamily="2" charset="0"/>
                  </a:rPr>
                  <a:t>A</a:t>
                </a:r>
                <a:r>
                  <a:rPr lang="en-US" altLang="zh-CN" sz="2200" i="1" baseline="-25000" dirty="0">
                    <a:latin typeface="Times" pitchFamily="2" charset="0"/>
                  </a:rPr>
                  <a:t>1</a:t>
                </a:r>
                <a:r>
                  <a:rPr lang="en-US" altLang="zh-CN" sz="2200" i="1" dirty="0">
                    <a:latin typeface="Times" pitchFamily="2" charset="0"/>
                  </a:rPr>
                  <a:t>, A</a:t>
                </a:r>
                <a:r>
                  <a:rPr lang="en-US" altLang="zh-CN" sz="2200" i="1" baseline="-25000" dirty="0">
                    <a:latin typeface="Times" pitchFamily="2" charset="0"/>
                  </a:rPr>
                  <a:t>2</a:t>
                </a:r>
                <a:r>
                  <a:rPr lang="en-US" altLang="zh-CN" sz="2200" i="1" dirty="0">
                    <a:latin typeface="Times" pitchFamily="2" charset="0"/>
                  </a:rPr>
                  <a:t>, …, A</a:t>
                </a:r>
                <a:r>
                  <a:rPr lang="en-US" altLang="zh-CN" sz="2200" i="1" baseline="-25000" dirty="0">
                    <a:latin typeface="Times" pitchFamily="2" charset="0"/>
                  </a:rPr>
                  <a:t>n</a:t>
                </a:r>
                <a:r>
                  <a:rPr lang="en-US" altLang="zh-CN" sz="2200" dirty="0">
                    <a:latin typeface="Times" pitchFamily="2" charset="0"/>
                  </a:rPr>
                  <a:t>}</a:t>
                </a:r>
                <a:r>
                  <a:rPr lang="zh-CN" altLang="zh-CN" sz="2200" dirty="0">
                    <a:latin typeface="Times" pitchFamily="2" charset="0"/>
                  </a:rPr>
                  <a:t>满足下列性质</a:t>
                </a:r>
                <a:r>
                  <a:rPr lang="zh-CN" altLang="en-US" sz="2200" dirty="0">
                    <a:latin typeface="Times" pitchFamily="2" charset="0"/>
                  </a:rPr>
                  <a:t>，</a:t>
                </a:r>
                <a:r>
                  <a:rPr lang="zh-CN" altLang="zh-CN" sz="2200" dirty="0">
                    <a:latin typeface="Times" pitchFamily="2" charset="0"/>
                  </a:rPr>
                  <a:t>则认为</a:t>
                </a:r>
                <a:r>
                  <a:rPr lang="en-US" altLang="zh-CN" sz="2200" i="1" dirty="0">
                    <a:latin typeface="Times" pitchFamily="2" charset="0"/>
                  </a:rPr>
                  <a:t>K</a:t>
                </a:r>
                <a:r>
                  <a:rPr lang="zh-CN" altLang="zh-CN" sz="2200" dirty="0">
                    <a:latin typeface="Times" pitchFamily="2" charset="0"/>
                  </a:rPr>
                  <a:t>是关系</a:t>
                </a:r>
                <a14:m>
                  <m:oMath xmlns:m="http://schemas.openxmlformats.org/officeDocument/2006/math">
                    <m:r>
                      <a:rPr lang="en-US" altLang="zh-CN" sz="2200" i="1">
                        <a:latin typeface="Cambria Math" panose="02040503050406030204" pitchFamily="18" charset="0"/>
                      </a:rPr>
                      <m:t>𝑅</m:t>
                    </m:r>
                    <m:r>
                      <a:rPr lang="en-US" altLang="zh-CN" sz="2200" i="1">
                        <a:latin typeface="Cambria Math" panose="02040503050406030204" pitchFamily="18" charset="0"/>
                      </a:rPr>
                      <m:t>(</m:t>
                    </m:r>
                    <m:r>
                      <a:rPr lang="en-US" altLang="zh-CN" sz="2200" i="1">
                        <a:latin typeface="Cambria Math" panose="02040503050406030204" pitchFamily="18" charset="0"/>
                      </a:rPr>
                      <m:t>𝑈</m:t>
                    </m:r>
                    <m:r>
                      <a:rPr lang="en-US" altLang="zh-CN" sz="2200" i="1">
                        <a:latin typeface="Cambria Math" panose="02040503050406030204" pitchFamily="18" charset="0"/>
                      </a:rPr>
                      <m:t>)</m:t>
                    </m:r>
                  </m:oMath>
                </a14:m>
                <a:r>
                  <a:rPr lang="zh-CN" altLang="zh-CN" sz="2200" dirty="0">
                    <a:latin typeface="Times" pitchFamily="2" charset="0"/>
                  </a:rPr>
                  <a:t>的</a:t>
                </a:r>
                <a:r>
                  <a:rPr lang="zh-CN" altLang="zh-CN" sz="2200" b="1" dirty="0">
                    <a:solidFill>
                      <a:srgbClr val="7030A0"/>
                    </a:solidFill>
                    <a:latin typeface="Times" pitchFamily="2" charset="0"/>
                  </a:rPr>
                  <a:t>候选键</a:t>
                </a:r>
                <a:r>
                  <a:rPr lang="zh-CN" altLang="zh-CN" sz="2200" dirty="0">
                    <a:latin typeface="Times" pitchFamily="2" charset="0"/>
                  </a:rPr>
                  <a:t>（</a:t>
                </a:r>
                <a:r>
                  <a:rPr lang="en-US" altLang="zh-CN" sz="2200" dirty="0">
                    <a:latin typeface="Times" pitchFamily="2" charset="0"/>
                  </a:rPr>
                  <a:t>candidate key</a:t>
                </a:r>
                <a:r>
                  <a:rPr lang="zh-CN" altLang="zh-CN" sz="2200" dirty="0">
                    <a:latin typeface="Times" pitchFamily="2" charset="0"/>
                  </a:rPr>
                  <a:t>）</a:t>
                </a:r>
                <a:r>
                  <a:rPr lang="en-US" altLang="zh-CN" sz="2200" i="1" dirty="0">
                    <a:latin typeface="Times" pitchFamily="2" charset="0"/>
                  </a:rPr>
                  <a:t>(</a:t>
                </a:r>
                <a:r>
                  <a:rPr lang="zh-CN" altLang="en-US" sz="2200" i="1" dirty="0">
                    <a:latin typeface="Times" pitchFamily="2" charset="0"/>
                  </a:rPr>
                  <a:t>最小的唯一性标识</a:t>
                </a:r>
                <a:r>
                  <a:rPr lang="en-US" altLang="zh-CN" sz="2200" i="1" dirty="0">
                    <a:latin typeface="Times" pitchFamily="2" charset="0"/>
                  </a:rPr>
                  <a:t>)</a:t>
                </a:r>
                <a:r>
                  <a:rPr lang="zh-CN" altLang="zh-CN" sz="2200" dirty="0">
                    <a:latin typeface="Times" pitchFamily="2" charset="0"/>
                  </a:rPr>
                  <a:t>。 </a:t>
                </a:r>
                <a:endParaRPr lang="en-US" altLang="zh-CN" sz="2200" dirty="0">
                  <a:latin typeface="Times" pitchFamily="2" charset="0"/>
                </a:endParaRPr>
              </a:p>
              <a:p>
                <a:pPr lvl="2">
                  <a:lnSpc>
                    <a:spcPct val="150000"/>
                  </a:lnSpc>
                  <a:buFont typeface="Wingdings" panose="05000000000000000000" pitchFamily="2" charset="2"/>
                  <a:buChar char="u"/>
                </a:pPr>
                <a:r>
                  <a:rPr lang="zh-CN" altLang="zh-CN" sz="2200" dirty="0">
                    <a:latin typeface="Times" pitchFamily="2" charset="0"/>
                  </a:rPr>
                  <a:t>其他属性函数依赖于该属性或属性集</a:t>
                </a:r>
                <a:r>
                  <a:rPr lang="en-US" altLang="zh-CN" sz="2200" dirty="0">
                    <a:latin typeface="Times" pitchFamily="2" charset="0"/>
                  </a:rPr>
                  <a:t>;</a:t>
                </a:r>
              </a:p>
              <a:p>
                <a:pPr lvl="2">
                  <a:lnSpc>
                    <a:spcPct val="150000"/>
                  </a:lnSpc>
                  <a:buFont typeface="Wingdings" panose="05000000000000000000" pitchFamily="2" charset="2"/>
                  <a:buChar char="u"/>
                </a:pPr>
                <a:r>
                  <a:rPr lang="zh-CN" altLang="zh-CN" sz="2200" dirty="0">
                    <a:latin typeface="Times" pitchFamily="2" charset="0"/>
                  </a:rPr>
                  <a:t>其他属性都不函数依赖于该属性或属性集的任一真子集。</a:t>
                </a:r>
                <a:endParaRPr lang="en-US" altLang="zh-CN" sz="2200" dirty="0">
                  <a:latin typeface="Times" pitchFamily="2" charset="0"/>
                </a:endParaRPr>
              </a:p>
              <a:p>
                <a:pPr marL="931996" lvl="1" indent="-457200">
                  <a:lnSpc>
                    <a:spcPct val="150000"/>
                  </a:lnSpc>
                  <a:buFont typeface="Wingdings" panose="05000000000000000000" pitchFamily="2" charset="2"/>
                  <a:buChar char="l"/>
                </a:pPr>
                <a:r>
                  <a:rPr lang="zh-CN" altLang="zh-CN" sz="2200" dirty="0">
                    <a:latin typeface="Times" pitchFamily="2" charset="0"/>
                  </a:rPr>
                  <a:t>上述两个规则就是</a:t>
                </a:r>
                <a:r>
                  <a:rPr lang="en-US" altLang="zh-CN" sz="2200" i="1" dirty="0">
                    <a:latin typeface="Times" pitchFamily="2" charset="0"/>
                  </a:rPr>
                  <a:t>U</a:t>
                </a:r>
                <a:r>
                  <a:rPr lang="zh-CN" altLang="zh-CN" sz="2200" b="1" dirty="0">
                    <a:latin typeface="Times" pitchFamily="2" charset="0"/>
                  </a:rPr>
                  <a:t>完全函数依赖于</a:t>
                </a:r>
                <a:r>
                  <a:rPr lang="en-US" altLang="zh-CN" sz="2200" i="1" dirty="0">
                    <a:latin typeface="Times" pitchFamily="2" charset="0"/>
                  </a:rPr>
                  <a:t>K</a:t>
                </a:r>
                <a:r>
                  <a:rPr lang="zh-CN" altLang="zh-CN" sz="2200" dirty="0">
                    <a:latin typeface="Times" pitchFamily="2" charset="0"/>
                  </a:rPr>
                  <a:t>，即</a:t>
                </a:r>
                <a14:m>
                  <m:oMath xmlns:m="http://schemas.openxmlformats.org/officeDocument/2006/math">
                    <m:r>
                      <a:rPr lang="en-US" altLang="zh-CN" sz="2200" i="1">
                        <a:latin typeface="Cambria Math" panose="02040503050406030204" pitchFamily="18" charset="0"/>
                      </a:rPr>
                      <m:t>𝐾</m:t>
                    </m:r>
                    <m:box>
                      <m:boxPr>
                        <m:ctrlPr>
                          <a:rPr lang="zh-CN" altLang="zh-CN" sz="2200" i="1">
                            <a:latin typeface="Cambria Math" panose="02040503050406030204" pitchFamily="18" charset="0"/>
                          </a:rPr>
                        </m:ctrlPr>
                      </m:boxPr>
                      <m:e>
                        <m:groupChr>
                          <m:groupChrPr>
                            <m:chr m:val="→"/>
                            <m:vertJc m:val="bot"/>
                            <m:ctrlPr>
                              <a:rPr lang="zh-CN" altLang="zh-CN" sz="2200" i="1">
                                <a:latin typeface="Cambria Math" panose="02040503050406030204" pitchFamily="18" charset="0"/>
                              </a:rPr>
                            </m:ctrlPr>
                          </m:groupChrPr>
                          <m:e>
                            <m:r>
                              <a:rPr lang="en-US" altLang="zh-CN" sz="2200" i="1">
                                <a:latin typeface="Cambria Math" panose="02040503050406030204" pitchFamily="18" charset="0"/>
                              </a:rPr>
                              <m:t>𝑓</m:t>
                            </m:r>
                          </m:e>
                        </m:groupChr>
                      </m:e>
                    </m:box>
                    <m:r>
                      <m:rPr>
                        <m:sty m:val="p"/>
                      </m:rPr>
                      <a:rPr lang="en-US" altLang="zh-CN" sz="2200" i="1">
                        <a:latin typeface="Cambria Math" panose="02040503050406030204" pitchFamily="18" charset="0"/>
                      </a:rPr>
                      <m:t>U</m:t>
                    </m:r>
                  </m:oMath>
                </a14:m>
                <a:r>
                  <a:rPr lang="zh-CN" altLang="zh-CN" sz="2200" dirty="0">
                    <a:latin typeface="Times" pitchFamily="2" charset="0"/>
                  </a:rPr>
                  <a:t>。</a:t>
                </a:r>
                <a:endParaRPr lang="en-US" altLang="zh-CN" sz="2200" dirty="0">
                  <a:latin typeface="Times" pitchFamily="2" charset="0"/>
                </a:endParaRPr>
              </a:p>
              <a:p>
                <a:pPr marL="931996" lvl="1" indent="-457200">
                  <a:lnSpc>
                    <a:spcPct val="150000"/>
                  </a:lnSpc>
                  <a:buFont typeface="Wingdings" panose="05000000000000000000" pitchFamily="2" charset="2"/>
                  <a:buChar char="l"/>
                </a:pPr>
                <a:r>
                  <a:rPr lang="zh-CN" altLang="zh-CN" sz="2200" dirty="0">
                    <a:latin typeface="Times" pitchFamily="2" charset="0"/>
                  </a:rPr>
                  <a:t>如果一个关系中有多个候选键，则</a:t>
                </a:r>
                <a:r>
                  <a:rPr lang="zh-CN" altLang="zh-CN" sz="2200" b="1" dirty="0">
                    <a:latin typeface="Times" pitchFamily="2" charset="0"/>
                  </a:rPr>
                  <a:t>选择</a:t>
                </a:r>
                <a:r>
                  <a:rPr lang="zh-CN" altLang="zh-CN" sz="2200" dirty="0">
                    <a:latin typeface="Times" pitchFamily="2" charset="0"/>
                  </a:rPr>
                  <a:t>其最重要的一个候选键作为关系</a:t>
                </a:r>
                <a14:m>
                  <m:oMath xmlns:m="http://schemas.openxmlformats.org/officeDocument/2006/math">
                    <m:r>
                      <a:rPr lang="en-US" altLang="zh-CN" sz="2200" i="1">
                        <a:latin typeface="Cambria Math" panose="02040503050406030204" pitchFamily="18" charset="0"/>
                      </a:rPr>
                      <m:t>𝑅</m:t>
                    </m:r>
                    <m:d>
                      <m:dPr>
                        <m:ctrlPr>
                          <a:rPr lang="zh-CN" altLang="zh-CN" sz="2200" i="1">
                            <a:latin typeface="Cambria Math" panose="02040503050406030204" pitchFamily="18" charset="0"/>
                          </a:rPr>
                        </m:ctrlPr>
                      </m:dPr>
                      <m:e>
                        <m:r>
                          <a:rPr lang="en-US" altLang="zh-CN" sz="2200" i="1">
                            <a:latin typeface="Cambria Math" panose="02040503050406030204" pitchFamily="18" charset="0"/>
                          </a:rPr>
                          <m:t>𝑈</m:t>
                        </m:r>
                      </m:e>
                    </m:d>
                  </m:oMath>
                </a14:m>
                <a:r>
                  <a:rPr lang="zh-CN" altLang="zh-CN" sz="2200" dirty="0">
                    <a:latin typeface="Times" pitchFamily="2" charset="0"/>
                  </a:rPr>
                  <a:t>的</a:t>
                </a:r>
                <a:r>
                  <a:rPr lang="zh-CN" altLang="zh-CN" sz="2200" b="1" dirty="0">
                    <a:solidFill>
                      <a:srgbClr val="7030A0"/>
                    </a:solidFill>
                    <a:latin typeface="Times" pitchFamily="2" charset="0"/>
                  </a:rPr>
                  <a:t>主键</a:t>
                </a:r>
                <a:r>
                  <a:rPr lang="zh-CN" altLang="zh-CN" sz="2200" dirty="0">
                    <a:latin typeface="Times" pitchFamily="2" charset="0"/>
                  </a:rPr>
                  <a:t>（</a:t>
                </a:r>
                <a:r>
                  <a:rPr lang="en-US" altLang="zh-CN" sz="2200" dirty="0">
                    <a:latin typeface="Times" pitchFamily="2" charset="0"/>
                  </a:rPr>
                  <a:t>primary key</a:t>
                </a:r>
                <a:r>
                  <a:rPr lang="zh-CN" altLang="zh-CN" sz="2200" dirty="0">
                    <a:latin typeface="Times" pitchFamily="2" charset="0"/>
                  </a:rPr>
                  <a:t>）</a:t>
                </a:r>
                <a:r>
                  <a:rPr lang="zh-CN" altLang="en-US" sz="2200" dirty="0">
                    <a:latin typeface="Times" pitchFamily="2" charset="0"/>
                  </a:rPr>
                  <a:t>。</a:t>
                </a:r>
                <a:endParaRPr lang="en-US" altLang="zh-CN" sz="2200" b="1" dirty="0">
                  <a:latin typeface="Times" pitchFamily="2" charset="0"/>
                </a:endParaRPr>
              </a:p>
              <a:p>
                <a:pPr>
                  <a:lnSpc>
                    <a:spcPct val="150000"/>
                  </a:lnSpc>
                  <a:buFont typeface="Wingdings" panose="05000000000000000000" pitchFamily="2" charset="2"/>
                  <a:buChar char="Ø"/>
                </a:pPr>
                <a:endParaRPr lang="en-US" altLang="zh-CN" sz="2200" b="1" dirty="0">
                  <a:latin typeface="Times" pitchFamily="2" charset="0"/>
                </a:endParaRPr>
              </a:p>
            </p:txBody>
          </p:sp>
        </mc:Choice>
        <mc:Fallback xmlns="">
          <p:sp>
            <p:nvSpPr>
              <p:cNvPr id="18" name="内容占位符 4">
                <a:extLst>
                  <a:ext uri="{FF2B5EF4-FFF2-40B4-BE49-F238E27FC236}">
                    <a16:creationId xmlns:a16="http://schemas.microsoft.com/office/drawing/2014/main" id="{4C8AC452-71F5-FA55-E040-EFB37917C042}"/>
                  </a:ext>
                </a:extLst>
              </p:cNvPr>
              <p:cNvSpPr>
                <a:spLocks noGrp="1" noRot="1" noChangeAspect="1" noMove="1" noResize="1" noEditPoints="1" noAdjustHandles="1" noChangeArrowheads="1" noChangeShapeType="1" noTextEdit="1"/>
              </p:cNvSpPr>
              <p:nvPr>
                <p:ph idx="1"/>
              </p:nvPr>
            </p:nvSpPr>
            <p:spPr>
              <a:xfrm>
                <a:off x="304799" y="1291213"/>
                <a:ext cx="11751733" cy="2535351"/>
              </a:xfrm>
              <a:blipFill>
                <a:blip r:embed="rId3"/>
                <a:stretch>
                  <a:fillRect l="-571" b="-86298"/>
                </a:stretch>
              </a:blipFill>
            </p:spPr>
            <p:txBody>
              <a:bodyPr/>
              <a:lstStyle/>
              <a:p>
                <a:r>
                  <a:rPr lang="zh-CN" altLang="en-US">
                    <a:noFill/>
                  </a:rPr>
                  <a:t> </a:t>
                </a:r>
              </a:p>
            </p:txBody>
          </p:sp>
        </mc:Fallback>
      </mc:AlternateContent>
      <p:sp>
        <p:nvSpPr>
          <p:cNvPr id="4" name="灯片编号占位符 1">
            <a:extLst>
              <a:ext uri="{FF2B5EF4-FFF2-40B4-BE49-F238E27FC236}">
                <a16:creationId xmlns:a16="http://schemas.microsoft.com/office/drawing/2014/main" id="{3B6B9936-58F5-5F88-55E8-ABF87FCC2D82}"/>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61</a:t>
            </a:fld>
            <a:endParaRPr lang="zh-CN" altLang="en-US" dirty="0"/>
          </a:p>
        </p:txBody>
      </p:sp>
      <p:sp>
        <p:nvSpPr>
          <p:cNvPr id="3" name="页脚占位符 2">
            <a:extLst>
              <a:ext uri="{FF2B5EF4-FFF2-40B4-BE49-F238E27FC236}">
                <a16:creationId xmlns:a16="http://schemas.microsoft.com/office/drawing/2014/main" id="{4E52D5F3-CEB5-DE5C-A779-F4D21842901A}"/>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0FA56217-5643-E0EC-5B0F-7F9A85A91200}"/>
              </a:ext>
            </a:extLst>
          </p:cNvPr>
          <p:cNvSpPr>
            <a:spLocks noGrp="1"/>
          </p:cNvSpPr>
          <p:nvPr>
            <p:ph type="sldNum" sz="quarter" idx="12"/>
          </p:nvPr>
        </p:nvSpPr>
        <p:spPr/>
        <p:txBody>
          <a:bodyPr/>
          <a:lstStyle/>
          <a:p>
            <a:fld id="{4B0D34C0-35A8-654C-9FBA-7B4E017BD630}" type="slidenum">
              <a:rPr lang="en-US" altLang="zh-CN" smtClean="0"/>
              <a:t>61</a:t>
            </a:fld>
            <a:endParaRPr kumimoji="1" lang="zh-CN" altLang="en-US"/>
          </a:p>
        </p:txBody>
      </p:sp>
    </p:spTree>
    <p:extLst>
      <p:ext uri="{BB962C8B-B14F-4D97-AF65-F5344CB8AC3E}">
        <p14:creationId xmlns:p14="http://schemas.microsoft.com/office/powerpoint/2010/main" val="4274410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8">
            <a:extLst>
              <a:ext uri="{FF2B5EF4-FFF2-40B4-BE49-F238E27FC236}">
                <a16:creationId xmlns:a16="http://schemas.microsoft.com/office/drawing/2014/main" id="{CA02947C-86FA-43A0-AEA7-1533075A3978}"/>
              </a:ext>
            </a:extLst>
          </p:cNvPr>
          <p:cNvSpPr/>
          <p:nvPr/>
        </p:nvSpPr>
        <p:spPr>
          <a:xfrm>
            <a:off x="281178" y="1117278"/>
            <a:ext cx="11439767" cy="2230492"/>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关系的键（续）</a:t>
            </a:r>
            <a:endParaRPr lang="en-US" altLang="zh-CN" dirty="0"/>
          </a:p>
        </p:txBody>
      </p:sp>
      <mc:AlternateContent xmlns:mc="http://schemas.openxmlformats.org/markup-compatibility/2006" xmlns:a14="http://schemas.microsoft.com/office/drawing/2010/main">
        <mc:Choice Requires="a14">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281179" y="1117278"/>
                <a:ext cx="11672711" cy="2535351"/>
              </a:xfrm>
            </p:spPr>
            <p:txBody>
              <a:bodyPr/>
              <a:lstStyle/>
              <a:p>
                <a:pPr marL="0" indent="0">
                  <a:buNone/>
                </a:pPr>
                <a:r>
                  <a:rPr lang="en-US" altLang="zh-CN" sz="2400" dirty="0"/>
                  <a:t>【</a:t>
                </a:r>
                <a:r>
                  <a:rPr lang="zh-CN" altLang="en-US" sz="2400" b="1" dirty="0"/>
                  <a:t>例</a:t>
                </a:r>
                <a:r>
                  <a:rPr lang="en-US" altLang="zh-CN" sz="2400" b="1" dirty="0"/>
                  <a:t>3.5</a:t>
                </a:r>
                <a:r>
                  <a:rPr lang="en-US" altLang="zh-CN" sz="2400" dirty="0"/>
                  <a:t>】</a:t>
                </a:r>
                <a:r>
                  <a:rPr lang="zh-CN" altLang="zh-CN" sz="2400" dirty="0"/>
                  <a:t>考虑</a:t>
                </a:r>
                <a:r>
                  <a:rPr lang="en-US" altLang="zh-CN" sz="2400" dirty="0"/>
                  <a:t>SC</a:t>
                </a:r>
                <a:r>
                  <a:rPr lang="zh-CN" altLang="zh-CN" sz="2400" dirty="0"/>
                  <a:t>关系，其</a:t>
                </a:r>
                <a:r>
                  <a:rPr lang="zh-CN" altLang="zh-CN" sz="2400" b="1" dirty="0"/>
                  <a:t>键</a:t>
                </a:r>
                <a:r>
                  <a:rPr lang="zh-CN" altLang="zh-CN" sz="2400" dirty="0"/>
                  <a:t>为</a:t>
                </a:r>
                <a:r>
                  <a:rPr lang="en-US" altLang="zh-CN" sz="2400" dirty="0"/>
                  <a:t>{</a:t>
                </a:r>
                <a:r>
                  <a:rPr lang="en-US" altLang="zh-CN" sz="2400" dirty="0" err="1"/>
                  <a:t>Sno</a:t>
                </a:r>
                <a:r>
                  <a:rPr lang="en-US" altLang="zh-CN" sz="2400" dirty="0"/>
                  <a:t>, </a:t>
                </a:r>
                <a:r>
                  <a:rPr lang="en-US" altLang="zh-CN" sz="2400" dirty="0" err="1"/>
                  <a:t>Cno</a:t>
                </a:r>
                <a:r>
                  <a:rPr lang="en-US" altLang="zh-CN" sz="2400" dirty="0"/>
                  <a:t>}</a:t>
                </a:r>
                <a:r>
                  <a:rPr lang="zh-CN" altLang="en-US" sz="2400" dirty="0"/>
                  <a:t>，即（</a:t>
                </a:r>
                <a14:m>
                  <m:oMath xmlns:m="http://schemas.openxmlformats.org/officeDocument/2006/math">
                    <m:r>
                      <m:rPr>
                        <m:sty m:val="p"/>
                      </m:rPr>
                      <a:rPr lang="en-US" altLang="zh-CN" sz="2400" b="0" i="1" dirty="0">
                        <a:latin typeface="Cambria Math" panose="02040503050406030204" pitchFamily="18" charset="0"/>
                      </a:rPr>
                      <m:t>Sno</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𝐶𝑛𝑜</m:t>
                    </m:r>
                    <m:r>
                      <a:rPr lang="zh-CN" altLang="en-US" sz="2400" b="0" i="1" smtClean="0">
                        <a:latin typeface="Cambria Math" panose="02040503050406030204" pitchFamily="18" charset="0"/>
                      </a:rPr>
                      <m:t>）</m:t>
                    </m:r>
                    <m:box>
                      <m:boxPr>
                        <m:ctrlPr>
                          <a:rPr lang="zh-CN" altLang="zh-CN" sz="2400" i="1">
                            <a:latin typeface="Cambria Math" panose="02040503050406030204" pitchFamily="18" charset="0"/>
                          </a:rPr>
                        </m:ctrlPr>
                      </m:boxPr>
                      <m:e>
                        <m:groupChr>
                          <m:groupChrPr>
                            <m:chr m:val="→"/>
                            <m:vertJc m:val="bot"/>
                            <m:ctrlPr>
                              <a:rPr lang="zh-CN" altLang="zh-CN" sz="2400" i="1">
                                <a:latin typeface="Cambria Math" panose="02040503050406030204" pitchFamily="18" charset="0"/>
                              </a:rPr>
                            </m:ctrlPr>
                          </m:groupChrPr>
                          <m:e>
                            <m:r>
                              <a:rPr lang="en-US" altLang="zh-CN" sz="2400" i="1">
                                <a:latin typeface="Cambria Math" panose="02040503050406030204" pitchFamily="18" charset="0"/>
                              </a:rPr>
                              <m:t>𝑓</m:t>
                            </m:r>
                          </m:e>
                        </m:groupChr>
                      </m:e>
                    </m:box>
                  </m:oMath>
                </a14:m>
                <a:r>
                  <a:rPr lang="en-US" altLang="zh-CN" sz="2400" i="1" dirty="0"/>
                  <a:t>Grade (</a:t>
                </a:r>
                <a:r>
                  <a:rPr lang="zh-CN" altLang="en-US" sz="2400" i="1" dirty="0"/>
                  <a:t>完全函数决定</a:t>
                </a:r>
                <a:r>
                  <a:rPr lang="en-US" altLang="zh-CN" sz="2400" i="1" dirty="0"/>
                  <a:t>)</a:t>
                </a:r>
                <a:endParaRPr lang="en-US" altLang="zh-CN" sz="2400" dirty="0"/>
              </a:p>
              <a:p>
                <a:pPr lvl="1"/>
                <a:r>
                  <a:rPr lang="zh-CN" altLang="zh-CN" sz="2400" dirty="0"/>
                  <a:t>首先要证明它们函数决定了其他所有属性</a:t>
                </a:r>
                <a:r>
                  <a:rPr lang="zh-CN" altLang="en-US" sz="2400" dirty="0"/>
                  <a:t>，</a:t>
                </a:r>
                <a:r>
                  <a:rPr lang="zh-CN" altLang="zh-CN" sz="2400" dirty="0"/>
                  <a:t>即如果</a:t>
                </a:r>
                <a:r>
                  <a:rPr lang="en-US" altLang="zh-CN" sz="2400" dirty="0"/>
                  <a:t>{</a:t>
                </a:r>
                <a:r>
                  <a:rPr lang="en-US" altLang="zh-CN" sz="2400" dirty="0" err="1"/>
                  <a:t>Sno</a:t>
                </a:r>
                <a:r>
                  <a:rPr lang="en-US" altLang="zh-CN" sz="2400" dirty="0"/>
                  <a:t>, </a:t>
                </a:r>
                <a:r>
                  <a:rPr lang="en-US" altLang="zh-CN" sz="2400" dirty="0" err="1"/>
                  <a:t>Cno</a:t>
                </a:r>
                <a:r>
                  <a:rPr lang="en-US" altLang="zh-CN" sz="2400" dirty="0"/>
                  <a:t>}</a:t>
                </a:r>
                <a:r>
                  <a:rPr lang="zh-CN" altLang="zh-CN" sz="2400" dirty="0"/>
                  <a:t>组合的取值相同，则在其他属性</a:t>
                </a:r>
                <a:r>
                  <a:rPr lang="en-US" altLang="zh-CN" sz="2400" dirty="0"/>
                  <a:t>Grade</a:t>
                </a:r>
                <a:r>
                  <a:rPr lang="zh-CN" altLang="zh-CN" sz="2400" dirty="0"/>
                  <a:t>上的取值也应该相同。</a:t>
                </a:r>
                <a:endParaRPr lang="en-US" altLang="zh-CN" sz="2400" dirty="0"/>
              </a:p>
              <a:p>
                <a:pPr lvl="1"/>
                <a:r>
                  <a:rPr lang="zh-CN" altLang="zh-CN" sz="2400" dirty="0"/>
                  <a:t>根据上面讨论的性质，</a:t>
                </a:r>
                <a:r>
                  <a:rPr lang="en-US" altLang="zh-CN" sz="2400" dirty="0"/>
                  <a:t>{</a:t>
                </a:r>
                <a:r>
                  <a:rPr lang="en-US" altLang="zh-CN" sz="2400" dirty="0" err="1"/>
                  <a:t>Sno</a:t>
                </a:r>
                <a:r>
                  <a:rPr lang="en-US" altLang="zh-CN" sz="2400" dirty="0"/>
                  <a:t>, </a:t>
                </a:r>
                <a:r>
                  <a:rPr lang="en-US" altLang="zh-CN" sz="2400" dirty="0" err="1"/>
                  <a:t>Cno</a:t>
                </a:r>
                <a:r>
                  <a:rPr lang="en-US" altLang="zh-CN" sz="2400" dirty="0"/>
                  <a:t>}</a:t>
                </a:r>
                <a:r>
                  <a:rPr lang="zh-CN" altLang="zh-CN" sz="2400" dirty="0"/>
                  <a:t>的任意真子集都不能函数决定其他的属性</a:t>
                </a:r>
                <a:endParaRPr lang="en-US" altLang="zh-CN" sz="2400" dirty="0"/>
              </a:p>
              <a:p>
                <a:pPr lvl="1"/>
                <a:r>
                  <a:rPr lang="zh-CN" altLang="zh-CN" sz="2400" dirty="0"/>
                  <a:t>因此，</a:t>
                </a:r>
                <a:r>
                  <a:rPr lang="en-US" altLang="zh-CN" sz="2400" dirty="0"/>
                  <a:t>{</a:t>
                </a:r>
                <a:r>
                  <a:rPr lang="en-US" altLang="zh-CN" sz="2400" dirty="0" err="1"/>
                  <a:t>Sno</a:t>
                </a:r>
                <a:r>
                  <a:rPr lang="en-US" altLang="zh-CN" sz="2400" dirty="0"/>
                  <a:t>, </a:t>
                </a:r>
                <a:r>
                  <a:rPr lang="en-US" altLang="zh-CN" sz="2400" dirty="0" err="1"/>
                  <a:t>Cno</a:t>
                </a:r>
                <a:r>
                  <a:rPr lang="en-US" altLang="zh-CN" sz="2400" dirty="0"/>
                  <a:t>}</a:t>
                </a:r>
                <a:r>
                  <a:rPr lang="zh-CN" altLang="zh-CN" sz="2400" dirty="0"/>
                  <a:t>是关系</a:t>
                </a:r>
                <a:r>
                  <a:rPr lang="en-US" altLang="zh-CN" sz="2400" dirty="0"/>
                  <a:t>SC</a:t>
                </a:r>
                <a:r>
                  <a:rPr lang="zh-CN" altLang="zh-CN" sz="2400" dirty="0"/>
                  <a:t>的键。 </a:t>
                </a:r>
                <a:endParaRPr lang="en-US" altLang="zh-CN" sz="2400" b="1" dirty="0"/>
              </a:p>
            </p:txBody>
          </p:sp>
        </mc:Choice>
        <mc:Fallback xmlns="">
          <p:sp>
            <p:nvSpPr>
              <p:cNvPr id="18" name="内容占位符 4">
                <a:extLst>
                  <a:ext uri="{FF2B5EF4-FFF2-40B4-BE49-F238E27FC236}">
                    <a16:creationId xmlns:a16="http://schemas.microsoft.com/office/drawing/2014/main" id="{4C8AC452-71F5-FA55-E040-EFB37917C042}"/>
                  </a:ext>
                </a:extLst>
              </p:cNvPr>
              <p:cNvSpPr>
                <a:spLocks noGrp="1" noRot="1" noChangeAspect="1" noMove="1" noResize="1" noEditPoints="1" noAdjustHandles="1" noChangeArrowheads="1" noChangeShapeType="1" noTextEdit="1"/>
              </p:cNvSpPr>
              <p:nvPr>
                <p:ph idx="1"/>
              </p:nvPr>
            </p:nvSpPr>
            <p:spPr>
              <a:xfrm>
                <a:off x="281179" y="1117278"/>
                <a:ext cx="11672711" cy="2535351"/>
              </a:xfrm>
              <a:blipFill>
                <a:blip r:embed="rId2"/>
                <a:stretch>
                  <a:fillRect l="-783"/>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09BB522C-2699-1964-EE4E-AD174E7DE140}"/>
              </a:ext>
            </a:extLst>
          </p:cNvPr>
          <p:cNvGraphicFramePr>
            <a:graphicFrameLocks noGrp="1"/>
          </p:cNvGraphicFramePr>
          <p:nvPr>
            <p:extLst>
              <p:ext uri="{D42A27DB-BD31-4B8C-83A1-F6EECF244321}">
                <p14:modId xmlns:p14="http://schemas.microsoft.com/office/powerpoint/2010/main" val="3826186173"/>
              </p:ext>
            </p:extLst>
          </p:nvPr>
        </p:nvGraphicFramePr>
        <p:xfrm>
          <a:off x="971550" y="3700627"/>
          <a:ext cx="10599538" cy="2626297"/>
        </p:xfrm>
        <a:graphic>
          <a:graphicData uri="http://schemas.openxmlformats.org/drawingml/2006/table">
            <a:tbl>
              <a:tblPr firstRow="1" firstCol="1" bandRow="1">
                <a:tableStyleId>{5940675A-B579-460E-94D1-54222C63F5DA}</a:tableStyleId>
              </a:tblPr>
              <a:tblGrid>
                <a:gridCol w="4306646">
                  <a:extLst>
                    <a:ext uri="{9D8B030D-6E8A-4147-A177-3AD203B41FA5}">
                      <a16:colId xmlns:a16="http://schemas.microsoft.com/office/drawing/2014/main" val="1148736445"/>
                    </a:ext>
                  </a:extLst>
                </a:gridCol>
                <a:gridCol w="2981702">
                  <a:extLst>
                    <a:ext uri="{9D8B030D-6E8A-4147-A177-3AD203B41FA5}">
                      <a16:colId xmlns:a16="http://schemas.microsoft.com/office/drawing/2014/main" val="1188199480"/>
                    </a:ext>
                  </a:extLst>
                </a:gridCol>
                <a:gridCol w="3311190">
                  <a:extLst>
                    <a:ext uri="{9D8B030D-6E8A-4147-A177-3AD203B41FA5}">
                      <a16:colId xmlns:a16="http://schemas.microsoft.com/office/drawing/2014/main" val="1673479976"/>
                    </a:ext>
                  </a:extLst>
                </a:gridCol>
              </a:tblGrid>
              <a:tr h="585993">
                <a:tc>
                  <a:txBody>
                    <a:bodyPr/>
                    <a:lstStyle/>
                    <a:p>
                      <a:pPr indent="127000" algn="ctr">
                        <a:lnSpc>
                          <a:spcPct val="150000"/>
                        </a:lnSpc>
                      </a:pPr>
                      <a:r>
                        <a:rPr lang="en-US" sz="1600" b="1" kern="100" dirty="0" err="1">
                          <a:solidFill>
                            <a:schemeClr val="bg1"/>
                          </a:solidFill>
                          <a:effectLst/>
                        </a:rPr>
                        <a:t>Sno</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（学号）</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err="1">
                          <a:solidFill>
                            <a:schemeClr val="bg1"/>
                          </a:solidFill>
                          <a:effectLst/>
                        </a:rPr>
                        <a:t>Cno</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（课程号）</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600" b="1" kern="100" dirty="0">
                          <a:solidFill>
                            <a:schemeClr val="bg1"/>
                          </a:solidFill>
                          <a:effectLst/>
                        </a:rPr>
                        <a:t>Grade</a:t>
                      </a:r>
                      <a:endParaRPr lang="zh-CN" sz="1600" b="1" kern="100" dirty="0">
                        <a:solidFill>
                          <a:schemeClr val="bg1"/>
                        </a:solidFill>
                        <a:effectLst/>
                      </a:endParaRPr>
                    </a:p>
                    <a:p>
                      <a:pPr indent="127000" algn="ctr">
                        <a:lnSpc>
                          <a:spcPct val="150000"/>
                        </a:lnSpc>
                      </a:pPr>
                      <a:r>
                        <a:rPr lang="zh-CN" sz="1600" b="1" kern="100" dirty="0">
                          <a:solidFill>
                            <a:schemeClr val="bg1"/>
                          </a:solidFill>
                          <a:effectLst/>
                        </a:rPr>
                        <a:t>（成绩）</a:t>
                      </a:r>
                      <a:endParaRPr lang="zh-CN" sz="16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554453174"/>
                  </a:ext>
                </a:extLst>
              </a:tr>
              <a:tr h="275371">
                <a:tc>
                  <a:txBody>
                    <a:bodyPr/>
                    <a:lstStyle/>
                    <a:p>
                      <a:pPr indent="127000" algn="ctr">
                        <a:lnSpc>
                          <a:spcPct val="150000"/>
                        </a:lnSpc>
                      </a:pPr>
                      <a:r>
                        <a:rPr lang="en-US" sz="1600" kern="100" dirty="0">
                          <a:effectLst/>
                        </a:rPr>
                        <a:t>2021310721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98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71416227"/>
                  </a:ext>
                </a:extLst>
              </a:tr>
              <a:tr h="275371">
                <a:tc>
                  <a:txBody>
                    <a:bodyPr/>
                    <a:lstStyle/>
                    <a:p>
                      <a:pPr indent="127000" algn="ctr">
                        <a:lnSpc>
                          <a:spcPct val="150000"/>
                        </a:lnSpc>
                      </a:pPr>
                      <a:r>
                        <a:rPr lang="en-US" sz="1600" kern="100">
                          <a:effectLst/>
                        </a:rPr>
                        <a:t>2021310722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87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99671958"/>
                  </a:ext>
                </a:extLst>
              </a:tr>
              <a:tr h="275371">
                <a:tc>
                  <a:txBody>
                    <a:bodyPr/>
                    <a:lstStyle/>
                    <a:p>
                      <a:pPr indent="127000" algn="ctr">
                        <a:lnSpc>
                          <a:spcPct val="150000"/>
                        </a:lnSpc>
                      </a:pPr>
                      <a:r>
                        <a:rPr lang="en-US" sz="1600" kern="100">
                          <a:effectLst/>
                        </a:rPr>
                        <a:t>2021310723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92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44187983"/>
                  </a:ext>
                </a:extLst>
              </a:tr>
              <a:tr h="275371">
                <a:tc>
                  <a:txBody>
                    <a:bodyPr/>
                    <a:lstStyle/>
                    <a:p>
                      <a:pPr indent="127000" algn="ctr">
                        <a:lnSpc>
                          <a:spcPct val="150000"/>
                        </a:lnSpc>
                      </a:pPr>
                      <a:r>
                        <a:rPr lang="en-US" sz="1600" kern="100">
                          <a:effectLst/>
                        </a:rPr>
                        <a:t>2021310723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a:effectLst/>
                        </a:rPr>
                        <a:t>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76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276025019"/>
                  </a:ext>
                </a:extLst>
              </a:tr>
              <a:tr h="275371">
                <a:tc>
                  <a:txBody>
                    <a:bodyPr/>
                    <a:lstStyle/>
                    <a:p>
                      <a:pPr indent="127000" algn="ctr">
                        <a:lnSpc>
                          <a:spcPct val="150000"/>
                        </a:lnSpc>
                      </a:pPr>
                      <a:r>
                        <a:rPr lang="en-US" sz="1600" kern="100">
                          <a:effectLst/>
                        </a:rPr>
                        <a:t>2021310724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a:effectLst/>
                        </a:rPr>
                        <a:t>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84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40841146"/>
                  </a:ext>
                </a:extLst>
              </a:tr>
              <a:tr h="275371">
                <a:tc>
                  <a:txBody>
                    <a:bodyPr/>
                    <a:lstStyle/>
                    <a:p>
                      <a:pPr indent="127000" algn="ctr">
                        <a:lnSpc>
                          <a:spcPct val="150000"/>
                        </a:lnSpc>
                      </a:pPr>
                      <a:r>
                        <a:rPr lang="en-US" sz="1600" kern="100">
                          <a:effectLst/>
                        </a:rPr>
                        <a:t>2021310725</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a:effectLst/>
                        </a:rPr>
                        <a:t>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effectLst/>
                        </a:rPr>
                        <a:t>95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53269630"/>
                  </a:ext>
                </a:extLst>
              </a:tr>
            </a:tbl>
          </a:graphicData>
        </a:graphic>
      </p:graphicFrame>
      <p:sp>
        <p:nvSpPr>
          <p:cNvPr id="5" name="文本框 4">
            <a:extLst>
              <a:ext uri="{FF2B5EF4-FFF2-40B4-BE49-F238E27FC236}">
                <a16:creationId xmlns:a16="http://schemas.microsoft.com/office/drawing/2014/main" id="{177EEB35-BE3E-B4B1-7D01-450435D955CE}"/>
              </a:ext>
            </a:extLst>
          </p:cNvPr>
          <p:cNvSpPr txBox="1"/>
          <p:nvPr/>
        </p:nvSpPr>
        <p:spPr>
          <a:xfrm>
            <a:off x="5927510" y="3347770"/>
            <a:ext cx="2026656"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SC</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dirty="0">
              <a:latin typeface="微软雅黑" panose="020B0503020204020204" pitchFamily="34" charset="-122"/>
              <a:ea typeface="微软雅黑" panose="020B0503020204020204" pitchFamily="34" charset="-122"/>
            </a:endParaRPr>
          </a:p>
        </p:txBody>
      </p:sp>
      <p:sp>
        <p:nvSpPr>
          <p:cNvPr id="6" name="灯片编号占位符 1">
            <a:extLst>
              <a:ext uri="{FF2B5EF4-FFF2-40B4-BE49-F238E27FC236}">
                <a16:creationId xmlns:a16="http://schemas.microsoft.com/office/drawing/2014/main" id="{A9AE1962-DFED-B5FA-F9A8-7A788936BB74}"/>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62</a:t>
            </a:fld>
            <a:endParaRPr lang="zh-CN" altLang="en-US" dirty="0"/>
          </a:p>
        </p:txBody>
      </p:sp>
      <p:sp>
        <p:nvSpPr>
          <p:cNvPr id="3" name="页脚占位符 2">
            <a:extLst>
              <a:ext uri="{FF2B5EF4-FFF2-40B4-BE49-F238E27FC236}">
                <a16:creationId xmlns:a16="http://schemas.microsoft.com/office/drawing/2014/main" id="{7370EE02-EDEE-8B24-8191-D4FD612D2657}"/>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3AA6B60D-71C6-0387-5A14-2210AD451DDF}"/>
              </a:ext>
            </a:extLst>
          </p:cNvPr>
          <p:cNvSpPr>
            <a:spLocks noGrp="1"/>
          </p:cNvSpPr>
          <p:nvPr>
            <p:ph type="sldNum" sz="quarter" idx="12"/>
          </p:nvPr>
        </p:nvSpPr>
        <p:spPr/>
        <p:txBody>
          <a:bodyPr/>
          <a:lstStyle/>
          <a:p>
            <a:fld id="{4B0D34C0-35A8-654C-9FBA-7B4E017BD630}" type="slidenum">
              <a:rPr lang="en-US" altLang="zh-CN" smtClean="0"/>
              <a:t>62</a:t>
            </a:fld>
            <a:endParaRPr kumimoji="1" lang="zh-CN" altLang="en-US"/>
          </a:p>
        </p:txBody>
      </p:sp>
    </p:spTree>
    <p:extLst>
      <p:ext uri="{BB962C8B-B14F-4D97-AF65-F5344CB8AC3E}">
        <p14:creationId xmlns:p14="http://schemas.microsoft.com/office/powerpoint/2010/main" val="1521548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数据库规范化设计</a:t>
            </a:r>
            <a:endParaRPr kumimoji="1" lang="zh-CN" altLang="en-US" dirty="0"/>
          </a:p>
        </p:txBody>
      </p:sp>
      <p:sp>
        <p:nvSpPr>
          <p:cNvPr id="4" name="灯片编号占位符 1">
            <a:extLst>
              <a:ext uri="{FF2B5EF4-FFF2-40B4-BE49-F238E27FC236}">
                <a16:creationId xmlns:a16="http://schemas.microsoft.com/office/drawing/2014/main" id="{D13A21B3-F247-399C-DD8A-7C8355F0649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63</a:t>
            </a:fld>
            <a:endParaRPr lang="zh-CN" altLang="en-US" dirty="0"/>
          </a:p>
        </p:txBody>
      </p:sp>
      <p:sp>
        <p:nvSpPr>
          <p:cNvPr id="3" name="页脚占位符 2">
            <a:extLst>
              <a:ext uri="{FF2B5EF4-FFF2-40B4-BE49-F238E27FC236}">
                <a16:creationId xmlns:a16="http://schemas.microsoft.com/office/drawing/2014/main" id="{96BF00EE-9B8E-33BC-67CB-21630062AD04}"/>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3099282B-3360-0255-478A-C4F956A32BC1}"/>
              </a:ext>
            </a:extLst>
          </p:cNvPr>
          <p:cNvSpPr>
            <a:spLocks noGrp="1"/>
          </p:cNvSpPr>
          <p:nvPr>
            <p:ph type="sldNum" sz="quarter" idx="12"/>
          </p:nvPr>
        </p:nvSpPr>
        <p:spPr/>
        <p:txBody>
          <a:bodyPr/>
          <a:lstStyle/>
          <a:p>
            <a:fld id="{4B0D34C0-35A8-654C-9FBA-7B4E017BD630}" type="slidenum">
              <a:rPr lang="en-US" altLang="zh-CN" smtClean="0"/>
              <a:t>63</a:t>
            </a:fld>
            <a:endParaRPr kumimoji="1" lang="zh-CN" altLang="en-US"/>
          </a:p>
        </p:txBody>
      </p:sp>
      <p:sp>
        <p:nvSpPr>
          <p:cNvPr id="13" name="Shape18">
            <a:extLst>
              <a:ext uri="{FF2B5EF4-FFF2-40B4-BE49-F238E27FC236}">
                <a16:creationId xmlns:a16="http://schemas.microsoft.com/office/drawing/2014/main" id="{E524C527-CD5F-8BD7-7126-07E35CABB3CF}"/>
              </a:ext>
            </a:extLst>
          </p:cNvPr>
          <p:cNvSpPr/>
          <p:nvPr/>
        </p:nvSpPr>
        <p:spPr>
          <a:xfrm>
            <a:off x="2954767" y="1632667"/>
            <a:ext cx="5998040" cy="3537849"/>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4" name="内容占位符 4">
            <a:extLst>
              <a:ext uri="{FF2B5EF4-FFF2-40B4-BE49-F238E27FC236}">
                <a16:creationId xmlns:a16="http://schemas.microsoft.com/office/drawing/2014/main" id="{0C6A796A-6CE6-5A23-D78E-25D26B8E9439}"/>
              </a:ext>
            </a:extLst>
          </p:cNvPr>
          <p:cNvSpPr>
            <a:spLocks noGrp="1"/>
          </p:cNvSpPr>
          <p:nvPr>
            <p:ph idx="1"/>
          </p:nvPr>
        </p:nvSpPr>
        <p:spPr>
          <a:xfrm>
            <a:off x="3506586" y="1907851"/>
            <a:ext cx="5446221" cy="1945691"/>
          </a:xfrm>
        </p:spPr>
        <p:txBody>
          <a:bodyPr/>
          <a:lstStyle/>
          <a:p>
            <a:pPr marL="0" indent="0">
              <a:lnSpc>
                <a:spcPct val="150000"/>
              </a:lnSpc>
              <a:buNone/>
            </a:pPr>
            <a:r>
              <a:rPr lang="en-US" altLang="zh-CN" sz="2800" kern="0" dirty="0">
                <a:latin typeface="Microsoft YaHei" panose="020B0503020204020204" pitchFamily="34" charset="-122"/>
                <a:ea typeface="Microsoft YaHei" panose="020B0503020204020204" pitchFamily="34" charset="-122"/>
              </a:rPr>
              <a:t>4</a:t>
            </a:r>
            <a:r>
              <a:rPr lang="zh-CN" altLang="en-US" sz="2800" kern="0" dirty="0">
                <a:latin typeface="Microsoft YaHei" panose="020B0503020204020204" pitchFamily="34" charset="-122"/>
                <a:ea typeface="Microsoft YaHei" panose="020B0503020204020204" pitchFamily="34" charset="-122"/>
              </a:rPr>
              <a:t>、数据库规范化设计理论</a:t>
            </a:r>
            <a:endParaRPr lang="en-US" altLang="zh-CN" sz="2800" dirty="0">
              <a:latin typeface="Microsoft YaHei" panose="020B0503020204020204" pitchFamily="34" charset="-122"/>
              <a:ea typeface="Microsoft YaHei" panose="020B0503020204020204" pitchFamily="34" charset="-122"/>
            </a:endParaRPr>
          </a:p>
          <a:p>
            <a:pPr marL="0" lvl="1" indent="0">
              <a:lnSpc>
                <a:spcPct val="150000"/>
              </a:lnSpc>
              <a:buNone/>
            </a:pPr>
            <a:r>
              <a:rPr lang="zh-CN" altLang="en-US" sz="2800" dirty="0">
                <a:latin typeface="Microsoft YaHei" panose="020B0503020204020204" pitchFamily="34" charset="-122"/>
                <a:ea typeface="Microsoft YaHei" panose="020B0503020204020204" pitchFamily="34" charset="-122"/>
              </a:rPr>
              <a:t>    </a:t>
            </a:r>
            <a:r>
              <a:rPr lang="en-US" altLang="zh-CN" sz="2800" dirty="0">
                <a:latin typeface="Microsoft YaHei" panose="020B0503020204020204" pitchFamily="34" charset="-122"/>
                <a:ea typeface="Microsoft YaHei" panose="020B0503020204020204" pitchFamily="34" charset="-122"/>
              </a:rPr>
              <a:t>4.1</a:t>
            </a:r>
            <a:r>
              <a:rPr lang="zh-CN" altLang="en-US" sz="2800" dirty="0">
                <a:latin typeface="Microsoft YaHei" panose="020B0503020204020204" pitchFamily="34" charset="-122"/>
                <a:ea typeface="Microsoft YaHei" panose="020B0503020204020204" pitchFamily="34" charset="-122"/>
              </a:rPr>
              <a:t> 函数依赖理论</a:t>
            </a:r>
            <a:endParaRPr lang="en-US" altLang="zh-CN" sz="2800" dirty="0">
              <a:latin typeface="Microsoft YaHei" panose="020B0503020204020204" pitchFamily="34" charset="-122"/>
              <a:ea typeface="Microsoft YaHei" panose="020B0503020204020204" pitchFamily="34" charset="-122"/>
            </a:endParaRPr>
          </a:p>
          <a:p>
            <a:pPr marL="0" lvl="1" indent="0">
              <a:lnSpc>
                <a:spcPct val="150000"/>
              </a:lnSpc>
              <a:buNone/>
            </a:pPr>
            <a:r>
              <a:rPr lang="zh-CN" altLang="en-US" sz="2800" b="1" dirty="0">
                <a:solidFill>
                  <a:srgbClr val="7E3094"/>
                </a:solidFill>
                <a:latin typeface="Microsoft YaHei" panose="020B0503020204020204" pitchFamily="34" charset="-122"/>
                <a:ea typeface="Microsoft YaHei" panose="020B0503020204020204" pitchFamily="34" charset="-122"/>
              </a:rPr>
              <a:t>    </a:t>
            </a:r>
            <a:r>
              <a:rPr lang="en-US" altLang="zh-CN" sz="2800" b="1" dirty="0">
                <a:solidFill>
                  <a:srgbClr val="7E3094"/>
                </a:solidFill>
                <a:latin typeface="Microsoft YaHei" panose="020B0503020204020204" pitchFamily="34" charset="-122"/>
                <a:ea typeface="Microsoft YaHei" panose="020B0503020204020204" pitchFamily="34" charset="-122"/>
              </a:rPr>
              <a:t>4.2</a:t>
            </a:r>
            <a:r>
              <a:rPr lang="zh-CN" altLang="en-US" sz="2800" b="1" dirty="0">
                <a:solidFill>
                  <a:srgbClr val="7E3094"/>
                </a:solidFill>
                <a:latin typeface="Microsoft YaHei" panose="020B0503020204020204" pitchFamily="34" charset="-122"/>
                <a:ea typeface="Microsoft YaHei" panose="020B0503020204020204" pitchFamily="34" charset="-122"/>
              </a:rPr>
              <a:t> 规范化设计和范式</a:t>
            </a:r>
            <a:endParaRPr lang="en-US" altLang="zh-CN" sz="2800" b="1" dirty="0">
              <a:solidFill>
                <a:srgbClr val="7E3094"/>
              </a:solidFill>
              <a:latin typeface="Microsoft YaHei" panose="020B0503020204020204" pitchFamily="34" charset="-122"/>
              <a:ea typeface="Microsoft YaHei" panose="020B0503020204020204" pitchFamily="34" charset="-122"/>
            </a:endParaRPr>
          </a:p>
          <a:p>
            <a:pPr marL="422041" lvl="1" indent="0">
              <a:lnSpc>
                <a:spcPct val="150000"/>
              </a:lnSpc>
              <a:buNone/>
            </a:pPr>
            <a:r>
              <a:rPr lang="en-US" altLang="zh-CN" sz="2800" dirty="0">
                <a:latin typeface="Microsoft YaHei" panose="020B0503020204020204" pitchFamily="34" charset="-122"/>
                <a:ea typeface="Microsoft YaHei" panose="020B0503020204020204" pitchFamily="34" charset="-122"/>
              </a:rPr>
              <a:t>4.3</a:t>
            </a:r>
            <a:r>
              <a:rPr lang="zh-CN" altLang="en-US" sz="2800" dirty="0">
                <a:latin typeface="Microsoft YaHei" panose="020B0503020204020204" pitchFamily="34" charset="-122"/>
                <a:ea typeface="Microsoft YaHei" panose="020B0503020204020204" pitchFamily="34" charset="-122"/>
              </a:rPr>
              <a:t> 数据依赖的公理系统</a:t>
            </a:r>
          </a:p>
        </p:txBody>
      </p:sp>
    </p:spTree>
    <p:extLst>
      <p:ext uri="{BB962C8B-B14F-4D97-AF65-F5344CB8AC3E}">
        <p14:creationId xmlns:p14="http://schemas.microsoft.com/office/powerpoint/2010/main" val="3947308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a:extLst>
              <a:ext uri="{FF2B5EF4-FFF2-40B4-BE49-F238E27FC236}">
                <a16:creationId xmlns:a16="http://schemas.microsoft.com/office/drawing/2014/main" id="{CA02947C-86FA-43A0-AEA7-1533075A3978}"/>
              </a:ext>
            </a:extLst>
          </p:cNvPr>
          <p:cNvSpPr/>
          <p:nvPr/>
        </p:nvSpPr>
        <p:spPr>
          <a:xfrm>
            <a:off x="151585" y="3438451"/>
            <a:ext cx="11903253" cy="2511746"/>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18">
            <a:extLst>
              <a:ext uri="{FF2B5EF4-FFF2-40B4-BE49-F238E27FC236}">
                <a16:creationId xmlns:a16="http://schemas.microsoft.com/office/drawing/2014/main" id="{CA02947C-86FA-43A0-AEA7-1533075A3978}"/>
              </a:ext>
            </a:extLst>
          </p:cNvPr>
          <p:cNvSpPr/>
          <p:nvPr/>
        </p:nvSpPr>
        <p:spPr>
          <a:xfrm>
            <a:off x="151585" y="1117279"/>
            <a:ext cx="11903253" cy="1866244"/>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规范化设计和范式</a:t>
            </a: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23989" y="1119990"/>
            <a:ext cx="11629901" cy="1521289"/>
          </a:xfrm>
        </p:spPr>
        <p:txBody>
          <a:bodyPr/>
          <a:lstStyle/>
          <a:p>
            <a:pPr>
              <a:lnSpc>
                <a:spcPct val="150000"/>
              </a:lnSpc>
              <a:buFont typeface="Wingdings" panose="05000000000000000000" pitchFamily="2" charset="2"/>
              <a:buChar char="Ø"/>
            </a:pPr>
            <a:r>
              <a:rPr lang="zh-CN" altLang="en-US" sz="2400" b="1" dirty="0">
                <a:solidFill>
                  <a:srgbClr val="7030A0"/>
                </a:solidFill>
                <a:latin typeface="Times" pitchFamily="2" charset="0"/>
              </a:rPr>
              <a:t>规范化设计</a:t>
            </a:r>
            <a:r>
              <a:rPr lang="zh-CN" altLang="en-US" sz="2400" dirty="0">
                <a:latin typeface="Times" pitchFamily="2" charset="0"/>
              </a:rPr>
              <a:t>：</a:t>
            </a:r>
            <a:r>
              <a:rPr lang="zh-CN" altLang="zh-CN" sz="2400" dirty="0">
                <a:latin typeface="Times" pitchFamily="2" charset="0"/>
              </a:rPr>
              <a:t>在关系模式中存在</a:t>
            </a:r>
            <a:r>
              <a:rPr lang="zh-CN" altLang="zh-CN" sz="2400" dirty="0">
                <a:solidFill>
                  <a:srgbClr val="7030A0"/>
                </a:solidFill>
                <a:latin typeface="Times" pitchFamily="2" charset="0"/>
              </a:rPr>
              <a:t>函数依赖</a:t>
            </a:r>
            <a:r>
              <a:rPr lang="zh-CN" altLang="zh-CN" sz="2400" dirty="0">
                <a:latin typeface="Times" pitchFamily="2" charset="0"/>
              </a:rPr>
              <a:t>时就有可能存在</a:t>
            </a:r>
            <a:r>
              <a:rPr lang="zh-CN" altLang="zh-CN" sz="2400" dirty="0">
                <a:solidFill>
                  <a:srgbClr val="7E3094"/>
                </a:solidFill>
                <a:latin typeface="Times" pitchFamily="2" charset="0"/>
              </a:rPr>
              <a:t>数据冗余</a:t>
            </a:r>
            <a:r>
              <a:rPr lang="zh-CN" altLang="zh-CN" sz="2400" dirty="0">
                <a:latin typeface="Times" pitchFamily="2" charset="0"/>
              </a:rPr>
              <a:t>，进而可能导致数据操作异常。因此，关系表的规范化设计就是要尽可能地</a:t>
            </a:r>
            <a:r>
              <a:rPr lang="zh-CN" altLang="zh-CN" sz="2400" dirty="0">
                <a:solidFill>
                  <a:srgbClr val="3B20FF"/>
                </a:solidFill>
                <a:latin typeface="Times" pitchFamily="2" charset="0"/>
              </a:rPr>
              <a:t>减少关系表中列或者列组之间的依赖关系</a:t>
            </a:r>
            <a:r>
              <a:rPr lang="zh-CN" altLang="zh-CN" sz="2400" dirty="0">
                <a:latin typeface="Times" pitchFamily="2" charset="0"/>
              </a:rPr>
              <a:t>，进而得到</a:t>
            </a:r>
            <a:r>
              <a:rPr lang="zh-CN" altLang="zh-CN" sz="2400" b="1" dirty="0">
                <a:latin typeface="Times" pitchFamily="2" charset="0"/>
              </a:rPr>
              <a:t>简洁独立</a:t>
            </a:r>
            <a:r>
              <a:rPr lang="zh-CN" altLang="zh-CN" sz="2400" dirty="0">
                <a:latin typeface="Times" pitchFamily="2" charset="0"/>
              </a:rPr>
              <a:t>的关系表。</a:t>
            </a:r>
          </a:p>
        </p:txBody>
      </p:sp>
      <p:sp>
        <p:nvSpPr>
          <p:cNvPr id="4" name="灯片编号占位符 1">
            <a:extLst>
              <a:ext uri="{FF2B5EF4-FFF2-40B4-BE49-F238E27FC236}">
                <a16:creationId xmlns:a16="http://schemas.microsoft.com/office/drawing/2014/main" id="{E887B575-4A1D-A5AC-9C5F-C40EAA8771BE}"/>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64</a:t>
            </a:fld>
            <a:endParaRPr lang="zh-CN" altLang="en-US" dirty="0"/>
          </a:p>
        </p:txBody>
      </p:sp>
      <p:sp>
        <p:nvSpPr>
          <p:cNvPr id="3" name="页脚占位符 2">
            <a:extLst>
              <a:ext uri="{FF2B5EF4-FFF2-40B4-BE49-F238E27FC236}">
                <a16:creationId xmlns:a16="http://schemas.microsoft.com/office/drawing/2014/main" id="{F7DD1C07-F9D3-3C51-1C34-83D53A48FB10}"/>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DA04BA38-F7DD-E925-F156-D865006BFEE1}"/>
              </a:ext>
            </a:extLst>
          </p:cNvPr>
          <p:cNvSpPr>
            <a:spLocks noGrp="1"/>
          </p:cNvSpPr>
          <p:nvPr>
            <p:ph type="sldNum" sz="quarter" idx="12"/>
          </p:nvPr>
        </p:nvSpPr>
        <p:spPr/>
        <p:txBody>
          <a:bodyPr/>
          <a:lstStyle/>
          <a:p>
            <a:fld id="{4B0D34C0-35A8-654C-9FBA-7B4E017BD630}" type="slidenum">
              <a:rPr lang="en-US" altLang="zh-CN" smtClean="0"/>
              <a:t>64</a:t>
            </a:fld>
            <a:endParaRPr kumimoji="1" lang="zh-CN" altLang="en-US"/>
          </a:p>
        </p:txBody>
      </p:sp>
      <p:sp>
        <p:nvSpPr>
          <p:cNvPr id="9" name="内容占位符 4">
            <a:extLst>
              <a:ext uri="{FF2B5EF4-FFF2-40B4-BE49-F238E27FC236}">
                <a16:creationId xmlns:a16="http://schemas.microsoft.com/office/drawing/2014/main" id="{4C8AC452-71F5-FA55-E040-EFB37917C042}"/>
              </a:ext>
            </a:extLst>
          </p:cNvPr>
          <p:cNvSpPr txBox="1">
            <a:spLocks/>
          </p:cNvSpPr>
          <p:nvPr/>
        </p:nvSpPr>
        <p:spPr bwMode="auto">
          <a:xfrm>
            <a:off x="323989" y="3427823"/>
            <a:ext cx="11629901" cy="1521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2000" b="0">
                <a:solidFill>
                  <a:schemeClr val="tx1"/>
                </a:solidFill>
                <a:effectLst/>
                <a:latin typeface="微软雅黑" panose="020B0503020204020204" pitchFamily="34" charset="-122"/>
                <a:ea typeface="微软雅黑" panose="020B0503020204020204" pitchFamily="34" charset="-122"/>
                <a:cs typeface="Arial"/>
              </a:defRPr>
            </a:lvl1pPr>
            <a:lvl2pPr marL="685817" indent="-263776" algn="l" rtl="0" eaLnBrk="1" fontAlgn="base" hangingPunct="1">
              <a:spcBef>
                <a:spcPct val="20000"/>
              </a:spcBef>
              <a:spcAft>
                <a:spcPct val="0"/>
              </a:spcAft>
              <a:buChar char="–"/>
              <a:defRPr kumimoji="1" sz="1800" b="0">
                <a:solidFill>
                  <a:schemeClr val="tx1"/>
                </a:solidFill>
                <a:effectLst/>
                <a:latin typeface="微软雅黑" panose="020B0503020204020204" pitchFamily="34" charset="-122"/>
                <a:ea typeface="微软雅黑" panose="020B0503020204020204" pitchFamily="34" charset="-122"/>
                <a:cs typeface="Arial"/>
              </a:defRPr>
            </a:lvl2pPr>
            <a:lvl3pPr marL="1055103" indent="-211021" algn="l" rtl="0" eaLnBrk="1" fontAlgn="base" hangingPunct="1">
              <a:spcBef>
                <a:spcPct val="20000"/>
              </a:spcBef>
              <a:spcAft>
                <a:spcPct val="0"/>
              </a:spcAft>
              <a:buChar char="•"/>
              <a:defRPr kumimoji="1" sz="1600" b="0">
                <a:solidFill>
                  <a:schemeClr val="tx1"/>
                </a:solidFill>
                <a:effectLst/>
                <a:latin typeface="微软雅黑" panose="020B0503020204020204" pitchFamily="34" charset="-122"/>
                <a:ea typeface="微软雅黑" panose="020B0503020204020204" pitchFamily="34"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buFont typeface="Wingdings" panose="05000000000000000000" pitchFamily="2" charset="2"/>
              <a:buChar char="Ø"/>
            </a:pPr>
            <a:r>
              <a:rPr lang="zh-CN" altLang="en-US" sz="2400" b="1" dirty="0">
                <a:solidFill>
                  <a:srgbClr val="7030A0"/>
                </a:solidFill>
                <a:latin typeface="Times" pitchFamily="2" charset="0"/>
              </a:rPr>
              <a:t>范式</a:t>
            </a:r>
            <a:endParaRPr lang="en-US" altLang="zh-CN" sz="2400" b="1" dirty="0">
              <a:solidFill>
                <a:srgbClr val="7030A0"/>
              </a:solidFill>
              <a:latin typeface="Times" pitchFamily="2" charset="0"/>
            </a:endParaRPr>
          </a:p>
          <a:p>
            <a:pPr lvl="1">
              <a:lnSpc>
                <a:spcPct val="150000"/>
              </a:lnSpc>
              <a:buFont typeface="Wingdings" panose="05000000000000000000" pitchFamily="2" charset="2"/>
              <a:buChar char="l"/>
            </a:pPr>
            <a:r>
              <a:rPr lang="en-US" altLang="zh-CN" sz="2000" b="1" dirty="0">
                <a:latin typeface="Times" pitchFamily="2" charset="0"/>
              </a:rPr>
              <a:t>【</a:t>
            </a:r>
            <a:r>
              <a:rPr lang="zh-CN" altLang="en-US" sz="2000" b="1" dirty="0">
                <a:latin typeface="Times" pitchFamily="2" charset="0"/>
              </a:rPr>
              <a:t>定义</a:t>
            </a:r>
            <a:r>
              <a:rPr lang="en-US" altLang="zh-CN" sz="2000" b="1" dirty="0">
                <a:latin typeface="Times" pitchFamily="2" charset="0"/>
              </a:rPr>
              <a:t>1】</a:t>
            </a:r>
            <a:r>
              <a:rPr lang="zh-CN" altLang="zh-CN" sz="2000" dirty="0">
                <a:latin typeface="Times" pitchFamily="2" charset="0"/>
              </a:rPr>
              <a:t>关系表的规范程度状态为</a:t>
            </a:r>
            <a:r>
              <a:rPr lang="zh-CN" altLang="zh-CN" sz="2000" b="1" dirty="0">
                <a:latin typeface="Times" pitchFamily="2" charset="0"/>
              </a:rPr>
              <a:t>范式</a:t>
            </a:r>
            <a:r>
              <a:rPr lang="zh-CN" altLang="zh-CN" sz="2000" dirty="0">
                <a:latin typeface="Times" pitchFamily="2" charset="0"/>
              </a:rPr>
              <a:t>（</a:t>
            </a:r>
            <a:r>
              <a:rPr lang="en-US" altLang="zh-CN" sz="2000" dirty="0">
                <a:latin typeface="Times" pitchFamily="2" charset="0"/>
              </a:rPr>
              <a:t>normal form, NF</a:t>
            </a:r>
            <a:r>
              <a:rPr lang="zh-CN" altLang="zh-CN" sz="2000" dirty="0">
                <a:latin typeface="Times" pitchFamily="2" charset="0"/>
              </a:rPr>
              <a:t>）</a:t>
            </a:r>
            <a:endParaRPr lang="en-US" altLang="zh-CN" sz="2000" dirty="0">
              <a:latin typeface="Times" pitchFamily="2" charset="0"/>
            </a:endParaRPr>
          </a:p>
          <a:p>
            <a:pPr lvl="1">
              <a:lnSpc>
                <a:spcPct val="150000"/>
              </a:lnSpc>
              <a:buFont typeface="Wingdings" panose="05000000000000000000" pitchFamily="2" charset="2"/>
              <a:buChar char="l"/>
            </a:pPr>
            <a:r>
              <a:rPr lang="en-US" altLang="zh-CN" sz="2000" dirty="0">
                <a:latin typeface="Times" pitchFamily="2" charset="0"/>
              </a:rPr>
              <a:t>【</a:t>
            </a:r>
            <a:r>
              <a:rPr lang="zh-CN" altLang="en-US" sz="2000" b="1" dirty="0">
                <a:latin typeface="Times" pitchFamily="2" charset="0"/>
              </a:rPr>
              <a:t>定义</a:t>
            </a:r>
            <a:r>
              <a:rPr lang="en-US" altLang="zh-CN" sz="2000" b="1" dirty="0">
                <a:latin typeface="Times" pitchFamily="2" charset="0"/>
              </a:rPr>
              <a:t>2</a:t>
            </a:r>
            <a:r>
              <a:rPr lang="en-US" altLang="zh-CN" sz="2000" dirty="0">
                <a:latin typeface="Times" pitchFamily="2" charset="0"/>
              </a:rPr>
              <a:t>】</a:t>
            </a:r>
            <a:r>
              <a:rPr lang="zh-CN" altLang="en-US" sz="2000" dirty="0">
                <a:sym typeface="Calibri" pitchFamily="34" charset="0"/>
              </a:rPr>
              <a:t>范式是符合某一种级别的关系模式的集合</a:t>
            </a:r>
            <a:endParaRPr lang="en-US" altLang="zh-CN" sz="2000" dirty="0">
              <a:latin typeface="Times" pitchFamily="2" charset="0"/>
            </a:endParaRPr>
          </a:p>
          <a:p>
            <a:pPr lvl="2">
              <a:lnSpc>
                <a:spcPct val="150000"/>
              </a:lnSpc>
              <a:buFont typeface="Wingdings" panose="05000000000000000000" pitchFamily="2" charset="2"/>
              <a:buChar char="u"/>
            </a:pPr>
            <a:r>
              <a:rPr lang="zh-CN" altLang="zh-CN" sz="1800" dirty="0">
                <a:latin typeface="Times" pitchFamily="2" charset="0"/>
              </a:rPr>
              <a:t>范式可以用于确保数据库模式中没有各种类型的</a:t>
            </a:r>
            <a:r>
              <a:rPr lang="zh-CN" altLang="zh-CN" sz="1800" b="1" dirty="0">
                <a:latin typeface="Times" pitchFamily="2" charset="0"/>
              </a:rPr>
              <a:t>异常和不一致</a:t>
            </a:r>
            <a:r>
              <a:rPr lang="zh-CN" altLang="zh-CN" sz="1800" dirty="0">
                <a:latin typeface="Times" pitchFamily="2" charset="0"/>
              </a:rPr>
              <a:t>，不同的规范化范式要求可以设计出冗余程度不同的数据库。</a:t>
            </a:r>
            <a:endParaRPr lang="en-US" altLang="zh-CN" sz="1800" dirty="0">
              <a:latin typeface="Times" pitchFamily="2" charset="0"/>
            </a:endParaRPr>
          </a:p>
          <a:p>
            <a:pPr lvl="1">
              <a:buFont typeface="Wingdings" panose="05000000000000000000" pitchFamily="2" charset="2"/>
              <a:buChar char="Ø"/>
            </a:pPr>
            <a:endParaRPr lang="zh-CN" altLang="zh-CN" sz="2000" dirty="0">
              <a:latin typeface="Times" pitchFamily="2" charset="0"/>
            </a:endParaRPr>
          </a:p>
        </p:txBody>
      </p:sp>
    </p:spTree>
    <p:extLst>
      <p:ext uri="{BB962C8B-B14F-4D97-AF65-F5344CB8AC3E}">
        <p14:creationId xmlns:p14="http://schemas.microsoft.com/office/powerpoint/2010/main" val="1190911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868FAB8C-BAF6-46A8-A1E7-3D1D98305179}"/>
              </a:ext>
            </a:extLst>
          </p:cNvPr>
          <p:cNvSpPr/>
          <p:nvPr/>
        </p:nvSpPr>
        <p:spPr>
          <a:xfrm rot="10800000">
            <a:off x="-304813" y="1009649"/>
            <a:ext cx="12334875" cy="535305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8" name="Shape6">
            <a:extLst>
              <a:ext uri="{FF2B5EF4-FFF2-40B4-BE49-F238E27FC236}">
                <a16:creationId xmlns:a16="http://schemas.microsoft.com/office/drawing/2014/main" id="{82D12675-44BA-4A12-95E2-53CE42E365F2}"/>
              </a:ext>
            </a:extLst>
          </p:cNvPr>
          <p:cNvSpPr/>
          <p:nvPr/>
        </p:nvSpPr>
        <p:spPr>
          <a:xfrm>
            <a:off x="7071919" y="1871035"/>
            <a:ext cx="4927900" cy="425354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7239699" y="2030399"/>
            <a:ext cx="4603202" cy="390013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范式</a:t>
            </a: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213001" y="1097997"/>
            <a:ext cx="11629901" cy="4059499"/>
          </a:xfrm>
        </p:spPr>
        <p:txBody>
          <a:bodyPr/>
          <a:lstStyle/>
          <a:p>
            <a:pPr>
              <a:buFont typeface="Wingdings" panose="05000000000000000000" pitchFamily="2" charset="2"/>
              <a:buChar char="Ø"/>
            </a:pPr>
            <a:r>
              <a:rPr lang="zh-CN" altLang="en-US" sz="2400" b="1" dirty="0">
                <a:sym typeface="Calibri" pitchFamily="34" charset="0"/>
              </a:rPr>
              <a:t>关系数据库中的关系必须满足一定的要求。满足不同程度要求的为不同范式。</a:t>
            </a:r>
            <a:endParaRPr lang="en-US" altLang="zh-CN" sz="2400" b="1" dirty="0">
              <a:sym typeface="Calibri" pitchFamily="34" charset="0"/>
            </a:endParaRPr>
          </a:p>
          <a:p>
            <a:pPr>
              <a:buFont typeface="Wingdings" panose="05000000000000000000" pitchFamily="2" charset="2"/>
              <a:buChar char="Ø"/>
            </a:pPr>
            <a:r>
              <a:rPr lang="zh-CN" altLang="en-US" sz="2400" b="1" dirty="0">
                <a:sym typeface="Calibri" pitchFamily="34" charset="0"/>
              </a:rPr>
              <a:t>常见的范式</a:t>
            </a:r>
            <a:endParaRPr lang="en-US" altLang="zh-CN" sz="2400" b="1" dirty="0"/>
          </a:p>
          <a:p>
            <a:pPr lvl="1">
              <a:lnSpc>
                <a:spcPct val="150000"/>
              </a:lnSpc>
              <a:buFont typeface="Wingdings" panose="05000000000000000000" pitchFamily="2" charset="2"/>
              <a:buChar char="l"/>
            </a:pPr>
            <a:r>
              <a:rPr lang="zh-CN" altLang="en-US" sz="2000" dirty="0"/>
              <a:t>第一范式（</a:t>
            </a:r>
            <a:r>
              <a:rPr lang="en-US" altLang="zh-CN" sz="2000" dirty="0"/>
              <a:t>First Normal Form,</a:t>
            </a:r>
            <a:r>
              <a:rPr lang="zh-CN" altLang="en-US" sz="2000" dirty="0"/>
              <a:t> </a:t>
            </a:r>
            <a:r>
              <a:rPr lang="en-US" altLang="zh-CN" sz="2000" dirty="0"/>
              <a:t>1NF</a:t>
            </a:r>
            <a:r>
              <a:rPr lang="zh-CN" altLang="en-US" sz="2000" dirty="0"/>
              <a:t>）</a:t>
            </a:r>
            <a:endParaRPr lang="en-US" altLang="zh-CN" sz="2000" dirty="0"/>
          </a:p>
          <a:p>
            <a:pPr lvl="1">
              <a:lnSpc>
                <a:spcPct val="150000"/>
              </a:lnSpc>
              <a:buFont typeface="Wingdings" panose="05000000000000000000" pitchFamily="2" charset="2"/>
              <a:buChar char="l"/>
            </a:pPr>
            <a:r>
              <a:rPr lang="zh-CN" altLang="en-US" sz="2000" dirty="0"/>
              <a:t>第二范式（</a:t>
            </a:r>
            <a:r>
              <a:rPr lang="en-US" altLang="zh-CN" sz="2000" dirty="0"/>
              <a:t>Second Normal Form, 2NF</a:t>
            </a:r>
            <a:r>
              <a:rPr lang="zh-CN" altLang="en-US" sz="2000" dirty="0"/>
              <a:t>）</a:t>
            </a:r>
            <a:endParaRPr lang="en-US" altLang="zh-CN" sz="2000" dirty="0"/>
          </a:p>
          <a:p>
            <a:pPr lvl="1">
              <a:lnSpc>
                <a:spcPct val="150000"/>
              </a:lnSpc>
              <a:buFont typeface="Wingdings" panose="05000000000000000000" pitchFamily="2" charset="2"/>
              <a:buChar char="l"/>
            </a:pPr>
            <a:r>
              <a:rPr lang="zh-CN" altLang="en-US" sz="2000" dirty="0"/>
              <a:t>第三范式（</a:t>
            </a:r>
            <a:r>
              <a:rPr lang="en-US" altLang="zh-CN" sz="2000" dirty="0"/>
              <a:t>Third Normal Form, 3NF</a:t>
            </a:r>
            <a:r>
              <a:rPr lang="zh-CN" altLang="en-US" sz="2000" dirty="0"/>
              <a:t>）</a:t>
            </a:r>
            <a:endParaRPr lang="en-US" altLang="zh-CN" sz="2000" dirty="0"/>
          </a:p>
          <a:p>
            <a:pPr lvl="1">
              <a:lnSpc>
                <a:spcPct val="150000"/>
              </a:lnSpc>
              <a:buFont typeface="Wingdings" panose="05000000000000000000" pitchFamily="2" charset="2"/>
              <a:buChar char="l"/>
            </a:pPr>
            <a:r>
              <a:rPr lang="zh-CN" altLang="en-US" sz="2000" dirty="0"/>
              <a:t>巴斯</a:t>
            </a:r>
            <a:r>
              <a:rPr lang="en-US" altLang="zh-CN" sz="2000" dirty="0"/>
              <a:t>-</a:t>
            </a:r>
            <a:r>
              <a:rPr lang="zh-CN" altLang="en-US" sz="2000" dirty="0"/>
              <a:t>科德范式（</a:t>
            </a:r>
            <a:r>
              <a:rPr lang="en-US" altLang="zh-CN" sz="2000" dirty="0"/>
              <a:t>Boyce-Codd Normal</a:t>
            </a:r>
            <a:r>
              <a:rPr lang="zh-CN" altLang="en-US" sz="2000" dirty="0"/>
              <a:t> </a:t>
            </a:r>
            <a:r>
              <a:rPr lang="en-US" altLang="zh-CN" sz="2000" dirty="0"/>
              <a:t>Form,</a:t>
            </a:r>
            <a:r>
              <a:rPr lang="zh-CN" altLang="zh-CN" sz="2000" dirty="0"/>
              <a:t> </a:t>
            </a:r>
            <a:r>
              <a:rPr lang="en-US" altLang="zh-CN" sz="2000" dirty="0"/>
              <a:t>BCNF</a:t>
            </a:r>
            <a:r>
              <a:rPr lang="zh-CN" altLang="en-US" sz="2000" dirty="0"/>
              <a:t>）</a:t>
            </a:r>
            <a:endParaRPr lang="en-US" altLang="zh-CN" sz="2000" dirty="0"/>
          </a:p>
          <a:p>
            <a:pPr lvl="1">
              <a:lnSpc>
                <a:spcPct val="150000"/>
              </a:lnSpc>
              <a:buFont typeface="Wingdings" panose="05000000000000000000" pitchFamily="2" charset="2"/>
              <a:buChar char="l"/>
            </a:pPr>
            <a:r>
              <a:rPr lang="zh-CN" altLang="en-US" sz="2000" dirty="0"/>
              <a:t>第四范式（</a:t>
            </a:r>
            <a:r>
              <a:rPr lang="en-US" altLang="zh-CN" sz="2000" dirty="0"/>
              <a:t>Fourth Normal Form, </a:t>
            </a:r>
            <a:r>
              <a:rPr lang="zh-CN" altLang="en-US" sz="2000" dirty="0"/>
              <a:t> </a:t>
            </a:r>
            <a:r>
              <a:rPr lang="en-US" altLang="zh-CN" sz="2000" dirty="0"/>
              <a:t>4NF</a:t>
            </a:r>
            <a:r>
              <a:rPr lang="zh-CN" altLang="en-US" sz="2000" dirty="0"/>
              <a:t>）</a:t>
            </a:r>
            <a:endParaRPr lang="en-US" altLang="zh-CN" sz="2000" dirty="0"/>
          </a:p>
          <a:p>
            <a:pPr lvl="1">
              <a:lnSpc>
                <a:spcPct val="150000"/>
              </a:lnSpc>
              <a:buFont typeface="Wingdings" panose="05000000000000000000" pitchFamily="2" charset="2"/>
              <a:buChar char="l"/>
            </a:pPr>
            <a:r>
              <a:rPr lang="zh-CN" altLang="en-US" sz="2000" dirty="0"/>
              <a:t>第五范式（</a:t>
            </a:r>
            <a:r>
              <a:rPr lang="en-US" altLang="zh-CN" sz="2000" dirty="0"/>
              <a:t>Fifth Normal Form,</a:t>
            </a:r>
            <a:r>
              <a:rPr lang="zh-CN" altLang="en-US" sz="2000" dirty="0"/>
              <a:t> </a:t>
            </a:r>
            <a:r>
              <a:rPr lang="en-US" altLang="zh-CN" sz="2000" dirty="0"/>
              <a:t>5NF</a:t>
            </a:r>
            <a:r>
              <a:rPr lang="zh-CN" altLang="en-US" sz="2000" dirty="0"/>
              <a:t>）</a:t>
            </a:r>
          </a:p>
        </p:txBody>
      </p:sp>
      <p:graphicFrame>
        <p:nvGraphicFramePr>
          <p:cNvPr id="6" name="图示 5">
            <a:extLst>
              <a:ext uri="{FF2B5EF4-FFF2-40B4-BE49-F238E27FC236}">
                <a16:creationId xmlns:a16="http://schemas.microsoft.com/office/drawing/2014/main" id="{881C3CED-08BD-7986-5586-1FC17085917A}"/>
              </a:ext>
            </a:extLst>
          </p:cNvPr>
          <p:cNvGraphicFramePr/>
          <p:nvPr>
            <p:extLst>
              <p:ext uri="{D42A27DB-BD31-4B8C-83A1-F6EECF244321}">
                <p14:modId xmlns:p14="http://schemas.microsoft.com/office/powerpoint/2010/main" val="2492928474"/>
              </p:ext>
            </p:extLst>
          </p:nvPr>
        </p:nvGraphicFramePr>
        <p:xfrm>
          <a:off x="7289379" y="2294188"/>
          <a:ext cx="4492979" cy="3372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灯片编号占位符 1">
            <a:extLst>
              <a:ext uri="{FF2B5EF4-FFF2-40B4-BE49-F238E27FC236}">
                <a16:creationId xmlns:a16="http://schemas.microsoft.com/office/drawing/2014/main" id="{C1DF1D76-85A5-A610-65FF-EBF0B16FD66E}"/>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65</a:t>
            </a:fld>
            <a:endParaRPr lang="zh-CN" altLang="en-US" dirty="0"/>
          </a:p>
        </p:txBody>
      </p:sp>
      <p:sp>
        <p:nvSpPr>
          <p:cNvPr id="3" name="页脚占位符 2">
            <a:extLst>
              <a:ext uri="{FF2B5EF4-FFF2-40B4-BE49-F238E27FC236}">
                <a16:creationId xmlns:a16="http://schemas.microsoft.com/office/drawing/2014/main" id="{9EB66226-8EDD-7A72-E139-7BB443311FC5}"/>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46DE941B-F0BD-020C-C4F7-0DCD37229468}"/>
              </a:ext>
            </a:extLst>
          </p:cNvPr>
          <p:cNvSpPr>
            <a:spLocks noGrp="1"/>
          </p:cNvSpPr>
          <p:nvPr>
            <p:ph type="sldNum" sz="quarter" idx="12"/>
          </p:nvPr>
        </p:nvSpPr>
        <p:spPr/>
        <p:txBody>
          <a:bodyPr/>
          <a:lstStyle/>
          <a:p>
            <a:fld id="{4B0D34C0-35A8-654C-9FBA-7B4E017BD630}" type="slidenum">
              <a:rPr lang="en-US" altLang="zh-CN" smtClean="0"/>
              <a:t>65</a:t>
            </a:fld>
            <a:endParaRPr kumimoji="1" lang="zh-CN" altLang="en-US"/>
          </a:p>
        </p:txBody>
      </p:sp>
    </p:spTree>
    <p:extLst>
      <p:ext uri="{BB962C8B-B14F-4D97-AF65-F5344CB8AC3E}">
        <p14:creationId xmlns:p14="http://schemas.microsoft.com/office/powerpoint/2010/main" val="2812456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CA02947C-86FA-43A0-AEA7-1533075A3978}"/>
              </a:ext>
            </a:extLst>
          </p:cNvPr>
          <p:cNvSpPr/>
          <p:nvPr/>
        </p:nvSpPr>
        <p:spPr>
          <a:xfrm>
            <a:off x="151585" y="1014660"/>
            <a:ext cx="11903253" cy="900779"/>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9" name="Shape6">
            <a:extLst>
              <a:ext uri="{FF2B5EF4-FFF2-40B4-BE49-F238E27FC236}">
                <a16:creationId xmlns:a16="http://schemas.microsoft.com/office/drawing/2014/main" id="{82D12675-44BA-4A12-95E2-53CE42E365F2}"/>
              </a:ext>
            </a:extLst>
          </p:cNvPr>
          <p:cNvSpPr/>
          <p:nvPr/>
        </p:nvSpPr>
        <p:spPr>
          <a:xfrm>
            <a:off x="2865264" y="1941533"/>
            <a:ext cx="6659736" cy="444208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2999587" y="1980850"/>
            <a:ext cx="6321484" cy="429929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范式</a:t>
            </a:r>
            <a:r>
              <a:rPr lang="zh-CN" altLang="en-US" dirty="0"/>
              <a:t>和规范化</a:t>
            </a:r>
            <a:endParaRPr kumimoji="1" lang="zh-CN" altLang="en-US" dirty="0"/>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522334" y="1042272"/>
            <a:ext cx="10895543" cy="1022641"/>
          </a:xfrm>
        </p:spPr>
        <p:txBody>
          <a:bodyPr/>
          <a:lstStyle/>
          <a:p>
            <a:pPr>
              <a:buFont typeface="Wingdings" panose="05000000000000000000" pitchFamily="2" charset="2"/>
              <a:buChar char="Ø"/>
            </a:pPr>
            <a:r>
              <a:rPr lang="zh-CN" altLang="en-US" sz="2400" dirty="0">
                <a:sym typeface="Calibri" pitchFamily="34" charset="0"/>
              </a:rPr>
              <a:t>一个低一级范式的关系模式，通过</a:t>
            </a:r>
            <a:r>
              <a:rPr lang="zh-CN" altLang="en-US" sz="2400" b="1" dirty="0">
                <a:solidFill>
                  <a:srgbClr val="7030A0"/>
                </a:solidFill>
                <a:sym typeface="Calibri" pitchFamily="34" charset="0"/>
              </a:rPr>
              <a:t>模式分解</a:t>
            </a:r>
            <a:r>
              <a:rPr lang="zh-CN" altLang="en-US" sz="2400" dirty="0">
                <a:sym typeface="Calibri" pitchFamily="34" charset="0"/>
              </a:rPr>
              <a:t>可以转换为若干个高一级范式的关系模式的集合，这种过程就叫</a:t>
            </a:r>
            <a:r>
              <a:rPr lang="zh-CN" altLang="en-US" sz="2400" b="1" dirty="0">
                <a:solidFill>
                  <a:srgbClr val="7030A0"/>
                </a:solidFill>
                <a:sym typeface="Calibri" pitchFamily="34" charset="0"/>
              </a:rPr>
              <a:t>规范化</a:t>
            </a:r>
            <a:r>
              <a:rPr lang="en-US" altLang="zh-CN" sz="2400" dirty="0">
                <a:sym typeface="Calibri" pitchFamily="34" charset="0"/>
              </a:rPr>
              <a:t>(</a:t>
            </a:r>
            <a:r>
              <a:rPr lang="en" altLang="zh-CN" sz="2400" dirty="0">
                <a:sym typeface="Calibri" pitchFamily="34" charset="0"/>
              </a:rPr>
              <a:t>normalization</a:t>
            </a:r>
            <a:r>
              <a:rPr lang="en-US" altLang="zh-CN" sz="2400" dirty="0">
                <a:sym typeface="Calibri" pitchFamily="34" charset="0"/>
              </a:rPr>
              <a:t>)</a:t>
            </a:r>
            <a:r>
              <a:rPr lang="zh-CN" altLang="en" sz="2400" dirty="0">
                <a:sym typeface="Calibri" pitchFamily="34" charset="0"/>
              </a:rPr>
              <a:t>。</a:t>
            </a:r>
          </a:p>
        </p:txBody>
      </p:sp>
      <p:sp>
        <p:nvSpPr>
          <p:cNvPr id="7" name="文本框 6">
            <a:extLst>
              <a:ext uri="{FF2B5EF4-FFF2-40B4-BE49-F238E27FC236}">
                <a16:creationId xmlns:a16="http://schemas.microsoft.com/office/drawing/2014/main" id="{636E600A-11BD-A9ED-4737-C47D09FCE605}"/>
              </a:ext>
            </a:extLst>
          </p:cNvPr>
          <p:cNvSpPr txBox="1"/>
          <p:nvPr/>
        </p:nvSpPr>
        <p:spPr>
          <a:xfrm>
            <a:off x="4103378" y="6397419"/>
            <a:ext cx="4075288" cy="302647"/>
          </a:xfrm>
          <a:prstGeom prst="rect">
            <a:avLst/>
          </a:prstGeom>
          <a:noFill/>
        </p:spPr>
        <p:txBody>
          <a:bodyPr wrap="square">
            <a:spAutoFit/>
          </a:bodyPr>
          <a:lstStyle/>
          <a:p>
            <a:pPr marL="540385" algn="ctr">
              <a:lnSpc>
                <a:spcPts val="1570"/>
              </a:lnSpc>
              <a:tabLst>
                <a:tab pos="5076825" algn="l"/>
              </a:tabLst>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规范化过程和各范式示意图</a:t>
            </a:r>
            <a:r>
              <a:rPr lang="en-US" altLang="zh-CN" sz="1600" kern="100" dirty="0">
                <a:effectLst/>
                <a:latin typeface="微软雅黑" panose="020B0503020204020204" pitchFamily="34" charset="-122"/>
                <a:ea typeface="微软雅黑" panose="020B0503020204020204" pitchFamily="34" charset="-122"/>
              </a:rPr>
              <a:t>  </a:t>
            </a:r>
            <a:endParaRPr lang="zh-CN" altLang="zh-CN" sz="1600" kern="100" dirty="0">
              <a:effectLst/>
              <a:latin typeface="微软雅黑" panose="020B0503020204020204" pitchFamily="34" charset="-122"/>
              <a:ea typeface="微软雅黑" panose="020B0503020204020204" pitchFamily="34" charset="-122"/>
            </a:endParaRPr>
          </a:p>
        </p:txBody>
      </p:sp>
      <p:sp>
        <p:nvSpPr>
          <p:cNvPr id="6" name="灯片编号占位符 1">
            <a:extLst>
              <a:ext uri="{FF2B5EF4-FFF2-40B4-BE49-F238E27FC236}">
                <a16:creationId xmlns:a16="http://schemas.microsoft.com/office/drawing/2014/main" id="{2C3531EA-1FE7-EBD0-63CA-AC95C0868E1B}"/>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66</a:t>
            </a:fld>
            <a:endParaRPr lang="zh-CN" altLang="en-US" dirty="0"/>
          </a:p>
        </p:txBody>
      </p:sp>
      <p:sp>
        <p:nvSpPr>
          <p:cNvPr id="3" name="页脚占位符 2">
            <a:extLst>
              <a:ext uri="{FF2B5EF4-FFF2-40B4-BE49-F238E27FC236}">
                <a16:creationId xmlns:a16="http://schemas.microsoft.com/office/drawing/2014/main" id="{6C963D21-F7F5-9A07-8786-D8CA3E58A951}"/>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509D4B43-AFAB-065A-C121-F4BD1BDBED94}"/>
              </a:ext>
            </a:extLst>
          </p:cNvPr>
          <p:cNvSpPr>
            <a:spLocks noGrp="1"/>
          </p:cNvSpPr>
          <p:nvPr>
            <p:ph type="sldNum" sz="quarter" idx="12"/>
          </p:nvPr>
        </p:nvSpPr>
        <p:spPr/>
        <p:txBody>
          <a:bodyPr/>
          <a:lstStyle/>
          <a:p>
            <a:fld id="{4B0D34C0-35A8-654C-9FBA-7B4E017BD630}" type="slidenum">
              <a:rPr lang="en-US" altLang="zh-CN" smtClean="0"/>
              <a:t>66</a:t>
            </a:fld>
            <a:endParaRPr kumimoji="1" lang="zh-CN" altLang="en-US"/>
          </a:p>
        </p:txBody>
      </p:sp>
      <p:pic>
        <p:nvPicPr>
          <p:cNvPr id="4" name="图片 3">
            <a:extLst>
              <a:ext uri="{FF2B5EF4-FFF2-40B4-BE49-F238E27FC236}">
                <a16:creationId xmlns:a16="http://schemas.microsoft.com/office/drawing/2014/main" id="{39C8A03E-7538-574B-C733-E6DE834B95BC}"/>
              </a:ext>
            </a:extLst>
          </p:cNvPr>
          <p:cNvPicPr>
            <a:picLocks noChangeAspect="1"/>
          </p:cNvPicPr>
          <p:nvPr/>
        </p:nvPicPr>
        <p:blipFill>
          <a:blip r:embed="rId3"/>
          <a:stretch>
            <a:fillRect/>
          </a:stretch>
        </p:blipFill>
        <p:spPr>
          <a:xfrm>
            <a:off x="3607308" y="1994656"/>
            <a:ext cx="4977384" cy="4285492"/>
          </a:xfrm>
          <a:prstGeom prst="rect">
            <a:avLst/>
          </a:prstGeom>
        </p:spPr>
      </p:pic>
    </p:spTree>
    <p:extLst>
      <p:ext uri="{BB962C8B-B14F-4D97-AF65-F5344CB8AC3E}">
        <p14:creationId xmlns:p14="http://schemas.microsoft.com/office/powerpoint/2010/main" val="704455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6">
            <a:extLst>
              <a:ext uri="{FF2B5EF4-FFF2-40B4-BE49-F238E27FC236}">
                <a16:creationId xmlns:a16="http://schemas.microsoft.com/office/drawing/2014/main" id="{82D12675-44BA-4A12-95E2-53CE42E365F2}"/>
              </a:ext>
            </a:extLst>
          </p:cNvPr>
          <p:cNvSpPr/>
          <p:nvPr/>
        </p:nvSpPr>
        <p:spPr>
          <a:xfrm>
            <a:off x="6255797" y="2995506"/>
            <a:ext cx="5665692" cy="2767117"/>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9" name="Shape6">
            <a:extLst>
              <a:ext uri="{FF2B5EF4-FFF2-40B4-BE49-F238E27FC236}">
                <a16:creationId xmlns:a16="http://schemas.microsoft.com/office/drawing/2014/main" id="{2BB58945-69A6-42E9-96FF-DC536AE97366}"/>
              </a:ext>
            </a:extLst>
          </p:cNvPr>
          <p:cNvSpPr/>
          <p:nvPr/>
        </p:nvSpPr>
        <p:spPr>
          <a:xfrm>
            <a:off x="6380594" y="3110832"/>
            <a:ext cx="5446076" cy="2537211"/>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6" name="Shape6">
            <a:extLst>
              <a:ext uri="{FF2B5EF4-FFF2-40B4-BE49-F238E27FC236}">
                <a16:creationId xmlns:a16="http://schemas.microsoft.com/office/drawing/2014/main" id="{82D12675-44BA-4A12-95E2-53CE42E365F2}"/>
              </a:ext>
            </a:extLst>
          </p:cNvPr>
          <p:cNvSpPr/>
          <p:nvPr/>
        </p:nvSpPr>
        <p:spPr>
          <a:xfrm>
            <a:off x="288552" y="2995506"/>
            <a:ext cx="5665692" cy="2767117"/>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7" name="Shape6">
            <a:extLst>
              <a:ext uri="{FF2B5EF4-FFF2-40B4-BE49-F238E27FC236}">
                <a16:creationId xmlns:a16="http://schemas.microsoft.com/office/drawing/2014/main" id="{2BB58945-69A6-42E9-96FF-DC536AE97366}"/>
              </a:ext>
            </a:extLst>
          </p:cNvPr>
          <p:cNvSpPr/>
          <p:nvPr/>
        </p:nvSpPr>
        <p:spPr>
          <a:xfrm>
            <a:off x="413349" y="3110832"/>
            <a:ext cx="5446076" cy="2537211"/>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18">
            <a:extLst>
              <a:ext uri="{FF2B5EF4-FFF2-40B4-BE49-F238E27FC236}">
                <a16:creationId xmlns:a16="http://schemas.microsoft.com/office/drawing/2014/main" id="{CA02947C-86FA-43A0-AEA7-1533075A3978}"/>
              </a:ext>
            </a:extLst>
          </p:cNvPr>
          <p:cNvSpPr/>
          <p:nvPr/>
        </p:nvSpPr>
        <p:spPr>
          <a:xfrm>
            <a:off x="151585" y="1031404"/>
            <a:ext cx="11903253" cy="1869307"/>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第一范式 </a:t>
            </a:r>
            <a:r>
              <a:rPr kumimoji="1" lang="en-US" altLang="zh-CN" dirty="0"/>
              <a:t>1NF</a:t>
            </a:r>
            <a:endParaRPr kumimoji="1" lang="zh-CN" altLang="en-US" dirty="0"/>
          </a:p>
        </p:txBody>
      </p:sp>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288551" y="1184164"/>
            <a:ext cx="11456894" cy="1869308"/>
          </a:xfrm>
        </p:spPr>
        <p:txBody>
          <a:bodyPr/>
          <a:lstStyle/>
          <a:p>
            <a:pPr>
              <a:buFont typeface="Wingdings" panose="05000000000000000000" pitchFamily="2" charset="2"/>
              <a:buChar char="Ø"/>
            </a:pPr>
            <a:r>
              <a:rPr lang="zh-CN" altLang="zh-CN" sz="2400" b="1" dirty="0">
                <a:solidFill>
                  <a:srgbClr val="7030A0"/>
                </a:solidFill>
                <a:latin typeface="Microsoft YaHei" panose="020B0503020204020204" pitchFamily="34" charset="-122"/>
                <a:ea typeface="Microsoft YaHei" panose="020B0503020204020204" pitchFamily="34" charset="-122"/>
              </a:rPr>
              <a:t>第一范式</a:t>
            </a:r>
            <a:r>
              <a:rPr lang="zh-CN" altLang="zh-CN"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1NF</a:t>
            </a:r>
            <a:r>
              <a:rPr lang="zh-CN" altLang="zh-CN" sz="2400" dirty="0">
                <a:latin typeface="Microsoft YaHei" panose="020B0503020204020204" pitchFamily="34" charset="-122"/>
                <a:ea typeface="Microsoft YaHei" panose="020B0503020204020204" pitchFamily="34" charset="-122"/>
              </a:rPr>
              <a:t>）是指关系</a:t>
            </a:r>
            <a:r>
              <a:rPr lang="en-US" altLang="zh-CN" sz="2400" i="1" dirty="0">
                <a:latin typeface="Microsoft YaHei" panose="020B0503020204020204" pitchFamily="34" charset="-122"/>
                <a:ea typeface="Microsoft YaHei" panose="020B0503020204020204" pitchFamily="34" charset="-122"/>
              </a:rPr>
              <a:t>R</a:t>
            </a:r>
            <a:r>
              <a:rPr lang="zh-CN" altLang="en-US" sz="2400" i="1"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的每一属性都是</a:t>
            </a:r>
            <a:r>
              <a:rPr lang="zh-CN" altLang="zh-CN" sz="2400" b="1" dirty="0">
                <a:latin typeface="Microsoft YaHei" panose="020B0503020204020204" pitchFamily="34" charset="-122"/>
                <a:ea typeface="Microsoft YaHei" panose="020B0503020204020204" pitchFamily="34" charset="-122"/>
              </a:rPr>
              <a:t>不可再分的基本数据项</a:t>
            </a:r>
            <a:r>
              <a:rPr lang="zh-CN" altLang="zh-CN" sz="2400" dirty="0">
                <a:latin typeface="Microsoft YaHei" panose="020B0503020204020204" pitchFamily="34" charset="-122"/>
                <a:ea typeface="Microsoft YaHei" panose="020B0503020204020204" pitchFamily="34" charset="-122"/>
              </a:rPr>
              <a:t>，同一属性中</a:t>
            </a:r>
            <a:r>
              <a:rPr lang="zh-CN" altLang="zh-CN" sz="2400" b="1" dirty="0">
                <a:latin typeface="Microsoft YaHei" panose="020B0503020204020204" pitchFamily="34" charset="-122"/>
                <a:ea typeface="Microsoft YaHei" panose="020B0503020204020204" pitchFamily="34" charset="-122"/>
              </a:rPr>
              <a:t>不能有多个值</a:t>
            </a:r>
            <a:r>
              <a:rPr lang="zh-CN" altLang="zh-CN" sz="2400" dirty="0">
                <a:latin typeface="Microsoft YaHei" panose="020B0503020204020204" pitchFamily="34" charset="-122"/>
                <a:ea typeface="Microsoft YaHei" panose="020B0503020204020204" pitchFamily="34" charset="-122"/>
              </a:rPr>
              <a:t>，即关系表中的某个属性不能有多个值或者</a:t>
            </a:r>
            <a:r>
              <a:rPr lang="zh-CN" altLang="zh-CN" sz="2400" b="1" dirty="0">
                <a:latin typeface="Microsoft YaHei" panose="020B0503020204020204" pitchFamily="34" charset="-122"/>
                <a:ea typeface="Microsoft YaHei" panose="020B0503020204020204" pitchFamily="34" charset="-122"/>
              </a:rPr>
              <a:t>不能有重复的属性</a:t>
            </a:r>
            <a:r>
              <a:rPr lang="zh-CN" altLang="zh-CN"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buFont typeface="Wingdings" panose="05000000000000000000" pitchFamily="2" charset="2"/>
              <a:buChar char="Ø"/>
            </a:pPr>
            <a:r>
              <a:rPr lang="zh-CN" altLang="zh-CN" sz="2400" dirty="0">
                <a:solidFill>
                  <a:srgbClr val="7030A0"/>
                </a:solidFill>
                <a:latin typeface="Microsoft YaHei" panose="020B0503020204020204" pitchFamily="34" charset="-122"/>
                <a:ea typeface="Microsoft YaHei" panose="020B0503020204020204" pitchFamily="34" charset="-122"/>
              </a:rPr>
              <a:t>在关系数据库中，满足</a:t>
            </a:r>
            <a:r>
              <a:rPr lang="zh-CN" altLang="zh-CN" sz="2400" u="sng" dirty="0">
                <a:solidFill>
                  <a:srgbClr val="7030A0"/>
                </a:solidFill>
                <a:latin typeface="Microsoft YaHei" panose="020B0503020204020204" pitchFamily="34" charset="-122"/>
                <a:ea typeface="Microsoft YaHei" panose="020B0503020204020204" pitchFamily="34" charset="-122"/>
              </a:rPr>
              <a:t>最低要求</a:t>
            </a:r>
            <a:r>
              <a:rPr lang="zh-CN" altLang="zh-CN" sz="2400" dirty="0">
                <a:solidFill>
                  <a:srgbClr val="7030A0"/>
                </a:solidFill>
                <a:latin typeface="Microsoft YaHei" panose="020B0503020204020204" pitchFamily="34" charset="-122"/>
                <a:ea typeface="Microsoft YaHei" panose="020B0503020204020204" pitchFamily="34" charset="-122"/>
              </a:rPr>
              <a:t>的范式是第一范式</a:t>
            </a:r>
            <a:r>
              <a:rPr lang="zh-CN" altLang="zh-CN" sz="2400" dirty="0">
                <a:latin typeface="Microsoft YaHei" panose="020B0503020204020204" pitchFamily="34" charset="-122"/>
                <a:ea typeface="Microsoft YaHei" panose="020B0503020204020204" pitchFamily="34" charset="-122"/>
              </a:rPr>
              <a:t>，不满足第一范式的不是关系数据库。如果出现重复的属性，则根据第一范式，需要将该属性进行细分。 </a:t>
            </a:r>
            <a:endParaRPr lang="zh-CN" altLang="en-US" sz="24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1F1EB600-2012-CB17-7036-1A3F0491BEB1}"/>
              </a:ext>
            </a:extLst>
          </p:cNvPr>
          <p:cNvPicPr>
            <a:picLocks noChangeAspect="1"/>
          </p:cNvPicPr>
          <p:nvPr/>
        </p:nvPicPr>
        <p:blipFill>
          <a:blip r:embed="rId2"/>
          <a:stretch>
            <a:fillRect/>
          </a:stretch>
        </p:blipFill>
        <p:spPr>
          <a:xfrm>
            <a:off x="1376581" y="3643716"/>
            <a:ext cx="4292600" cy="1295400"/>
          </a:xfrm>
          <a:prstGeom prst="rect">
            <a:avLst/>
          </a:prstGeom>
        </p:spPr>
      </p:pic>
      <p:pic>
        <p:nvPicPr>
          <p:cNvPr id="6" name="图片 5">
            <a:extLst>
              <a:ext uri="{FF2B5EF4-FFF2-40B4-BE49-F238E27FC236}">
                <a16:creationId xmlns:a16="http://schemas.microsoft.com/office/drawing/2014/main" id="{DBAA7827-8DED-233F-D5CF-A71878587B20}"/>
              </a:ext>
            </a:extLst>
          </p:cNvPr>
          <p:cNvPicPr>
            <a:picLocks noChangeAspect="1"/>
          </p:cNvPicPr>
          <p:nvPr/>
        </p:nvPicPr>
        <p:blipFill>
          <a:blip r:embed="rId3"/>
          <a:stretch>
            <a:fillRect/>
          </a:stretch>
        </p:blipFill>
        <p:spPr>
          <a:xfrm>
            <a:off x="6572997" y="3643716"/>
            <a:ext cx="4356100" cy="1295400"/>
          </a:xfrm>
          <a:prstGeom prst="rect">
            <a:avLst/>
          </a:prstGeom>
        </p:spPr>
      </p:pic>
      <p:sp>
        <p:nvSpPr>
          <p:cNvPr id="8" name="文本框 7">
            <a:extLst>
              <a:ext uri="{FF2B5EF4-FFF2-40B4-BE49-F238E27FC236}">
                <a16:creationId xmlns:a16="http://schemas.microsoft.com/office/drawing/2014/main" id="{993E1E4D-1C0A-B3AA-C89B-281CE92E0BC6}"/>
              </a:ext>
            </a:extLst>
          </p:cNvPr>
          <p:cNvSpPr txBox="1"/>
          <p:nvPr/>
        </p:nvSpPr>
        <p:spPr>
          <a:xfrm>
            <a:off x="2336800" y="5108393"/>
            <a:ext cx="6096000" cy="338554"/>
          </a:xfrm>
          <a:prstGeom prst="rect">
            <a:avLst/>
          </a:prstGeom>
          <a:noFill/>
        </p:spPr>
        <p:txBody>
          <a:bodyPr wrap="square">
            <a:spAutoFit/>
          </a:bodyPr>
          <a:lstStyle/>
          <a:p>
            <a:r>
              <a:rPr lang="zh-CN" altLang="en-US" sz="1600" b="1" dirty="0">
                <a:solidFill>
                  <a:srgbClr val="000000"/>
                </a:solidFill>
                <a:effectLst/>
                <a:latin typeface="微软雅黑" panose="020B0503020204020204" pitchFamily="34" charset="-122"/>
                <a:ea typeface="微软雅黑" panose="020B0503020204020204" pitchFamily="34" charset="-122"/>
              </a:rPr>
              <a:t>原始的</a:t>
            </a:r>
            <a:r>
              <a:rPr lang="en" altLang="zh-CN" sz="1600" b="1" dirty="0">
                <a:solidFill>
                  <a:srgbClr val="000000"/>
                </a:solidFill>
                <a:effectLst/>
                <a:latin typeface="微软雅黑" panose="020B0503020204020204" pitchFamily="34" charset="-122"/>
                <a:ea typeface="微软雅黑" panose="020B0503020204020204" pitchFamily="34" charset="-122"/>
              </a:rPr>
              <a:t>Student</a:t>
            </a:r>
            <a:r>
              <a:rPr lang="zh-CN" altLang="en-US" sz="1600" b="1" dirty="0">
                <a:solidFill>
                  <a:srgbClr val="000000"/>
                </a:solidFill>
                <a:effectLst/>
                <a:latin typeface="微软雅黑" panose="020B0503020204020204" pitchFamily="34" charset="-122"/>
                <a:ea typeface="微软雅黑" panose="020B0503020204020204" pitchFamily="34" charset="-122"/>
              </a:rPr>
              <a:t>关系表 </a:t>
            </a:r>
          </a:p>
        </p:txBody>
      </p:sp>
      <p:sp>
        <p:nvSpPr>
          <p:cNvPr id="9" name="文本框 8">
            <a:extLst>
              <a:ext uri="{FF2B5EF4-FFF2-40B4-BE49-F238E27FC236}">
                <a16:creationId xmlns:a16="http://schemas.microsoft.com/office/drawing/2014/main" id="{272D5729-01DA-F9E9-4FB9-05727279B59A}"/>
              </a:ext>
            </a:extLst>
          </p:cNvPr>
          <p:cNvSpPr txBox="1"/>
          <p:nvPr/>
        </p:nvSpPr>
        <p:spPr>
          <a:xfrm>
            <a:off x="7413273" y="5108393"/>
            <a:ext cx="3412150" cy="584775"/>
          </a:xfrm>
          <a:prstGeom prst="rect">
            <a:avLst/>
          </a:prstGeom>
          <a:noFill/>
        </p:spPr>
        <p:txBody>
          <a:bodyPr wrap="square">
            <a:spAutoFit/>
          </a:bodyPr>
          <a:lstStyle/>
          <a:p>
            <a:r>
              <a:rPr lang="zh-CN" altLang="en-US" sz="1600" b="1" dirty="0">
                <a:solidFill>
                  <a:srgbClr val="000000"/>
                </a:solidFill>
                <a:latin typeface="微软雅黑" panose="020B0503020204020204" pitchFamily="34" charset="-122"/>
                <a:ea typeface="微软雅黑" panose="020B0503020204020204" pitchFamily="34" charset="-122"/>
              </a:rPr>
              <a:t>满足</a:t>
            </a:r>
            <a:r>
              <a:rPr lang="en-US" altLang="zh-CN" sz="1600" b="1" dirty="0">
                <a:solidFill>
                  <a:srgbClr val="000000"/>
                </a:solidFill>
                <a:latin typeface="微软雅黑" panose="020B0503020204020204" pitchFamily="34" charset="-122"/>
                <a:ea typeface="微软雅黑" panose="020B0503020204020204" pitchFamily="34" charset="-122"/>
              </a:rPr>
              <a:t>1</a:t>
            </a:r>
            <a:r>
              <a:rPr lang="en" altLang="zh-CN" sz="1600" b="1" dirty="0">
                <a:solidFill>
                  <a:srgbClr val="000000"/>
                </a:solidFill>
                <a:latin typeface="微软雅黑" panose="020B0503020204020204" pitchFamily="34" charset="-122"/>
                <a:ea typeface="微软雅黑" panose="020B0503020204020204" pitchFamily="34" charset="-122"/>
              </a:rPr>
              <a:t>NF</a:t>
            </a:r>
            <a:r>
              <a:rPr lang="zh-CN" altLang="en-US" sz="1600" b="1" dirty="0">
                <a:solidFill>
                  <a:srgbClr val="000000"/>
                </a:solidFill>
                <a:latin typeface="微软雅黑" panose="020B0503020204020204" pitchFamily="34" charset="-122"/>
                <a:ea typeface="微软雅黑" panose="020B0503020204020204" pitchFamily="34" charset="-122"/>
              </a:rPr>
              <a:t>的</a:t>
            </a:r>
            <a:r>
              <a:rPr lang="en" altLang="zh-CN" sz="1600" b="1" dirty="0">
                <a:solidFill>
                  <a:srgbClr val="000000"/>
                </a:solidFill>
                <a:latin typeface="微软雅黑" panose="020B0503020204020204" pitchFamily="34" charset="-122"/>
                <a:ea typeface="微软雅黑" panose="020B0503020204020204" pitchFamily="34" charset="-122"/>
              </a:rPr>
              <a:t>Student</a:t>
            </a:r>
            <a:r>
              <a:rPr lang="zh-CN" altLang="en-US" sz="1600" b="1" dirty="0">
                <a:solidFill>
                  <a:srgbClr val="000000"/>
                </a:solidFill>
                <a:latin typeface="微软雅黑" panose="020B0503020204020204" pitchFamily="34" charset="-122"/>
                <a:ea typeface="微软雅黑" panose="020B0503020204020204" pitchFamily="34" charset="-122"/>
              </a:rPr>
              <a:t>关系表  </a:t>
            </a:r>
          </a:p>
          <a:p>
            <a:endParaRPr lang="zh-CN" altLang="en-US" sz="1600" b="1" dirty="0">
              <a:solidFill>
                <a:srgbClr val="000000"/>
              </a:solidFill>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91CE14A-FAD9-652F-FCB5-8989303BC93D}"/>
              </a:ext>
            </a:extLst>
          </p:cNvPr>
          <p:cNvSpPr/>
          <p:nvPr/>
        </p:nvSpPr>
        <p:spPr bwMode="auto">
          <a:xfrm>
            <a:off x="3149600" y="3522776"/>
            <a:ext cx="2519581" cy="1432858"/>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2" name="矩形 11">
            <a:extLst>
              <a:ext uri="{FF2B5EF4-FFF2-40B4-BE49-F238E27FC236}">
                <a16:creationId xmlns:a16="http://schemas.microsoft.com/office/drawing/2014/main" id="{22852BC5-EE85-AC33-C5B2-9E293C5D80DB}"/>
              </a:ext>
            </a:extLst>
          </p:cNvPr>
          <p:cNvSpPr/>
          <p:nvPr/>
        </p:nvSpPr>
        <p:spPr bwMode="auto">
          <a:xfrm>
            <a:off x="8305842" y="3506258"/>
            <a:ext cx="2519581" cy="1432858"/>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0" name="灯片编号占位符 1">
            <a:extLst>
              <a:ext uri="{FF2B5EF4-FFF2-40B4-BE49-F238E27FC236}">
                <a16:creationId xmlns:a16="http://schemas.microsoft.com/office/drawing/2014/main" id="{F8472B81-BD6B-05EE-458B-FB766EBED85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67</a:t>
            </a:fld>
            <a:endParaRPr lang="zh-CN" altLang="en-US" dirty="0"/>
          </a:p>
        </p:txBody>
      </p:sp>
      <p:sp>
        <p:nvSpPr>
          <p:cNvPr id="4" name="页脚占位符 3">
            <a:extLst>
              <a:ext uri="{FF2B5EF4-FFF2-40B4-BE49-F238E27FC236}">
                <a16:creationId xmlns:a16="http://schemas.microsoft.com/office/drawing/2014/main" id="{9ECE112E-B19F-B06A-2F72-FE7A69525F27}"/>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2E95208A-D3CD-CB72-91A4-1332FFBC9834}"/>
              </a:ext>
            </a:extLst>
          </p:cNvPr>
          <p:cNvSpPr>
            <a:spLocks noGrp="1"/>
          </p:cNvSpPr>
          <p:nvPr>
            <p:ph type="sldNum" sz="quarter" idx="12"/>
          </p:nvPr>
        </p:nvSpPr>
        <p:spPr/>
        <p:txBody>
          <a:bodyPr/>
          <a:lstStyle/>
          <a:p>
            <a:fld id="{4B0D34C0-35A8-654C-9FBA-7B4E017BD630}" type="slidenum">
              <a:rPr lang="en-US" altLang="zh-CN" smtClean="0"/>
              <a:t>67</a:t>
            </a:fld>
            <a:endParaRPr kumimoji="1" lang="zh-CN" altLang="en-US"/>
          </a:p>
        </p:txBody>
      </p:sp>
    </p:spTree>
    <p:extLst>
      <p:ext uri="{BB962C8B-B14F-4D97-AF65-F5344CB8AC3E}">
        <p14:creationId xmlns:p14="http://schemas.microsoft.com/office/powerpoint/2010/main" val="3477791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18">
            <a:extLst>
              <a:ext uri="{FF2B5EF4-FFF2-40B4-BE49-F238E27FC236}">
                <a16:creationId xmlns:a16="http://schemas.microsoft.com/office/drawing/2014/main" id="{CA02947C-86FA-43A0-AEA7-1533075A3978}"/>
              </a:ext>
            </a:extLst>
          </p:cNvPr>
          <p:cNvSpPr/>
          <p:nvPr/>
        </p:nvSpPr>
        <p:spPr>
          <a:xfrm>
            <a:off x="151586" y="1055476"/>
            <a:ext cx="11585986" cy="1733568"/>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2" name="Shape6">
            <a:extLst>
              <a:ext uri="{FF2B5EF4-FFF2-40B4-BE49-F238E27FC236}">
                <a16:creationId xmlns:a16="http://schemas.microsoft.com/office/drawing/2014/main" id="{82D12675-44BA-4A12-95E2-53CE42E365F2}"/>
              </a:ext>
            </a:extLst>
          </p:cNvPr>
          <p:cNvSpPr/>
          <p:nvPr/>
        </p:nvSpPr>
        <p:spPr>
          <a:xfrm>
            <a:off x="2865264" y="2878000"/>
            <a:ext cx="6659736" cy="233021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a:extLst>
              <a:ext uri="{FF2B5EF4-FFF2-40B4-BE49-F238E27FC236}">
                <a16:creationId xmlns:a16="http://schemas.microsoft.com/office/drawing/2014/main" id="{2BB58945-69A6-42E9-96FF-DC536AE97366}"/>
              </a:ext>
            </a:extLst>
          </p:cNvPr>
          <p:cNvSpPr/>
          <p:nvPr/>
        </p:nvSpPr>
        <p:spPr>
          <a:xfrm>
            <a:off x="2999587" y="2974572"/>
            <a:ext cx="6401588" cy="213660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任意多边形: 形状 9">
            <a:extLst>
              <a:ext uri="{FF2B5EF4-FFF2-40B4-BE49-F238E27FC236}">
                <a16:creationId xmlns:a16="http://schemas.microsoft.com/office/drawing/2014/main" id="{B9FD3993-401C-4559-8F92-13A3B05C41A5}"/>
              </a:ext>
            </a:extLst>
          </p:cNvPr>
          <p:cNvSpPr/>
          <p:nvPr/>
        </p:nvSpPr>
        <p:spPr bwMode="auto">
          <a:xfrm>
            <a:off x="772017" y="5576819"/>
            <a:ext cx="10647965" cy="848256"/>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第二范式 </a:t>
            </a:r>
            <a:r>
              <a:rPr lang="en-US" altLang="zh-CN" dirty="0"/>
              <a:t>2NF</a:t>
            </a:r>
            <a:endParaRPr kumimoji="1"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288551" y="1152509"/>
                <a:ext cx="11523834" cy="1777932"/>
              </a:xfrm>
            </p:spPr>
            <p:txBody>
              <a:bodyPr/>
              <a:lstStyle/>
              <a:p>
                <a:pPr marL="0" indent="0">
                  <a:buNone/>
                </a:pPr>
                <a:r>
                  <a:rPr lang="en-US" altLang="zh-CN" dirty="0">
                    <a:latin typeface="Times" pitchFamily="2" charset="0"/>
                  </a:rPr>
                  <a:t>【</a:t>
                </a:r>
                <a:r>
                  <a:rPr lang="zh-CN" altLang="en-US" b="1" dirty="0">
                    <a:latin typeface="Times" pitchFamily="2" charset="0"/>
                  </a:rPr>
                  <a:t>例</a:t>
                </a:r>
                <a:r>
                  <a:rPr lang="en-US" altLang="zh-CN" b="1" dirty="0">
                    <a:latin typeface="Times" pitchFamily="2" charset="0"/>
                  </a:rPr>
                  <a:t>3.6</a:t>
                </a:r>
                <a:r>
                  <a:rPr lang="en-US" altLang="zh-CN" dirty="0">
                    <a:latin typeface="Times" pitchFamily="2" charset="0"/>
                  </a:rPr>
                  <a:t>】</a:t>
                </a:r>
                <a:r>
                  <a:rPr lang="zh-CN" altLang="zh-CN" dirty="0">
                    <a:latin typeface="Times" pitchFamily="2" charset="0"/>
                  </a:rPr>
                  <a:t>考虑</a:t>
                </a:r>
                <a:r>
                  <a:rPr lang="zh-CN" altLang="en-US" dirty="0">
                    <a:latin typeface="Times" pitchFamily="2" charset="0"/>
                  </a:rPr>
                  <a:t>下</a:t>
                </a:r>
                <a:r>
                  <a:rPr lang="zh-CN" altLang="zh-CN" dirty="0">
                    <a:latin typeface="Times" pitchFamily="2" charset="0"/>
                  </a:rPr>
                  <a:t>图的学生</a:t>
                </a:r>
                <a:r>
                  <a:rPr lang="en-US" altLang="zh-CN" dirty="0">
                    <a:latin typeface="Times" pitchFamily="2" charset="0"/>
                  </a:rPr>
                  <a:t>-</a:t>
                </a:r>
                <a:r>
                  <a:rPr lang="zh-CN" altLang="zh-CN" dirty="0">
                    <a:latin typeface="Times" pitchFamily="2" charset="0"/>
                  </a:rPr>
                  <a:t>选课</a:t>
                </a:r>
                <a:r>
                  <a:rPr lang="en-US" altLang="zh-CN" dirty="0">
                    <a:latin typeface="Times" pitchFamily="2" charset="0"/>
                  </a:rPr>
                  <a:t>-</a:t>
                </a:r>
                <a:r>
                  <a:rPr lang="zh-CN" altLang="zh-CN" dirty="0">
                    <a:latin typeface="Times" pitchFamily="2" charset="0"/>
                  </a:rPr>
                  <a:t>住址关系</a:t>
                </a:r>
                <a:r>
                  <a:rPr lang="en-US" altLang="zh-CN" dirty="0">
                    <a:latin typeface="Times" pitchFamily="2" charset="0"/>
                  </a:rPr>
                  <a:t>SLC</a:t>
                </a:r>
                <a:r>
                  <a:rPr lang="zh-CN" altLang="zh-CN" dirty="0">
                    <a:latin typeface="Times" pitchFamily="2" charset="0"/>
                  </a:rPr>
                  <a:t>，</a:t>
                </a:r>
                <a:r>
                  <a:rPr lang="zh-CN" altLang="zh-CN" dirty="0">
                    <a:solidFill>
                      <a:schemeClr val="accent2"/>
                    </a:solidFill>
                    <a:latin typeface="Times" pitchFamily="2" charset="0"/>
                  </a:rPr>
                  <a:t>其复合主键是</a:t>
                </a:r>
                <a:r>
                  <a:rPr lang="en-US" altLang="zh-CN" dirty="0">
                    <a:solidFill>
                      <a:schemeClr val="accent2"/>
                    </a:solidFill>
                    <a:latin typeface="Times" pitchFamily="2" charset="0"/>
                  </a:rPr>
                  <a:t>{</a:t>
                </a:r>
                <a:r>
                  <a:rPr lang="en-US" altLang="zh-CN" dirty="0" err="1">
                    <a:solidFill>
                      <a:schemeClr val="accent2"/>
                    </a:solidFill>
                    <a:latin typeface="Times" pitchFamily="2" charset="0"/>
                  </a:rPr>
                  <a:t>Sno</a:t>
                </a:r>
                <a:r>
                  <a:rPr lang="en-US" altLang="zh-CN" dirty="0">
                    <a:solidFill>
                      <a:schemeClr val="accent2"/>
                    </a:solidFill>
                    <a:latin typeface="Times" pitchFamily="2" charset="0"/>
                  </a:rPr>
                  <a:t>, </a:t>
                </a:r>
                <a:r>
                  <a:rPr lang="en-US" altLang="zh-CN" dirty="0" err="1">
                    <a:solidFill>
                      <a:schemeClr val="accent2"/>
                    </a:solidFill>
                    <a:latin typeface="Times" pitchFamily="2" charset="0"/>
                  </a:rPr>
                  <a:t>Cno</a:t>
                </a:r>
                <a:r>
                  <a:rPr lang="en-US" altLang="zh-CN" dirty="0">
                    <a:solidFill>
                      <a:schemeClr val="accent2"/>
                    </a:solidFill>
                    <a:latin typeface="Times" pitchFamily="2" charset="0"/>
                  </a:rPr>
                  <a:t>}</a:t>
                </a:r>
                <a:r>
                  <a:rPr lang="zh-CN" altLang="zh-CN" dirty="0">
                    <a:latin typeface="Times" pitchFamily="2" charset="0"/>
                  </a:rPr>
                  <a:t>，</a:t>
                </a:r>
                <a:r>
                  <a:rPr lang="en-US" altLang="zh-CN" dirty="0" err="1">
                    <a:latin typeface="Times" pitchFamily="2" charset="0"/>
                  </a:rPr>
                  <a:t>Sloc</a:t>
                </a:r>
                <a:r>
                  <a:rPr lang="zh-CN" altLang="zh-CN" dirty="0">
                    <a:latin typeface="Times" pitchFamily="2" charset="0"/>
                  </a:rPr>
                  <a:t>为学生的宿舍楼号，并且每个系的学生住在</a:t>
                </a:r>
                <a:r>
                  <a:rPr lang="zh-CN" altLang="zh-CN" b="1" dirty="0">
                    <a:latin typeface="Times" pitchFamily="2" charset="0"/>
                  </a:rPr>
                  <a:t>同一</a:t>
                </a:r>
                <a:r>
                  <a:rPr lang="zh-CN" altLang="zh-CN" dirty="0">
                    <a:latin typeface="Times" pitchFamily="2" charset="0"/>
                  </a:rPr>
                  <a:t>个地方。</a:t>
                </a:r>
                <a:r>
                  <a:rPr lang="en-US" altLang="zh-CN" dirty="0">
                    <a:latin typeface="Times" pitchFamily="2" charset="0"/>
                  </a:rPr>
                  <a:t>SLC</a:t>
                </a:r>
                <a:r>
                  <a:rPr lang="zh-CN" altLang="zh-CN" dirty="0">
                    <a:latin typeface="Times" pitchFamily="2" charset="0"/>
                  </a:rPr>
                  <a:t>关系存在如下函数依赖：</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𝑆𝑛𝑜</m:t>
                    </m:r>
                    <m:r>
                      <a:rPr lang="en-US" altLang="zh-CN" i="1">
                        <a:latin typeface="Cambria Math" panose="02040503050406030204" pitchFamily="18" charset="0"/>
                      </a:rPr>
                      <m:t>,</m:t>
                    </m:r>
                    <m:r>
                      <a:rPr lang="en-US" altLang="zh-CN" i="1">
                        <a:latin typeface="Cambria Math" panose="02040503050406030204" pitchFamily="18" charset="0"/>
                      </a:rPr>
                      <m:t>𝐶𝑛𝑜</m:t>
                    </m:r>
                    <m:r>
                      <a:rPr lang="en-US" altLang="zh-CN" i="1">
                        <a:latin typeface="Cambria Math" panose="02040503050406030204" pitchFamily="18" charset="0"/>
                      </a:rPr>
                      <m:t>)</m:t>
                    </m:r>
                    <m:box>
                      <m:boxPr>
                        <m:ctrlPr>
                          <a:rPr lang="zh-CN" altLang="zh-CN" i="1">
                            <a:latin typeface="Cambria Math" panose="02040503050406030204" pitchFamily="18" charset="0"/>
                          </a:rPr>
                        </m:ctrlPr>
                      </m:boxPr>
                      <m:e>
                        <m:groupChr>
                          <m:groupChrPr>
                            <m:chr m:val="→"/>
                            <m:vertJc m:val="bot"/>
                            <m:ctrlPr>
                              <a:rPr lang="zh-CN" altLang="zh-CN" i="1">
                                <a:latin typeface="Cambria Math" panose="02040503050406030204" pitchFamily="18" charset="0"/>
                              </a:rPr>
                            </m:ctrlPr>
                          </m:groupChrPr>
                          <m:e>
                            <m:r>
                              <a:rPr lang="en-US" altLang="zh-CN" i="1">
                                <a:latin typeface="Cambria Math" panose="02040503050406030204" pitchFamily="18" charset="0"/>
                              </a:rPr>
                              <m:t>𝑓</m:t>
                            </m:r>
                          </m:e>
                        </m:groupChr>
                      </m:e>
                    </m:box>
                    <m:r>
                      <a:rPr lang="en-US" altLang="zh-CN" i="1">
                        <a:latin typeface="Cambria Math" panose="02040503050406030204" pitchFamily="18" charset="0"/>
                      </a:rPr>
                      <m:t>𝐺𝑟𝑎𝑑𝑒</m:t>
                    </m:r>
                    <m:r>
                      <a:rPr lang="en-US" altLang="zh-CN" i="1" smtClean="0">
                        <a:latin typeface="Cambria Math" panose="02040503050406030204" pitchFamily="18" charset="0"/>
                      </a:rPr>
                      <m:t>, </m:t>
                    </m:r>
                    <m:r>
                      <a:rPr lang="en-US" altLang="zh-CN" i="1" smtClean="0">
                        <a:latin typeface="Cambria Math" panose="02040503050406030204" pitchFamily="18" charset="0"/>
                      </a:rPr>
                      <m:t>𝑆𝑛𝑜</m:t>
                    </m:r>
                    <m:box>
                      <m:boxPr>
                        <m:ctrlPr>
                          <a:rPr lang="zh-CN" altLang="zh-CN" i="1">
                            <a:latin typeface="Cambria Math" panose="02040503050406030204" pitchFamily="18" charset="0"/>
                          </a:rPr>
                        </m:ctrlPr>
                      </m:boxPr>
                      <m:e>
                        <m:r>
                          <a:rPr lang="en-US" altLang="zh-CN" i="1">
                            <a:latin typeface="Cambria Math" panose="02040503050406030204" pitchFamily="18" charset="0"/>
                          </a:rPr>
                          <m:t>→</m:t>
                        </m:r>
                      </m:e>
                    </m:box>
                    <m:r>
                      <a:rPr lang="en-US" altLang="zh-CN" i="1">
                        <a:latin typeface="Cambria Math" panose="02040503050406030204" pitchFamily="18" charset="0"/>
                      </a:rPr>
                      <m:t>𝑆𝑑𝑒𝑝𝑡</m:t>
                    </m:r>
                  </m:oMath>
                </a14:m>
                <a:r>
                  <a:rPr lang="zh-CN" altLang="zh-CN" dirty="0">
                    <a:latin typeface="Times" pitchFamily="2" charset="0"/>
                  </a:rPr>
                  <a:t>，</a:t>
                </a:r>
                <a14:m>
                  <m:oMath xmlns:m="http://schemas.openxmlformats.org/officeDocument/2006/math">
                    <m:r>
                      <a:rPr lang="en-US" altLang="zh-CN" i="1">
                        <a:latin typeface="Cambria Math" panose="02040503050406030204" pitchFamily="18" charset="0"/>
                      </a:rPr>
                      <m:t>(</m:t>
                    </m:r>
                    <m:r>
                      <a:rPr lang="en-US" altLang="zh-CN" b="1" i="1">
                        <a:latin typeface="Cambria Math" panose="02040503050406030204" pitchFamily="18" charset="0"/>
                      </a:rPr>
                      <m:t>𝑺𝒏𝒐</m:t>
                    </m:r>
                    <m:r>
                      <a:rPr lang="en-US" altLang="zh-CN" i="1">
                        <a:latin typeface="Cambria Math" panose="02040503050406030204" pitchFamily="18" charset="0"/>
                      </a:rPr>
                      <m:t>,</m:t>
                    </m:r>
                    <m:r>
                      <a:rPr lang="en-US" altLang="zh-CN" i="1">
                        <a:latin typeface="Cambria Math" panose="02040503050406030204" pitchFamily="18" charset="0"/>
                      </a:rPr>
                      <m:t>𝐶𝑛𝑜</m:t>
                    </m:r>
                    <m:r>
                      <a:rPr lang="en-US" altLang="zh-CN" i="1">
                        <a:latin typeface="Cambria Math" panose="02040503050406030204" pitchFamily="18" charset="0"/>
                      </a:rPr>
                      <m:t>)</m:t>
                    </m:r>
                    <m:box>
                      <m:boxPr>
                        <m:ctrlPr>
                          <a:rPr lang="zh-CN" altLang="zh-CN" i="1">
                            <a:latin typeface="Cambria Math" panose="02040503050406030204" pitchFamily="18" charset="0"/>
                          </a:rPr>
                        </m:ctrlPr>
                      </m:boxPr>
                      <m:e>
                        <m:groupChr>
                          <m:groupChrPr>
                            <m:chr m:val="→"/>
                            <m:vertJc m:val="bot"/>
                            <m:ctrlPr>
                              <a:rPr lang="zh-CN" altLang="zh-CN" i="1">
                                <a:latin typeface="Cambria Math" panose="02040503050406030204" pitchFamily="18" charset="0"/>
                              </a:rPr>
                            </m:ctrlPr>
                          </m:groupChrPr>
                          <m:e>
                            <m:r>
                              <a:rPr lang="en-US" altLang="zh-CN" i="1">
                                <a:latin typeface="Cambria Math" panose="02040503050406030204" pitchFamily="18" charset="0"/>
                              </a:rPr>
                              <m:t>𝑝</m:t>
                            </m:r>
                          </m:e>
                        </m:groupChr>
                      </m:e>
                    </m:box>
                    <m:r>
                      <a:rPr lang="en-US" altLang="zh-CN" i="1">
                        <a:latin typeface="Cambria Math" panose="02040503050406030204" pitchFamily="18" charset="0"/>
                      </a:rPr>
                      <m:t>𝑆𝑑𝑒𝑝𝑡</m:t>
                    </m:r>
                  </m:oMath>
                </a14:m>
                <a:r>
                  <a:rPr lang="zh-CN" altLang="zh-CN" dirty="0">
                    <a:latin typeface="Times" pitchFamily="2" charset="0"/>
                  </a:rPr>
                  <a:t>，</a:t>
                </a:r>
                <a14:m>
                  <m:oMath xmlns:m="http://schemas.openxmlformats.org/officeDocument/2006/math">
                    <m:r>
                      <a:rPr lang="en-US" altLang="zh-CN" i="1">
                        <a:latin typeface="Cambria Math" panose="02040503050406030204" pitchFamily="18" charset="0"/>
                      </a:rPr>
                      <m:t>𝑆𝑛𝑜</m:t>
                    </m:r>
                    <m:box>
                      <m:boxPr>
                        <m:ctrlPr>
                          <a:rPr lang="zh-CN" altLang="zh-CN" i="1">
                            <a:latin typeface="Cambria Math" panose="02040503050406030204" pitchFamily="18" charset="0"/>
                          </a:rPr>
                        </m:ctrlPr>
                      </m:boxPr>
                      <m:e>
                        <m:r>
                          <a:rPr lang="en-US" altLang="zh-CN" i="1">
                            <a:latin typeface="Cambria Math" panose="02040503050406030204" pitchFamily="18" charset="0"/>
                          </a:rPr>
                          <m:t>→</m:t>
                        </m:r>
                      </m:e>
                    </m:box>
                    <m:r>
                      <a:rPr lang="en-US" altLang="zh-CN" i="1">
                        <a:latin typeface="Cambria Math" panose="02040503050406030204" pitchFamily="18" charset="0"/>
                      </a:rPr>
                      <m:t>𝑆𝑙𝑜𝑐</m:t>
                    </m:r>
                    <m:r>
                      <a:rPr lang="en-US" altLang="zh-CN" i="1">
                        <a:latin typeface="Cambria Math" panose="02040503050406030204" pitchFamily="18" charset="0"/>
                      </a:rPr>
                      <m:t>,  </m:t>
                    </m:r>
                    <m:d>
                      <m:dPr>
                        <m:ctrlPr>
                          <a:rPr lang="zh-CN" altLang="zh-CN" i="1">
                            <a:latin typeface="Cambria Math" panose="02040503050406030204" pitchFamily="18" charset="0"/>
                          </a:rPr>
                        </m:ctrlPr>
                      </m:dPr>
                      <m:e>
                        <m:r>
                          <a:rPr lang="en-US" altLang="zh-CN" b="1" i="1">
                            <a:latin typeface="Cambria Math" panose="02040503050406030204" pitchFamily="18" charset="0"/>
                          </a:rPr>
                          <m:t>𝑺𝒏𝒐</m:t>
                        </m:r>
                        <m:r>
                          <a:rPr lang="en-US" altLang="zh-CN" i="1">
                            <a:latin typeface="Cambria Math" panose="02040503050406030204" pitchFamily="18" charset="0"/>
                          </a:rPr>
                          <m:t>,</m:t>
                        </m:r>
                        <m:r>
                          <a:rPr lang="en-US" altLang="zh-CN" i="1">
                            <a:latin typeface="Cambria Math" panose="02040503050406030204" pitchFamily="18" charset="0"/>
                          </a:rPr>
                          <m:t>𝐶𝑛𝑜</m:t>
                        </m:r>
                      </m:e>
                    </m:d>
                    <m:groupChr>
                      <m:groupChrPr>
                        <m:chr m:val="→"/>
                        <m:vertJc m:val="bot"/>
                        <m:ctrlPr>
                          <a:rPr lang="zh-CN" altLang="zh-CN" i="1">
                            <a:latin typeface="Cambria Math" panose="02040503050406030204" pitchFamily="18" charset="0"/>
                          </a:rPr>
                        </m:ctrlPr>
                      </m:groupChrPr>
                      <m:e>
                        <m:r>
                          <a:rPr lang="en-US" altLang="zh-CN" i="1">
                            <a:latin typeface="Cambria Math" panose="02040503050406030204" pitchFamily="18" charset="0"/>
                          </a:rPr>
                          <m:t>𝑝</m:t>
                        </m:r>
                      </m:e>
                    </m:groupChr>
                    <m:r>
                      <a:rPr lang="en-US" altLang="zh-CN" i="1">
                        <a:latin typeface="Cambria Math" panose="02040503050406030204" pitchFamily="18" charset="0"/>
                      </a:rPr>
                      <m:t>𝑆𝑙𝑜𝑐</m:t>
                    </m:r>
                    <m:r>
                      <a:rPr lang="en-US" altLang="zh-CN" i="1">
                        <a:latin typeface="Cambria Math" panose="02040503050406030204" pitchFamily="18" charset="0"/>
                      </a:rPr>
                      <m:t> , </m:t>
                    </m:r>
                    <m:r>
                      <a:rPr lang="en-US" altLang="zh-CN" i="1">
                        <a:latin typeface="Cambria Math" panose="02040503050406030204" pitchFamily="18" charset="0"/>
                      </a:rPr>
                      <m:t>𝑆𝑑𝑒𝑝𝑡</m:t>
                    </m:r>
                    <m:r>
                      <a:rPr lang="en-US" altLang="zh-CN" i="1">
                        <a:latin typeface="Cambria Math" panose="02040503050406030204" pitchFamily="18" charset="0"/>
                      </a:rPr>
                      <m:t>→</m:t>
                    </m:r>
                    <m:r>
                      <a:rPr lang="en-US" altLang="zh-CN" i="1">
                        <a:latin typeface="Cambria Math" panose="02040503050406030204" pitchFamily="18" charset="0"/>
                      </a:rPr>
                      <m:t>𝑆𝑙𝑜𝑐</m:t>
                    </m:r>
                  </m:oMath>
                </a14:m>
                <a:r>
                  <a:rPr lang="zh-CN" altLang="zh-CN" dirty="0">
                    <a:latin typeface="Times" pitchFamily="2" charset="0"/>
                  </a:rPr>
                  <a:t>。</a:t>
                </a:r>
                <a:endParaRPr lang="en-US" altLang="zh-CN" dirty="0">
                  <a:latin typeface="Times" pitchFamily="2" charset="0"/>
                </a:endParaRPr>
              </a:p>
              <a:p>
                <a:pPr marL="0" indent="0">
                  <a:buNone/>
                </a:pPr>
                <a:r>
                  <a:rPr lang="zh-CN" altLang="zh-CN" dirty="0">
                    <a:solidFill>
                      <a:srgbClr val="3B20FF"/>
                    </a:solidFill>
                    <a:latin typeface="Times" pitchFamily="2" charset="0"/>
                  </a:rPr>
                  <a:t>学生宿舍地址</a:t>
                </a:r>
                <a:r>
                  <a:rPr lang="en-US" altLang="zh-CN" dirty="0" err="1">
                    <a:solidFill>
                      <a:srgbClr val="3B20FF"/>
                    </a:solidFill>
                    <a:latin typeface="Times" pitchFamily="2" charset="0"/>
                  </a:rPr>
                  <a:t>Sloc</a:t>
                </a:r>
                <a:r>
                  <a:rPr lang="zh-CN" altLang="zh-CN" dirty="0">
                    <a:solidFill>
                      <a:srgbClr val="3B20FF"/>
                    </a:solidFill>
                    <a:latin typeface="Times" pitchFamily="2" charset="0"/>
                  </a:rPr>
                  <a:t>和系别</a:t>
                </a:r>
                <a:r>
                  <a:rPr lang="en-US" altLang="zh-CN" dirty="0" err="1">
                    <a:solidFill>
                      <a:srgbClr val="3B20FF"/>
                    </a:solidFill>
                    <a:latin typeface="Times" pitchFamily="2" charset="0"/>
                  </a:rPr>
                  <a:t>Sdept</a:t>
                </a:r>
                <a:r>
                  <a:rPr lang="zh-CN" altLang="zh-CN" dirty="0">
                    <a:solidFill>
                      <a:srgbClr val="3B20FF"/>
                    </a:solidFill>
                    <a:latin typeface="Times" pitchFamily="2" charset="0"/>
                  </a:rPr>
                  <a:t>只依赖于复合键中</a:t>
                </a:r>
                <a:r>
                  <a:rPr lang="en-US" altLang="zh-CN" dirty="0" err="1">
                    <a:solidFill>
                      <a:srgbClr val="3B20FF"/>
                    </a:solidFill>
                    <a:latin typeface="Times" pitchFamily="2" charset="0"/>
                  </a:rPr>
                  <a:t>Sno</a:t>
                </a:r>
                <a:r>
                  <a:rPr lang="zh-CN" altLang="zh-CN" dirty="0">
                    <a:solidFill>
                      <a:srgbClr val="3B20FF"/>
                    </a:solidFill>
                    <a:latin typeface="Times" pitchFamily="2" charset="0"/>
                  </a:rPr>
                  <a:t>，</a:t>
                </a:r>
                <a:r>
                  <a:rPr lang="zh-CN" altLang="zh-CN" u="sng" dirty="0">
                    <a:solidFill>
                      <a:srgbClr val="3B20FF"/>
                    </a:solidFill>
                    <a:latin typeface="Times" pitchFamily="2" charset="0"/>
                  </a:rPr>
                  <a:t>存在</a:t>
                </a:r>
                <a:r>
                  <a:rPr lang="zh-CN" altLang="zh-CN" b="1" u="sng" dirty="0">
                    <a:solidFill>
                      <a:srgbClr val="3B20FF"/>
                    </a:solidFill>
                    <a:latin typeface="Times" pitchFamily="2" charset="0"/>
                  </a:rPr>
                  <a:t>部分函数依赖</a:t>
                </a:r>
                <a:r>
                  <a:rPr lang="zh-CN" altLang="zh-CN" dirty="0">
                    <a:solidFill>
                      <a:srgbClr val="3B20FF"/>
                    </a:solidFill>
                    <a:latin typeface="Times" pitchFamily="2" charset="0"/>
                  </a:rPr>
                  <a:t>。</a:t>
                </a:r>
              </a:p>
              <a:p>
                <a:pPr marL="0" indent="0">
                  <a:buNone/>
                </a:pPr>
                <a:endParaRPr lang="zh-CN" altLang="en-US" sz="1600" dirty="0">
                  <a:latin typeface="Times" pitchFamily="2" charset="0"/>
                </a:endParaRPr>
              </a:p>
            </p:txBody>
          </p:sp>
        </mc:Choice>
        <mc:Fallback xmlns="">
          <p:sp>
            <p:nvSpPr>
              <p:cNvPr id="5" name="内容占位符 4">
                <a:extLst>
                  <a:ext uri="{FF2B5EF4-FFF2-40B4-BE49-F238E27FC236}">
                    <a16:creationId xmlns:a16="http://schemas.microsoft.com/office/drawing/2014/main" id="{941595FA-0A02-5D7D-49C2-2216A4F8F0A7}"/>
                  </a:ext>
                </a:extLst>
              </p:cNvPr>
              <p:cNvSpPr>
                <a:spLocks noGrp="1" noRot="1" noChangeAspect="1" noMove="1" noResize="1" noEditPoints="1" noAdjustHandles="1" noChangeArrowheads="1" noChangeShapeType="1" noTextEdit="1"/>
              </p:cNvSpPr>
              <p:nvPr>
                <p:ph idx="1"/>
              </p:nvPr>
            </p:nvSpPr>
            <p:spPr>
              <a:xfrm>
                <a:off x="288551" y="1152509"/>
                <a:ext cx="11523834" cy="1777932"/>
              </a:xfrm>
              <a:blipFill>
                <a:blip r:embed="rId3"/>
                <a:stretch>
                  <a:fillRect l="-529" t="-171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ED2C5B8-29E2-8F5C-6A64-0114AFAC4840}"/>
              </a:ext>
            </a:extLst>
          </p:cNvPr>
          <p:cNvPicPr>
            <a:picLocks noChangeAspect="1"/>
          </p:cNvPicPr>
          <p:nvPr/>
        </p:nvPicPr>
        <p:blipFill>
          <a:blip r:embed="rId4"/>
          <a:stretch>
            <a:fillRect/>
          </a:stretch>
        </p:blipFill>
        <p:spPr>
          <a:xfrm>
            <a:off x="3422145" y="3084456"/>
            <a:ext cx="5347707" cy="1965548"/>
          </a:xfrm>
          <a:prstGeom prst="rect">
            <a:avLst/>
          </a:prstGeom>
        </p:spPr>
      </p:pic>
      <p:sp>
        <p:nvSpPr>
          <p:cNvPr id="8" name="文本框 7">
            <a:extLst>
              <a:ext uri="{FF2B5EF4-FFF2-40B4-BE49-F238E27FC236}">
                <a16:creationId xmlns:a16="http://schemas.microsoft.com/office/drawing/2014/main" id="{ED89E549-B479-425B-A767-5BA7F0EB8F13}"/>
              </a:ext>
            </a:extLst>
          </p:cNvPr>
          <p:cNvSpPr txBox="1"/>
          <p:nvPr/>
        </p:nvSpPr>
        <p:spPr>
          <a:xfrm>
            <a:off x="2504619" y="5698709"/>
            <a:ext cx="7381023"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400050" lvl="1"/>
            <a:r>
              <a:rPr lang="zh-CN" altLang="en-US" sz="2800" b="1" dirty="0">
                <a:solidFill>
                  <a:srgbClr val="7E3094"/>
                </a:solidFill>
                <a:latin typeface="微软雅黑" panose="020B0503020204020204" pitchFamily="34" charset="-122"/>
                <a:ea typeface="微软雅黑" panose="020B0503020204020204" pitchFamily="34" charset="-122"/>
                <a:sym typeface="Calibri" pitchFamily="34" charset="0"/>
              </a:rPr>
              <a:t>非主属性</a:t>
            </a:r>
            <a:r>
              <a:rPr lang="en-US" altLang="zh-CN" sz="2800" b="1" dirty="0" err="1">
                <a:solidFill>
                  <a:srgbClr val="7E3094"/>
                </a:solidFill>
                <a:latin typeface="微软雅黑" panose="020B0503020204020204" pitchFamily="34" charset="-122"/>
                <a:ea typeface="微软雅黑" panose="020B0503020204020204" pitchFamily="34" charset="-122"/>
                <a:sym typeface="Calibri" pitchFamily="34" charset="0"/>
              </a:rPr>
              <a:t>Sdept</a:t>
            </a:r>
            <a:r>
              <a:rPr lang="zh-CN" altLang="en-US" sz="2800" b="1" dirty="0">
                <a:solidFill>
                  <a:srgbClr val="7E3094"/>
                </a:solidFill>
                <a:latin typeface="微软雅黑" panose="020B0503020204020204" pitchFamily="34" charset="-122"/>
                <a:ea typeface="微软雅黑" panose="020B0503020204020204" pitchFamily="34" charset="-122"/>
                <a:sym typeface="Calibri" pitchFamily="34" charset="0"/>
              </a:rPr>
              <a:t>、</a:t>
            </a:r>
            <a:r>
              <a:rPr lang="en-US" altLang="zh-CN" sz="2800" b="1" dirty="0" err="1">
                <a:solidFill>
                  <a:srgbClr val="7E3094"/>
                </a:solidFill>
                <a:latin typeface="微软雅黑" panose="020B0503020204020204" pitchFamily="34" charset="-122"/>
                <a:ea typeface="微软雅黑" panose="020B0503020204020204" pitchFamily="34" charset="-122"/>
                <a:sym typeface="Calibri" pitchFamily="34" charset="0"/>
              </a:rPr>
              <a:t>Sloc</a:t>
            </a:r>
            <a:r>
              <a:rPr lang="zh-CN" altLang="en-US" sz="2800" b="1" dirty="0">
                <a:solidFill>
                  <a:srgbClr val="7E3094"/>
                </a:solidFill>
                <a:latin typeface="微软雅黑" panose="020B0503020204020204" pitchFamily="34" charset="-122"/>
                <a:ea typeface="微软雅黑" panose="020B0503020204020204" pitchFamily="34" charset="-122"/>
                <a:sym typeface="Calibri" pitchFamily="34" charset="0"/>
              </a:rPr>
              <a:t>并不完全依赖于主键</a:t>
            </a:r>
            <a:endParaRPr lang="zh-CN" altLang="en-US" sz="2800" dirty="0">
              <a:solidFill>
                <a:srgbClr val="7E3094"/>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89FAC52-4F1D-2208-0F8D-A3EF44535DCC}"/>
              </a:ext>
            </a:extLst>
          </p:cNvPr>
          <p:cNvSpPr txBox="1"/>
          <p:nvPr/>
        </p:nvSpPr>
        <p:spPr>
          <a:xfrm>
            <a:off x="4920907" y="5223238"/>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SLC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sp>
        <p:nvSpPr>
          <p:cNvPr id="7" name="灯片编号占位符 1">
            <a:extLst>
              <a:ext uri="{FF2B5EF4-FFF2-40B4-BE49-F238E27FC236}">
                <a16:creationId xmlns:a16="http://schemas.microsoft.com/office/drawing/2014/main" id="{23FC1B79-CE34-580C-9FD5-30A9B65AADD7}"/>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68</a:t>
            </a:fld>
            <a:endParaRPr lang="zh-CN" altLang="en-US" dirty="0"/>
          </a:p>
        </p:txBody>
      </p:sp>
      <p:sp>
        <p:nvSpPr>
          <p:cNvPr id="4" name="页脚占位符 3">
            <a:extLst>
              <a:ext uri="{FF2B5EF4-FFF2-40B4-BE49-F238E27FC236}">
                <a16:creationId xmlns:a16="http://schemas.microsoft.com/office/drawing/2014/main" id="{95C11BDB-DE28-E259-30C7-711FF5D9594B}"/>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970A9999-68C9-4F14-DD7C-F2F0E06119BC}"/>
              </a:ext>
            </a:extLst>
          </p:cNvPr>
          <p:cNvSpPr>
            <a:spLocks noGrp="1"/>
          </p:cNvSpPr>
          <p:nvPr>
            <p:ph type="sldNum" sz="quarter" idx="12"/>
          </p:nvPr>
        </p:nvSpPr>
        <p:spPr/>
        <p:txBody>
          <a:bodyPr/>
          <a:lstStyle/>
          <a:p>
            <a:fld id="{4B0D34C0-35A8-654C-9FBA-7B4E017BD630}" type="slidenum">
              <a:rPr lang="en-US" altLang="zh-CN" smtClean="0"/>
              <a:t>68</a:t>
            </a:fld>
            <a:endParaRPr kumimoji="1" lang="zh-CN" altLang="en-US"/>
          </a:p>
        </p:txBody>
      </p:sp>
    </p:spTree>
    <p:extLst>
      <p:ext uri="{BB962C8B-B14F-4D97-AF65-F5344CB8AC3E}">
        <p14:creationId xmlns:p14="http://schemas.microsoft.com/office/powerpoint/2010/main" val="433808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6">
            <a:extLst>
              <a:ext uri="{FF2B5EF4-FFF2-40B4-BE49-F238E27FC236}">
                <a16:creationId xmlns:a16="http://schemas.microsoft.com/office/drawing/2014/main" id="{82D12675-44BA-4A12-95E2-53CE42E365F2}"/>
              </a:ext>
            </a:extLst>
          </p:cNvPr>
          <p:cNvSpPr/>
          <p:nvPr/>
        </p:nvSpPr>
        <p:spPr>
          <a:xfrm>
            <a:off x="5681913" y="3560326"/>
            <a:ext cx="6224337" cy="245947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2" name="Shape6">
            <a:extLst>
              <a:ext uri="{FF2B5EF4-FFF2-40B4-BE49-F238E27FC236}">
                <a16:creationId xmlns:a16="http://schemas.microsoft.com/office/drawing/2014/main" id="{2BB58945-69A6-42E9-96FF-DC536AE97366}"/>
              </a:ext>
            </a:extLst>
          </p:cNvPr>
          <p:cNvSpPr/>
          <p:nvPr/>
        </p:nvSpPr>
        <p:spPr>
          <a:xfrm>
            <a:off x="5816236" y="3656898"/>
            <a:ext cx="5983066" cy="225512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151586" y="975631"/>
            <a:ext cx="11870430" cy="2552028"/>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第二范式 </a:t>
            </a:r>
            <a:r>
              <a:rPr lang="en-US" altLang="zh-CN" dirty="0"/>
              <a:t>2NF</a:t>
            </a:r>
            <a:r>
              <a:rPr lang="zh-CN" altLang="en-US" dirty="0"/>
              <a:t>（续）</a:t>
            </a:r>
            <a:endParaRPr kumimoji="1" lang="zh-CN" altLang="en-US" dirty="0"/>
          </a:p>
        </p:txBody>
      </p:sp>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355955" y="975631"/>
            <a:ext cx="11734852" cy="2048278"/>
          </a:xfrm>
        </p:spPr>
        <p:txBody>
          <a:bodyPr/>
          <a:lstStyle/>
          <a:p>
            <a:pPr>
              <a:buFont typeface="Wingdings" panose="05000000000000000000" pitchFamily="2" charset="2"/>
              <a:buChar char="Ø"/>
            </a:pPr>
            <a:r>
              <a:rPr lang="zh-CN" altLang="en-US" sz="2400" dirty="0">
                <a:sym typeface="Calibri" pitchFamily="34" charset="0"/>
              </a:rPr>
              <a:t>满足</a:t>
            </a:r>
            <a:r>
              <a:rPr lang="en-US" altLang="zh-CN" sz="2400" dirty="0">
                <a:sym typeface="Calibri" pitchFamily="34" charset="0"/>
              </a:rPr>
              <a:t>1NF</a:t>
            </a:r>
            <a:r>
              <a:rPr lang="zh-CN" altLang="en-US" sz="2400" dirty="0">
                <a:sym typeface="Calibri" pitchFamily="34" charset="0"/>
              </a:rPr>
              <a:t>的</a:t>
            </a:r>
            <a:r>
              <a:rPr lang="en-US" altLang="zh-CN" sz="2400" dirty="0">
                <a:sym typeface="Calibri" pitchFamily="34" charset="0"/>
              </a:rPr>
              <a:t>SLC</a:t>
            </a:r>
            <a:r>
              <a:rPr lang="zh-CN" altLang="en-US" sz="2400" dirty="0">
                <a:sym typeface="Calibri" pitchFamily="34" charset="0"/>
              </a:rPr>
              <a:t>关系，会存在以下问题</a:t>
            </a:r>
            <a:endParaRPr lang="en-US" altLang="zh-CN" sz="2400" dirty="0">
              <a:sym typeface="Calibri" pitchFamily="34" charset="0"/>
            </a:endParaRPr>
          </a:p>
          <a:p>
            <a:pPr lvl="1">
              <a:buFont typeface="Wingdings" panose="05000000000000000000" pitchFamily="2" charset="2"/>
              <a:buChar char="l"/>
            </a:pPr>
            <a:r>
              <a:rPr lang="zh-CN" altLang="zh-CN" sz="2000" dirty="0"/>
              <a:t>插入异常</a:t>
            </a:r>
            <a:endParaRPr lang="en-US" altLang="zh-CN" sz="2000" dirty="0"/>
          </a:p>
          <a:p>
            <a:pPr lvl="2">
              <a:buFont typeface="Wingdings" panose="05000000000000000000" pitchFamily="2" charset="2"/>
              <a:buChar char="u"/>
            </a:pPr>
            <a:r>
              <a:rPr lang="zh-CN" altLang="zh-CN" sz="2000" dirty="0"/>
              <a:t>假设新入学一批学生，</a:t>
            </a:r>
            <a:r>
              <a:rPr lang="zh-CN" altLang="zh-CN" sz="2000" b="1" dirty="0"/>
              <a:t>还没有选课</a:t>
            </a:r>
            <a:r>
              <a:rPr lang="zh-CN" altLang="zh-CN" sz="2000" dirty="0"/>
              <a:t>，然而由于</a:t>
            </a:r>
            <a:r>
              <a:rPr lang="zh-CN" altLang="zh-CN" sz="2000" b="1" dirty="0"/>
              <a:t>课程号</a:t>
            </a:r>
            <a:r>
              <a:rPr lang="en-US" altLang="zh-CN" sz="2000" b="1" dirty="0" err="1"/>
              <a:t>Cno</a:t>
            </a:r>
            <a:r>
              <a:rPr lang="zh-CN" altLang="zh-CN" sz="2000" b="1" dirty="0"/>
              <a:t>是主</a:t>
            </a:r>
            <a:r>
              <a:rPr lang="zh-CN" altLang="en-US" sz="2000" b="1" dirty="0"/>
              <a:t>属性</a:t>
            </a:r>
            <a:r>
              <a:rPr lang="zh-CN" altLang="zh-CN" sz="2000" dirty="0"/>
              <a:t>，则无法将这批学生插入</a:t>
            </a:r>
            <a:endParaRPr lang="en-US" altLang="zh-CN" sz="2000" dirty="0"/>
          </a:p>
          <a:p>
            <a:pPr lvl="1">
              <a:buFont typeface="Wingdings" panose="05000000000000000000" pitchFamily="2" charset="2"/>
              <a:buChar char="l"/>
            </a:pPr>
            <a:r>
              <a:rPr lang="zh-CN" altLang="zh-CN" sz="2000" dirty="0"/>
              <a:t>删除异常</a:t>
            </a:r>
            <a:endParaRPr lang="en-US" altLang="zh-CN" sz="2000" dirty="0"/>
          </a:p>
          <a:p>
            <a:pPr lvl="2">
              <a:buFont typeface="Wingdings" panose="05000000000000000000" pitchFamily="2" charset="2"/>
              <a:buChar char="u"/>
            </a:pPr>
            <a:r>
              <a:rPr lang="zh-CN" altLang="en-US" sz="2000" dirty="0">
                <a:sym typeface="Calibri" pitchFamily="34" charset="0"/>
              </a:rPr>
              <a:t>如果学号</a:t>
            </a:r>
            <a:r>
              <a:rPr lang="en-US" altLang="zh-CN" sz="2000" dirty="0" err="1">
                <a:sym typeface="Calibri" pitchFamily="34" charset="0"/>
              </a:rPr>
              <a:t>Sno</a:t>
            </a:r>
            <a:r>
              <a:rPr lang="zh-CN" altLang="en-US" sz="2000" dirty="0">
                <a:sym typeface="Calibri" pitchFamily="34" charset="0"/>
              </a:rPr>
              <a:t>为</a:t>
            </a:r>
            <a:r>
              <a:rPr lang="en-US" altLang="zh-CN" sz="2000" dirty="0">
                <a:sym typeface="Calibri" pitchFamily="34" charset="0"/>
              </a:rPr>
              <a:t>2021310721</a:t>
            </a:r>
            <a:r>
              <a:rPr lang="zh-CN" altLang="en-US" sz="2000" dirty="0">
                <a:sym typeface="Calibri" pitchFamily="34" charset="0"/>
              </a:rPr>
              <a:t>的学生只选了一门课</a:t>
            </a:r>
            <a:r>
              <a:rPr lang="en-US" altLang="zh-CN" sz="2000" dirty="0">
                <a:sym typeface="Calibri" pitchFamily="34" charset="0"/>
              </a:rPr>
              <a:t>CS204</a:t>
            </a:r>
            <a:r>
              <a:rPr lang="zh-CN" altLang="en-US" sz="2000" dirty="0">
                <a:sym typeface="Calibri" pitchFamily="34" charset="0"/>
              </a:rPr>
              <a:t>，现在他不再选这门课，则删除</a:t>
            </a:r>
            <a:r>
              <a:rPr lang="en-US" altLang="zh-CN" sz="2000" dirty="0">
                <a:sym typeface="Calibri" pitchFamily="34" charset="0"/>
              </a:rPr>
              <a:t>CS204</a:t>
            </a:r>
            <a:r>
              <a:rPr lang="zh-CN" altLang="en-US" sz="2000" dirty="0">
                <a:sym typeface="Calibri" pitchFamily="34" charset="0"/>
              </a:rPr>
              <a:t>后，整个元组的其他信息（所在系和宿舍信息）也被删除了。</a:t>
            </a:r>
            <a:endParaRPr lang="en-US" altLang="zh-CN" sz="2000" dirty="0"/>
          </a:p>
          <a:p>
            <a:pPr lvl="1">
              <a:buFont typeface="Wingdings" panose="05000000000000000000" pitchFamily="2" charset="2"/>
              <a:buChar char="l"/>
            </a:pPr>
            <a:r>
              <a:rPr lang="zh-CN" altLang="zh-CN" sz="2000" dirty="0"/>
              <a:t>修改复杂</a:t>
            </a:r>
            <a:endParaRPr lang="en-US" altLang="zh-CN" sz="2000" dirty="0"/>
          </a:p>
          <a:p>
            <a:pPr lvl="1">
              <a:buFont typeface="Wingdings" panose="05000000000000000000" pitchFamily="2" charset="2"/>
              <a:buChar char="Ø"/>
            </a:pPr>
            <a:endParaRPr lang="en-US" altLang="zh-CN" sz="2000" dirty="0"/>
          </a:p>
          <a:p>
            <a:pPr lvl="1">
              <a:buFont typeface="Wingdings" panose="05000000000000000000" pitchFamily="2" charset="2"/>
              <a:buChar char="Ø"/>
            </a:pPr>
            <a:endParaRPr lang="zh-CN" altLang="en-US" sz="2000" dirty="0"/>
          </a:p>
        </p:txBody>
      </p:sp>
      <p:pic>
        <p:nvPicPr>
          <p:cNvPr id="3" name="图片 2">
            <a:extLst>
              <a:ext uri="{FF2B5EF4-FFF2-40B4-BE49-F238E27FC236}">
                <a16:creationId xmlns:a16="http://schemas.microsoft.com/office/drawing/2014/main" id="{BED2C5B8-29E2-8F5C-6A64-0114AFAC4840}"/>
              </a:ext>
            </a:extLst>
          </p:cNvPr>
          <p:cNvPicPr>
            <a:picLocks noChangeAspect="1"/>
          </p:cNvPicPr>
          <p:nvPr/>
        </p:nvPicPr>
        <p:blipFill>
          <a:blip r:embed="rId2"/>
          <a:stretch>
            <a:fillRect/>
          </a:stretch>
        </p:blipFill>
        <p:spPr>
          <a:xfrm>
            <a:off x="6223381" y="3916821"/>
            <a:ext cx="5347707" cy="1965548"/>
          </a:xfrm>
          <a:prstGeom prst="rect">
            <a:avLst/>
          </a:prstGeom>
        </p:spPr>
      </p:pic>
      <p:sp>
        <p:nvSpPr>
          <p:cNvPr id="6" name="文本框 5">
            <a:extLst>
              <a:ext uri="{FF2B5EF4-FFF2-40B4-BE49-F238E27FC236}">
                <a16:creationId xmlns:a16="http://schemas.microsoft.com/office/drawing/2014/main" id="{DC51CEA2-3013-9FF7-395F-28FC5A4F3236}"/>
              </a:ext>
            </a:extLst>
          </p:cNvPr>
          <p:cNvSpPr txBox="1"/>
          <p:nvPr/>
        </p:nvSpPr>
        <p:spPr>
          <a:xfrm>
            <a:off x="7772400" y="6079325"/>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SLC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0DCE1F4-4105-D586-A809-4E121BB4F95C}"/>
              </a:ext>
            </a:extLst>
          </p:cNvPr>
          <p:cNvSpPr txBox="1"/>
          <p:nvPr/>
        </p:nvSpPr>
        <p:spPr>
          <a:xfrm>
            <a:off x="-145914" y="3847440"/>
            <a:ext cx="5516568" cy="1938992"/>
          </a:xfrm>
          <a:prstGeom prst="rect">
            <a:avLst/>
          </a:prstGeom>
          <a:noFill/>
        </p:spPr>
        <p:txBody>
          <a:bodyPr wrap="square">
            <a:spAutoFit/>
          </a:bodyPr>
          <a:lstStyle/>
          <a:p>
            <a:pPr marL="1257300" lvl="2" indent="-342900">
              <a:buFont typeface="Wingdings" pitchFamily="2" charset="2"/>
              <a:buChar char="l"/>
            </a:pPr>
            <a:r>
              <a:rPr lang="zh-CN" altLang="en-US" sz="2000" dirty="0">
                <a:latin typeface="微软雅黑" panose="020B0503020204020204" pitchFamily="34" charset="-122"/>
                <a:ea typeface="微软雅黑" panose="020B0503020204020204" pitchFamily="34" charset="-122"/>
                <a:sym typeface="Calibri" pitchFamily="34" charset="0"/>
              </a:rPr>
              <a:t>存储冗余</a:t>
            </a:r>
            <a:endParaRPr lang="en-US" altLang="zh-CN" sz="2000" dirty="0">
              <a:latin typeface="微软雅黑" panose="020B0503020204020204" pitchFamily="34" charset="-122"/>
              <a:ea typeface="微软雅黑" panose="020B0503020204020204" pitchFamily="34" charset="-122"/>
              <a:sym typeface="Calibri" pitchFamily="34" charset="0"/>
            </a:endParaRPr>
          </a:p>
          <a:p>
            <a:pPr marL="1714500" lvl="3" indent="-342900">
              <a:buFont typeface="Wingdings" pitchFamily="2" charset="2"/>
              <a:buChar char="u"/>
            </a:pPr>
            <a:r>
              <a:rPr lang="zh-CN" altLang="en-US" sz="2000" dirty="0">
                <a:latin typeface="微软雅黑" panose="020B0503020204020204" pitchFamily="34" charset="-122"/>
                <a:ea typeface="微软雅黑" panose="020B0503020204020204" pitchFamily="34" charset="-122"/>
                <a:sym typeface="Calibri" pitchFamily="34" charset="0"/>
              </a:rPr>
              <a:t>如果一个学生选了多门课，则</a:t>
            </a:r>
            <a:r>
              <a:rPr lang="en-US" altLang="zh-CN" sz="2000" dirty="0" err="1">
                <a:latin typeface="微软雅黑" panose="020B0503020204020204" pitchFamily="34" charset="-122"/>
                <a:ea typeface="微软雅黑" panose="020B0503020204020204" pitchFamily="34" charset="-122"/>
                <a:sym typeface="Calibri" pitchFamily="34" charset="0"/>
              </a:rPr>
              <a:t>Sdept</a:t>
            </a:r>
            <a:r>
              <a:rPr lang="zh-CN" altLang="en-US" sz="2000" dirty="0">
                <a:latin typeface="微软雅黑" panose="020B0503020204020204" pitchFamily="34" charset="-122"/>
                <a:ea typeface="微软雅黑" panose="020B0503020204020204" pitchFamily="34" charset="-122"/>
                <a:sym typeface="Calibri" pitchFamily="34" charset="0"/>
              </a:rPr>
              <a:t>，</a:t>
            </a:r>
            <a:r>
              <a:rPr lang="en-US" altLang="zh-CN" sz="2000" dirty="0" err="1">
                <a:latin typeface="微软雅黑" panose="020B0503020204020204" pitchFamily="34" charset="-122"/>
                <a:ea typeface="微软雅黑" panose="020B0503020204020204" pitchFamily="34" charset="-122"/>
                <a:sym typeface="Calibri" pitchFamily="34" charset="0"/>
              </a:rPr>
              <a:t>Sloc</a:t>
            </a:r>
            <a:r>
              <a:rPr lang="zh-CN" altLang="en-US" sz="2000" dirty="0">
                <a:latin typeface="微软雅黑" panose="020B0503020204020204" pitchFamily="34" charset="-122"/>
                <a:ea typeface="微软雅黑" panose="020B0503020204020204" pitchFamily="34" charset="-122"/>
                <a:sym typeface="Calibri" pitchFamily="34" charset="0"/>
              </a:rPr>
              <a:t>被重复存储多次。如果该生转系，则需要修改所有关联的</a:t>
            </a:r>
            <a:r>
              <a:rPr lang="en-US" altLang="zh-CN" sz="2000" dirty="0" err="1">
                <a:latin typeface="微软雅黑" panose="020B0503020204020204" pitchFamily="34" charset="-122"/>
                <a:ea typeface="微软雅黑" panose="020B0503020204020204" pitchFamily="34" charset="-122"/>
                <a:sym typeface="Calibri" pitchFamily="34" charset="0"/>
              </a:rPr>
              <a:t>Sdept</a:t>
            </a:r>
            <a:r>
              <a:rPr lang="zh-CN" altLang="en-US" sz="2000" dirty="0">
                <a:latin typeface="微软雅黑" panose="020B0503020204020204" pitchFamily="34" charset="-122"/>
                <a:ea typeface="微软雅黑" panose="020B0503020204020204" pitchFamily="34" charset="-122"/>
                <a:sym typeface="Calibri" pitchFamily="34" charset="0"/>
              </a:rPr>
              <a:t>和</a:t>
            </a:r>
            <a:r>
              <a:rPr lang="en-US" altLang="zh-CN" sz="2000" dirty="0" err="1">
                <a:latin typeface="微软雅黑" panose="020B0503020204020204" pitchFamily="34" charset="-122"/>
                <a:ea typeface="微软雅黑" panose="020B0503020204020204" pitchFamily="34" charset="-122"/>
                <a:sym typeface="Calibri" pitchFamily="34" charset="0"/>
              </a:rPr>
              <a:t>Sloc</a:t>
            </a:r>
            <a:r>
              <a:rPr lang="zh-CN" altLang="en-US" sz="2000" dirty="0">
                <a:latin typeface="微软雅黑" panose="020B0503020204020204" pitchFamily="34" charset="-122"/>
                <a:ea typeface="微软雅黑" panose="020B0503020204020204" pitchFamily="34" charset="-122"/>
                <a:sym typeface="Calibri" pitchFamily="34" charset="0"/>
              </a:rPr>
              <a:t>，造成修改的复杂化。</a:t>
            </a:r>
            <a:endParaRPr lang="zh-CN" altLang="en-US" dirty="0">
              <a:latin typeface="微软雅黑" panose="020B0503020204020204" pitchFamily="34" charset="-122"/>
              <a:ea typeface="微软雅黑" panose="020B0503020204020204" pitchFamily="34" charset="-122"/>
              <a:sym typeface="Calibri" pitchFamily="34" charset="0"/>
            </a:endParaRPr>
          </a:p>
        </p:txBody>
      </p:sp>
      <p:sp>
        <p:nvSpPr>
          <p:cNvPr id="8" name="灯片编号占位符 1">
            <a:extLst>
              <a:ext uri="{FF2B5EF4-FFF2-40B4-BE49-F238E27FC236}">
                <a16:creationId xmlns:a16="http://schemas.microsoft.com/office/drawing/2014/main" id="{929E55F0-516F-A647-D19E-4C8AA4786E22}"/>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69</a:t>
            </a:fld>
            <a:endParaRPr lang="zh-CN" altLang="en-US" dirty="0"/>
          </a:p>
        </p:txBody>
      </p:sp>
      <p:sp>
        <p:nvSpPr>
          <p:cNvPr id="4" name="页脚占位符 3">
            <a:extLst>
              <a:ext uri="{FF2B5EF4-FFF2-40B4-BE49-F238E27FC236}">
                <a16:creationId xmlns:a16="http://schemas.microsoft.com/office/drawing/2014/main" id="{6503CE36-0400-FC25-CB3D-B12FD3A8A5F2}"/>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9" name="灯片编号占位符 8">
            <a:extLst>
              <a:ext uri="{FF2B5EF4-FFF2-40B4-BE49-F238E27FC236}">
                <a16:creationId xmlns:a16="http://schemas.microsoft.com/office/drawing/2014/main" id="{8C12711F-7769-A4C3-DF2B-50FF0F21A30A}"/>
              </a:ext>
            </a:extLst>
          </p:cNvPr>
          <p:cNvSpPr>
            <a:spLocks noGrp="1"/>
          </p:cNvSpPr>
          <p:nvPr>
            <p:ph type="sldNum" sz="quarter" idx="12"/>
          </p:nvPr>
        </p:nvSpPr>
        <p:spPr/>
        <p:txBody>
          <a:bodyPr/>
          <a:lstStyle/>
          <a:p>
            <a:fld id="{4B0D34C0-35A8-654C-9FBA-7B4E017BD630}" type="slidenum">
              <a:rPr lang="en-US" altLang="zh-CN" smtClean="0"/>
              <a:t>69</a:t>
            </a:fld>
            <a:endParaRPr kumimoji="1" lang="zh-CN" altLang="en-US"/>
          </a:p>
        </p:txBody>
      </p:sp>
    </p:spTree>
    <p:extLst>
      <p:ext uri="{BB962C8B-B14F-4D97-AF65-F5344CB8AC3E}">
        <p14:creationId xmlns:p14="http://schemas.microsoft.com/office/powerpoint/2010/main" val="706801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数据库设计和数据模型（续）</a:t>
            </a:r>
            <a:endParaRPr kumimoji="1" lang="zh-CN" altLang="en-US" dirty="0"/>
          </a:p>
        </p:txBody>
      </p:sp>
      <p:sp>
        <p:nvSpPr>
          <p:cNvPr id="5" name="内容占位符 4">
            <a:extLst>
              <a:ext uri="{FF2B5EF4-FFF2-40B4-BE49-F238E27FC236}">
                <a16:creationId xmlns:a16="http://schemas.microsoft.com/office/drawing/2014/main" id="{737F1B36-C76C-5628-DD92-ED267D78E2A6}"/>
              </a:ext>
            </a:extLst>
          </p:cNvPr>
          <p:cNvSpPr>
            <a:spLocks noGrp="1"/>
          </p:cNvSpPr>
          <p:nvPr>
            <p:ph idx="1"/>
          </p:nvPr>
        </p:nvSpPr>
        <p:spPr>
          <a:xfrm>
            <a:off x="335824" y="2348751"/>
            <a:ext cx="4013200" cy="2399084"/>
          </a:xfrm>
        </p:spPr>
        <p:txBody>
          <a:bodyPr/>
          <a:lstStyle/>
          <a:p>
            <a:pPr>
              <a:lnSpc>
                <a:spcPct val="150000"/>
              </a:lnSpc>
            </a:pPr>
            <a:r>
              <a:rPr lang="zh-CN" altLang="en-US" sz="1800" b="1" dirty="0"/>
              <a:t>概念数据模型</a:t>
            </a:r>
            <a:endParaRPr lang="en-US" altLang="zh-CN" sz="1800" b="1" dirty="0"/>
          </a:p>
          <a:p>
            <a:pPr lvl="1">
              <a:lnSpc>
                <a:spcPct val="150000"/>
              </a:lnSpc>
            </a:pPr>
            <a:r>
              <a:rPr lang="zh-CN" altLang="zh-CN" sz="1600" dirty="0"/>
              <a:t>将现实世界的客观事物及其关系抽象为“实体”和“关系”等形式，用于描述业务领域的数据</a:t>
            </a:r>
            <a:r>
              <a:rPr lang="zh-CN" altLang="zh-CN" sz="1600" dirty="0">
                <a:solidFill>
                  <a:srgbClr val="3B20FF"/>
                </a:solidFill>
              </a:rPr>
              <a:t>对象及其关系</a:t>
            </a:r>
            <a:r>
              <a:rPr lang="zh-CN" altLang="zh-CN" sz="1600" dirty="0"/>
              <a:t>。</a:t>
            </a:r>
            <a:endParaRPr lang="en-US" altLang="zh-CN" sz="1600" dirty="0"/>
          </a:p>
          <a:p>
            <a:pPr lvl="1">
              <a:lnSpc>
                <a:spcPct val="150000"/>
              </a:lnSpc>
            </a:pPr>
            <a:r>
              <a:rPr lang="zh-CN" altLang="zh-CN" sz="1600" dirty="0"/>
              <a:t>概念数据模型主要是依据用户对现实业务的理解来对数据对象进行建模，主要用于数据库的</a:t>
            </a:r>
            <a:r>
              <a:rPr lang="zh-CN" altLang="en-US" sz="1600" dirty="0"/>
              <a:t>概念</a:t>
            </a:r>
            <a:r>
              <a:rPr lang="zh-CN" altLang="zh-CN" sz="1600" dirty="0"/>
              <a:t>设计</a:t>
            </a:r>
            <a:r>
              <a:rPr lang="zh-CN" altLang="en-US" sz="1600" dirty="0"/>
              <a:t>。</a:t>
            </a:r>
            <a:endParaRPr lang="en-US" altLang="zh-CN" sz="1600" dirty="0"/>
          </a:p>
          <a:p>
            <a:pPr marL="0" indent="0">
              <a:lnSpc>
                <a:spcPct val="150000"/>
              </a:lnSpc>
              <a:buNone/>
            </a:pPr>
            <a:endParaRPr lang="zh-CN" altLang="en-US" sz="1800" dirty="0"/>
          </a:p>
        </p:txBody>
      </p:sp>
      <p:graphicFrame>
        <p:nvGraphicFramePr>
          <p:cNvPr id="11" name="图示 10">
            <a:extLst>
              <a:ext uri="{FF2B5EF4-FFF2-40B4-BE49-F238E27FC236}">
                <a16:creationId xmlns:a16="http://schemas.microsoft.com/office/drawing/2014/main" id="{E3C20701-9137-7796-463E-BFE2FC44DB8E}"/>
              </a:ext>
            </a:extLst>
          </p:cNvPr>
          <p:cNvGraphicFramePr/>
          <p:nvPr>
            <p:extLst>
              <p:ext uri="{D42A27DB-BD31-4B8C-83A1-F6EECF244321}">
                <p14:modId xmlns:p14="http://schemas.microsoft.com/office/powerpoint/2010/main" val="3699965191"/>
              </p:ext>
            </p:extLst>
          </p:nvPr>
        </p:nvGraphicFramePr>
        <p:xfrm>
          <a:off x="335824" y="1621366"/>
          <a:ext cx="11709400" cy="507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内容占位符 4">
            <a:extLst>
              <a:ext uri="{FF2B5EF4-FFF2-40B4-BE49-F238E27FC236}">
                <a16:creationId xmlns:a16="http://schemas.microsoft.com/office/drawing/2014/main" id="{AB912F32-12BE-3F3E-18C2-93106BFCABCD}"/>
              </a:ext>
            </a:extLst>
          </p:cNvPr>
          <p:cNvSpPr txBox="1">
            <a:spLocks/>
          </p:cNvSpPr>
          <p:nvPr/>
        </p:nvSpPr>
        <p:spPr bwMode="auto">
          <a:xfrm>
            <a:off x="4349024" y="2348749"/>
            <a:ext cx="3660588" cy="1990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pPr>
            <a:r>
              <a:rPr lang="zh-CN" altLang="en-US" sz="1800" b="1" kern="0" dirty="0">
                <a:latin typeface="微软雅黑" panose="020B0503020204020204" pitchFamily="34" charset="-122"/>
                <a:ea typeface="微软雅黑" panose="020B0503020204020204" pitchFamily="34" charset="-122"/>
              </a:rPr>
              <a:t>逻辑数据模型</a:t>
            </a:r>
            <a:endParaRPr lang="en-US" altLang="zh-CN" sz="1800" b="1" kern="0" dirty="0">
              <a:latin typeface="微软雅黑" panose="020B0503020204020204" pitchFamily="34" charset="-122"/>
              <a:ea typeface="微软雅黑" panose="020B0503020204020204" pitchFamily="34" charset="-122"/>
            </a:endParaRPr>
          </a:p>
          <a:p>
            <a:pPr lvl="1">
              <a:lnSpc>
                <a:spcPct val="150000"/>
              </a:lnSpc>
            </a:pPr>
            <a:r>
              <a:rPr lang="zh-CN" altLang="zh-CN" sz="1600" dirty="0">
                <a:latin typeface="微软雅黑" panose="020B0503020204020204" pitchFamily="34" charset="-122"/>
                <a:ea typeface="微软雅黑" panose="020B0503020204020204" pitchFamily="34" charset="-122"/>
              </a:rPr>
              <a:t>在概念数据模型的基础上，需要进一步考虑这些数据对象在计算机系统中的逻辑表示，主要</a:t>
            </a:r>
            <a:r>
              <a:rPr lang="zh-CN" altLang="zh-CN" sz="1600" dirty="0">
                <a:solidFill>
                  <a:srgbClr val="3B20FF"/>
                </a:solidFill>
                <a:latin typeface="微软雅黑" panose="020B0503020204020204" pitchFamily="34" charset="-122"/>
                <a:ea typeface="微软雅黑" panose="020B0503020204020204" pitchFamily="34" charset="-122"/>
              </a:rPr>
              <a:t>用于数据库管理系统的</a:t>
            </a:r>
            <a:r>
              <a:rPr lang="zh-CN" altLang="en-US" sz="1600" dirty="0">
                <a:solidFill>
                  <a:srgbClr val="3B20FF"/>
                </a:solidFill>
                <a:latin typeface="微软雅黑" panose="020B0503020204020204" pitchFamily="34" charset="-122"/>
                <a:ea typeface="微软雅黑" panose="020B0503020204020204" pitchFamily="34" charset="-122"/>
              </a:rPr>
              <a:t>逻辑设计</a:t>
            </a:r>
            <a:r>
              <a:rPr lang="zh-CN"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1">
              <a:lnSpc>
                <a:spcPct val="150000"/>
              </a:lnSpc>
            </a:pPr>
            <a:r>
              <a:rPr lang="zh-CN" altLang="zh-CN" sz="1600" dirty="0">
                <a:latin typeface="微软雅黑" panose="020B0503020204020204" pitchFamily="34" charset="-122"/>
                <a:ea typeface="微软雅黑" panose="020B0503020204020204" pitchFamily="34" charset="-122"/>
              </a:rPr>
              <a:t>常见的逻辑数据模型有关系模型、层次模型和网状模型等。</a:t>
            </a:r>
            <a:endParaRPr lang="en-US" altLang="zh-CN" sz="1600" kern="0" dirty="0">
              <a:latin typeface="微软雅黑" panose="020B0503020204020204" pitchFamily="34" charset="-122"/>
              <a:ea typeface="微软雅黑" panose="020B0503020204020204" pitchFamily="34" charset="-122"/>
            </a:endParaRPr>
          </a:p>
        </p:txBody>
      </p:sp>
      <p:sp>
        <p:nvSpPr>
          <p:cNvPr id="19" name="内容占位符 4">
            <a:extLst>
              <a:ext uri="{FF2B5EF4-FFF2-40B4-BE49-F238E27FC236}">
                <a16:creationId xmlns:a16="http://schemas.microsoft.com/office/drawing/2014/main" id="{56666447-4D36-3F00-1668-3CE1ED52E7FC}"/>
              </a:ext>
            </a:extLst>
          </p:cNvPr>
          <p:cNvSpPr txBox="1">
            <a:spLocks/>
          </p:cNvSpPr>
          <p:nvPr/>
        </p:nvSpPr>
        <p:spPr bwMode="auto">
          <a:xfrm>
            <a:off x="8009612" y="2348749"/>
            <a:ext cx="4035612" cy="2802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pPr>
            <a:r>
              <a:rPr lang="zh-CN" altLang="en-US" sz="1800" b="1" kern="0" dirty="0">
                <a:latin typeface="微软雅黑" panose="020B0503020204020204" pitchFamily="34" charset="-122"/>
                <a:ea typeface="微软雅黑" panose="020B0503020204020204" pitchFamily="34" charset="-122"/>
              </a:rPr>
              <a:t>物理数据模型</a:t>
            </a:r>
            <a:endParaRPr lang="en-US" altLang="zh-CN" sz="1800" b="1" kern="0" dirty="0">
              <a:latin typeface="微软雅黑" panose="020B0503020204020204" pitchFamily="34" charset="-122"/>
              <a:ea typeface="微软雅黑" panose="020B0503020204020204" pitchFamily="34" charset="-122"/>
            </a:endParaRPr>
          </a:p>
          <a:p>
            <a:pPr lvl="1">
              <a:lnSpc>
                <a:spcPct val="150000"/>
              </a:lnSpc>
            </a:pPr>
            <a:r>
              <a:rPr lang="zh-CN" altLang="zh-CN" sz="1600" dirty="0">
                <a:latin typeface="微软雅黑" panose="020B0503020204020204" pitchFamily="34" charset="-122"/>
                <a:ea typeface="微软雅黑" panose="020B0503020204020204" pitchFamily="34" charset="-122"/>
              </a:rPr>
              <a:t>该模型已经将数据抽象为“表格”、“列”、“键”等形式，该数据模型需要具体考虑数据对象如何在</a:t>
            </a:r>
            <a:r>
              <a:rPr lang="zh-CN" altLang="zh-CN" sz="1600" dirty="0">
                <a:solidFill>
                  <a:srgbClr val="3B20FF"/>
                </a:solidFill>
                <a:latin typeface="微软雅黑" panose="020B0503020204020204" pitchFamily="34" charset="-122"/>
                <a:ea typeface="微软雅黑" panose="020B0503020204020204" pitchFamily="34" charset="-122"/>
              </a:rPr>
              <a:t>数据库管理系统中</a:t>
            </a:r>
            <a:r>
              <a:rPr lang="zh-CN" altLang="en-US" sz="1600" dirty="0">
                <a:solidFill>
                  <a:srgbClr val="3B20FF"/>
                </a:solidFill>
                <a:latin typeface="微软雅黑" panose="020B0503020204020204" pitchFamily="34" charset="-122"/>
                <a:ea typeface="微软雅黑" panose="020B0503020204020204" pitchFamily="34" charset="-122"/>
              </a:rPr>
              <a:t>物理</a:t>
            </a:r>
            <a:r>
              <a:rPr lang="zh-CN" altLang="zh-CN" sz="1600" dirty="0">
                <a:solidFill>
                  <a:srgbClr val="3B20FF"/>
                </a:solidFill>
                <a:latin typeface="微软雅黑" panose="020B0503020204020204" pitchFamily="34" charset="-122"/>
                <a:ea typeface="微软雅黑" panose="020B0503020204020204" pitchFamily="34" charset="-122"/>
              </a:rPr>
              <a:t>实现</a:t>
            </a:r>
            <a:r>
              <a:rPr lang="zh-CN" altLang="en-US" sz="1600" dirty="0">
                <a:solidFill>
                  <a:srgbClr val="3B20FF"/>
                </a:solidFill>
                <a:latin typeface="微软雅黑" panose="020B0503020204020204" pitchFamily="34" charset="-122"/>
                <a:ea typeface="微软雅黑" panose="020B0503020204020204" pitchFamily="34" charset="-122"/>
              </a:rPr>
              <a:t>。</a:t>
            </a:r>
            <a:endParaRPr lang="en-US" altLang="zh-CN" sz="1600" dirty="0">
              <a:solidFill>
                <a:srgbClr val="3B20FF"/>
              </a:solidFill>
              <a:latin typeface="微软雅黑" panose="020B0503020204020204" pitchFamily="34" charset="-122"/>
              <a:ea typeface="微软雅黑" panose="020B0503020204020204" pitchFamily="34" charset="-122"/>
            </a:endParaRPr>
          </a:p>
          <a:p>
            <a:pPr lvl="1">
              <a:lnSpc>
                <a:spcPct val="150000"/>
              </a:lnSpc>
            </a:pPr>
            <a:r>
              <a:rPr lang="zh-CN" altLang="en-US" sz="1600" kern="0" dirty="0">
                <a:solidFill>
                  <a:srgbClr val="3B20FF"/>
                </a:solidFill>
                <a:latin typeface="微软雅黑" panose="020B0503020204020204" pitchFamily="34" charset="-122"/>
                <a:ea typeface="微软雅黑" panose="020B0503020204020204" pitchFamily="34" charset="-122"/>
              </a:rPr>
              <a:t>数据表、索引的设计。</a:t>
            </a:r>
            <a:endParaRPr lang="en-US" altLang="zh-CN" sz="1600" kern="0" dirty="0">
              <a:solidFill>
                <a:srgbClr val="3B20FF"/>
              </a:solidFill>
              <a:latin typeface="微软雅黑" panose="020B0503020204020204" pitchFamily="34" charset="-122"/>
              <a:ea typeface="微软雅黑" panose="020B0503020204020204" pitchFamily="34" charset="-122"/>
            </a:endParaRPr>
          </a:p>
          <a:p>
            <a:pPr>
              <a:lnSpc>
                <a:spcPct val="150000"/>
              </a:lnSpc>
            </a:pPr>
            <a:endParaRPr lang="zh-CN" altLang="en-US" sz="2000" kern="0" dirty="0">
              <a:latin typeface="微软雅黑" panose="020B0503020204020204" pitchFamily="34" charset="-122"/>
              <a:ea typeface="微软雅黑" panose="020B0503020204020204" pitchFamily="34" charset="-122"/>
            </a:endParaRPr>
          </a:p>
        </p:txBody>
      </p:sp>
      <p:sp>
        <p:nvSpPr>
          <p:cNvPr id="7" name="灯片编号占位符 1">
            <a:extLst>
              <a:ext uri="{FF2B5EF4-FFF2-40B4-BE49-F238E27FC236}">
                <a16:creationId xmlns:a16="http://schemas.microsoft.com/office/drawing/2014/main" id="{15A93AE4-2EFA-C4F4-8547-0B90071EEB01}"/>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a:t>
            </a:fld>
            <a:endParaRPr lang="zh-CN" altLang="en-US" dirty="0"/>
          </a:p>
        </p:txBody>
      </p:sp>
      <p:sp>
        <p:nvSpPr>
          <p:cNvPr id="3" name="页脚占位符 2">
            <a:extLst>
              <a:ext uri="{FF2B5EF4-FFF2-40B4-BE49-F238E27FC236}">
                <a16:creationId xmlns:a16="http://schemas.microsoft.com/office/drawing/2014/main" id="{555FE528-E9C3-FD18-5E00-E2CDB4606924}"/>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F3DAAA67-94B5-FD85-9740-D8F66A7EF074}"/>
              </a:ext>
            </a:extLst>
          </p:cNvPr>
          <p:cNvSpPr>
            <a:spLocks noGrp="1"/>
          </p:cNvSpPr>
          <p:nvPr>
            <p:ph type="sldNum" sz="quarter" idx="12"/>
          </p:nvPr>
        </p:nvSpPr>
        <p:spPr/>
        <p:txBody>
          <a:bodyPr/>
          <a:lstStyle/>
          <a:p>
            <a:fld id="{4B0D34C0-35A8-654C-9FBA-7B4E017BD630}" type="slidenum">
              <a:rPr lang="en-US" altLang="zh-CN" smtClean="0"/>
              <a:t>7</a:t>
            </a:fld>
            <a:endParaRPr kumimoji="1" lang="zh-CN" altLang="en-US"/>
          </a:p>
        </p:txBody>
      </p:sp>
      <p:sp>
        <p:nvSpPr>
          <p:cNvPr id="10" name="Shape9">
            <a:extLst>
              <a:ext uri="{FF2B5EF4-FFF2-40B4-BE49-F238E27FC236}">
                <a16:creationId xmlns:a16="http://schemas.microsoft.com/office/drawing/2014/main" id="{E7242548-02CD-439A-90C8-60F6C94C125D}"/>
              </a:ext>
            </a:extLst>
          </p:cNvPr>
          <p:cNvSpPr/>
          <p:nvPr/>
        </p:nvSpPr>
        <p:spPr>
          <a:xfrm rot="10800000">
            <a:off x="8009612" y="2239421"/>
            <a:ext cx="4117148" cy="358694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sz="2000" b="1" dirty="0">
              <a:latin typeface="微软雅黑" panose="020B0503020204020204" pitchFamily="82" charset="2"/>
              <a:ea typeface="微软雅黑" panose="020B0503020204020204" pitchFamily="82" charset="2"/>
            </a:endParaRPr>
          </a:p>
        </p:txBody>
      </p:sp>
      <p:sp>
        <p:nvSpPr>
          <p:cNvPr id="12" name="Shape9">
            <a:extLst>
              <a:ext uri="{FF2B5EF4-FFF2-40B4-BE49-F238E27FC236}">
                <a16:creationId xmlns:a16="http://schemas.microsoft.com/office/drawing/2014/main" id="{E7242548-02CD-439A-90C8-60F6C94C125D}"/>
              </a:ext>
            </a:extLst>
          </p:cNvPr>
          <p:cNvSpPr/>
          <p:nvPr/>
        </p:nvSpPr>
        <p:spPr>
          <a:xfrm rot="10800000">
            <a:off x="3892464" y="2239421"/>
            <a:ext cx="4117148" cy="358694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200000"/>
              </a:lnSpc>
            </a:pPr>
            <a:endParaRPr lang="zh-CN" altLang="en-US" sz="2000" b="1" dirty="0">
              <a:latin typeface="微软雅黑" panose="020B0503020204020204" pitchFamily="82" charset="2"/>
              <a:ea typeface="微软雅黑" panose="020B0503020204020204" pitchFamily="82" charset="2"/>
            </a:endParaRPr>
          </a:p>
        </p:txBody>
      </p:sp>
      <p:sp>
        <p:nvSpPr>
          <p:cNvPr id="13" name="Shape9">
            <a:extLst>
              <a:ext uri="{FF2B5EF4-FFF2-40B4-BE49-F238E27FC236}">
                <a16:creationId xmlns:a16="http://schemas.microsoft.com/office/drawing/2014/main" id="{E7242548-02CD-439A-90C8-60F6C94C125D}"/>
              </a:ext>
            </a:extLst>
          </p:cNvPr>
          <p:cNvSpPr/>
          <p:nvPr/>
        </p:nvSpPr>
        <p:spPr>
          <a:xfrm rot="10800000">
            <a:off x="283850" y="2239421"/>
            <a:ext cx="4117148" cy="358694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50000"/>
              </a:lnSpc>
            </a:pPr>
            <a:endParaRPr lang="zh-CN" altLang="en-US" sz="2000" b="1" dirty="0">
              <a:latin typeface="微软雅黑" panose="020B0503020204020204" pitchFamily="82" charset="2"/>
              <a:ea typeface="微软雅黑" panose="020B0503020204020204" pitchFamily="82" charset="2"/>
            </a:endParaRPr>
          </a:p>
        </p:txBody>
      </p:sp>
    </p:spTree>
    <p:extLst>
      <p:ext uri="{BB962C8B-B14F-4D97-AF65-F5344CB8AC3E}">
        <p14:creationId xmlns:p14="http://schemas.microsoft.com/office/powerpoint/2010/main" val="1428525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CA02947C-86FA-43A0-AEA7-1533075A3978}"/>
              </a:ext>
            </a:extLst>
          </p:cNvPr>
          <p:cNvSpPr/>
          <p:nvPr/>
        </p:nvSpPr>
        <p:spPr>
          <a:xfrm>
            <a:off x="151585" y="1117279"/>
            <a:ext cx="11903253" cy="2481348"/>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9" name="Shape6">
            <a:extLst>
              <a:ext uri="{FF2B5EF4-FFF2-40B4-BE49-F238E27FC236}">
                <a16:creationId xmlns:a16="http://schemas.microsoft.com/office/drawing/2014/main" id="{82D12675-44BA-4A12-95E2-53CE42E365F2}"/>
              </a:ext>
            </a:extLst>
          </p:cNvPr>
          <p:cNvSpPr/>
          <p:nvPr/>
        </p:nvSpPr>
        <p:spPr>
          <a:xfrm>
            <a:off x="2600385" y="3707100"/>
            <a:ext cx="6224337" cy="245947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2734708" y="3803672"/>
            <a:ext cx="5983066" cy="225512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第二范式 </a:t>
            </a:r>
            <a:r>
              <a:rPr lang="en-US" altLang="zh-CN" dirty="0"/>
              <a:t>2NF</a:t>
            </a:r>
            <a:r>
              <a:rPr lang="zh-CN" altLang="en-US" dirty="0"/>
              <a:t>（续）</a:t>
            </a:r>
            <a:endParaRPr kumimoji="1" lang="zh-CN" altLang="en-US" dirty="0"/>
          </a:p>
        </p:txBody>
      </p:sp>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686181" y="1161694"/>
            <a:ext cx="11074400" cy="2500991"/>
          </a:xfrm>
        </p:spPr>
        <p:txBody>
          <a:bodyPr/>
          <a:lstStyle/>
          <a:p>
            <a:pPr>
              <a:buFont typeface="Wingdings" panose="05000000000000000000" pitchFamily="2" charset="2"/>
              <a:buChar char="Ø"/>
            </a:pPr>
            <a:r>
              <a:rPr lang="zh-CN" altLang="en-US" sz="2400" dirty="0">
                <a:sym typeface="Calibri" pitchFamily="34" charset="0"/>
              </a:rPr>
              <a:t>出现上述异常的原因</a:t>
            </a:r>
            <a:endParaRPr lang="en-US" altLang="zh-CN" sz="2400" dirty="0">
              <a:sym typeface="Calibri" pitchFamily="34" charset="0"/>
            </a:endParaRPr>
          </a:p>
          <a:p>
            <a:pPr lvl="1">
              <a:buFont typeface="Wingdings" panose="05000000000000000000" pitchFamily="2" charset="2"/>
              <a:buChar char="l"/>
            </a:pPr>
            <a:r>
              <a:rPr lang="zh-CN" altLang="zh-CN" sz="2000" dirty="0"/>
              <a:t>关系</a:t>
            </a:r>
            <a:r>
              <a:rPr lang="en-US" altLang="zh-CN" sz="2000" dirty="0"/>
              <a:t>SLC</a:t>
            </a:r>
            <a:r>
              <a:rPr lang="zh-CN" altLang="zh-CN" sz="2000" dirty="0"/>
              <a:t>存在</a:t>
            </a:r>
            <a:r>
              <a:rPr lang="zh-CN" altLang="zh-CN" sz="2000" dirty="0">
                <a:solidFill>
                  <a:srgbClr val="3B20FF"/>
                </a:solidFill>
              </a:rPr>
              <a:t>部分函数依赖</a:t>
            </a:r>
            <a:r>
              <a:rPr lang="zh-CN" altLang="en-US" sz="2000" dirty="0">
                <a:solidFill>
                  <a:srgbClr val="3B20FF"/>
                </a:solidFill>
              </a:rPr>
              <a:t>，</a:t>
            </a:r>
            <a:r>
              <a:rPr lang="zh-CN" altLang="en-US" sz="1800" dirty="0">
                <a:sym typeface="Calibri" pitchFamily="34" charset="0"/>
              </a:rPr>
              <a:t>有两类非主属性</a:t>
            </a:r>
            <a:endParaRPr lang="en-US" altLang="zh-CN" sz="1800" dirty="0">
              <a:sym typeface="Calibri" pitchFamily="34" charset="0"/>
            </a:endParaRPr>
          </a:p>
          <a:p>
            <a:pPr marL="1301282" lvl="2" indent="-457200">
              <a:buFont typeface="+mj-lt"/>
              <a:buAutoNum type="arabicPeriod"/>
            </a:pPr>
            <a:r>
              <a:rPr lang="zh-CN" altLang="en-US" sz="1800" dirty="0">
                <a:sym typeface="Calibri" pitchFamily="34" charset="0"/>
              </a:rPr>
              <a:t>一类如</a:t>
            </a:r>
            <a:r>
              <a:rPr lang="en-US" altLang="zh-CN" sz="1800" dirty="0">
                <a:sym typeface="Calibri" pitchFamily="34" charset="0"/>
              </a:rPr>
              <a:t>Grade</a:t>
            </a:r>
            <a:r>
              <a:rPr lang="zh-CN" altLang="en-US" sz="1800" dirty="0">
                <a:sym typeface="Calibri" pitchFamily="34" charset="0"/>
              </a:rPr>
              <a:t>，它对键（</a:t>
            </a:r>
            <a:r>
              <a:rPr lang="en-US" altLang="zh-CN" sz="1800" dirty="0" err="1">
                <a:sym typeface="Calibri" pitchFamily="34" charset="0"/>
              </a:rPr>
              <a:t>Sno,Cno</a:t>
            </a:r>
            <a:r>
              <a:rPr lang="zh-CN" altLang="en-US" sz="1800" dirty="0">
                <a:sym typeface="Calibri" pitchFamily="34" charset="0"/>
              </a:rPr>
              <a:t>）完全函数依赖</a:t>
            </a:r>
            <a:endParaRPr lang="en-US" altLang="zh-CN" sz="1800" dirty="0">
              <a:sym typeface="Calibri" pitchFamily="34" charset="0"/>
            </a:endParaRPr>
          </a:p>
          <a:p>
            <a:pPr marL="1301282" lvl="2" indent="-457200">
              <a:buFont typeface="+mj-lt"/>
              <a:buAutoNum type="arabicPeriod"/>
            </a:pPr>
            <a:r>
              <a:rPr lang="zh-CN" altLang="en-US" sz="1800" dirty="0">
                <a:sym typeface="Calibri" pitchFamily="34" charset="0"/>
              </a:rPr>
              <a:t>另一类如</a:t>
            </a:r>
            <a:r>
              <a:rPr lang="en-US" altLang="zh-CN" sz="1800" dirty="0" err="1">
                <a:sym typeface="Calibri" pitchFamily="34" charset="0"/>
              </a:rPr>
              <a:t>Sdept</a:t>
            </a:r>
            <a:r>
              <a:rPr lang="zh-CN" altLang="en-US" sz="1800" dirty="0">
                <a:sym typeface="Calibri" pitchFamily="34" charset="0"/>
              </a:rPr>
              <a:t>、</a:t>
            </a:r>
            <a:r>
              <a:rPr lang="en-US" altLang="zh-CN" sz="1800" dirty="0" err="1">
                <a:sym typeface="Calibri" pitchFamily="34" charset="0"/>
              </a:rPr>
              <a:t>Sloc</a:t>
            </a:r>
            <a:r>
              <a:rPr lang="zh-CN" altLang="en-US" sz="1800" dirty="0">
                <a:sym typeface="Calibri" pitchFamily="34" charset="0"/>
              </a:rPr>
              <a:t>，它们对键</a:t>
            </a:r>
            <a:r>
              <a:rPr lang="zh-CN" altLang="en-US" sz="1800" b="1" dirty="0">
                <a:sym typeface="Calibri" pitchFamily="34" charset="0"/>
              </a:rPr>
              <a:t>不是</a:t>
            </a:r>
            <a:r>
              <a:rPr lang="zh-CN" altLang="en-US" sz="1800" dirty="0">
                <a:sym typeface="Calibri" pitchFamily="34" charset="0"/>
              </a:rPr>
              <a:t>完全函数依赖</a:t>
            </a:r>
            <a:endParaRPr lang="en-US" altLang="zh-CN" sz="1800" dirty="0">
              <a:sym typeface="Calibri" pitchFamily="34" charset="0"/>
            </a:endParaRPr>
          </a:p>
          <a:p>
            <a:pPr marL="562710" indent="-457200">
              <a:buFont typeface="Wingdings" panose="05000000000000000000" pitchFamily="2" charset="2"/>
              <a:buChar char="Ø"/>
            </a:pPr>
            <a:r>
              <a:rPr lang="zh-CN" altLang="zh-CN" sz="2400" dirty="0"/>
              <a:t>为了解决上述问题，可以通过</a:t>
            </a:r>
            <a:r>
              <a:rPr lang="zh-CN" altLang="zh-CN" sz="2400" b="1" dirty="0"/>
              <a:t>分解关系</a:t>
            </a:r>
            <a:r>
              <a:rPr lang="en-US" altLang="zh-CN" sz="2400" dirty="0"/>
              <a:t>SLC</a:t>
            </a:r>
            <a:r>
              <a:rPr lang="zh-CN" altLang="zh-CN" sz="2400" dirty="0"/>
              <a:t>进行消除部分函数依赖。</a:t>
            </a:r>
            <a:endParaRPr lang="en-US" altLang="zh-CN" sz="2400" dirty="0"/>
          </a:p>
          <a:p>
            <a:pPr marL="562710" indent="-457200">
              <a:buFont typeface="Wingdings" panose="05000000000000000000" pitchFamily="2" charset="2"/>
              <a:buChar char="Ø"/>
            </a:pPr>
            <a:r>
              <a:rPr lang="zh-CN" altLang="zh-CN" sz="2400" dirty="0"/>
              <a:t>由此，引出了第二范式的概念。 </a:t>
            </a:r>
            <a:endParaRPr lang="en-US" altLang="zh-CN" sz="2400" dirty="0">
              <a:sym typeface="Calibri" pitchFamily="34" charset="0"/>
            </a:endParaRPr>
          </a:p>
          <a:p>
            <a:pPr lvl="2"/>
            <a:endParaRPr lang="en-US" altLang="zh-CN" sz="1800" dirty="0">
              <a:sym typeface="Calibri" pitchFamily="34" charset="0"/>
            </a:endParaRPr>
          </a:p>
          <a:p>
            <a:pPr lvl="1"/>
            <a:endParaRPr lang="zh-CN" altLang="en-US" sz="2000" dirty="0"/>
          </a:p>
        </p:txBody>
      </p:sp>
      <p:pic>
        <p:nvPicPr>
          <p:cNvPr id="3" name="图片 2">
            <a:extLst>
              <a:ext uri="{FF2B5EF4-FFF2-40B4-BE49-F238E27FC236}">
                <a16:creationId xmlns:a16="http://schemas.microsoft.com/office/drawing/2014/main" id="{BED2C5B8-29E2-8F5C-6A64-0114AFAC4840}"/>
              </a:ext>
            </a:extLst>
          </p:cNvPr>
          <p:cNvPicPr>
            <a:picLocks noChangeAspect="1"/>
          </p:cNvPicPr>
          <p:nvPr/>
        </p:nvPicPr>
        <p:blipFill>
          <a:blip r:embed="rId2"/>
          <a:stretch>
            <a:fillRect/>
          </a:stretch>
        </p:blipFill>
        <p:spPr>
          <a:xfrm>
            <a:off x="3141853" y="4018223"/>
            <a:ext cx="5347707" cy="1965548"/>
          </a:xfrm>
          <a:prstGeom prst="rect">
            <a:avLst/>
          </a:prstGeom>
        </p:spPr>
      </p:pic>
      <p:sp>
        <p:nvSpPr>
          <p:cNvPr id="6" name="文本框 5">
            <a:extLst>
              <a:ext uri="{FF2B5EF4-FFF2-40B4-BE49-F238E27FC236}">
                <a16:creationId xmlns:a16="http://schemas.microsoft.com/office/drawing/2014/main" id="{DC51CEA2-3013-9FF7-395F-28FC5A4F3236}"/>
              </a:ext>
            </a:extLst>
          </p:cNvPr>
          <p:cNvSpPr txBox="1"/>
          <p:nvPr/>
        </p:nvSpPr>
        <p:spPr>
          <a:xfrm>
            <a:off x="4896025" y="6155372"/>
            <a:ext cx="2584311"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1NF</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SLC</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dirty="0">
              <a:latin typeface="微软雅黑" panose="020B0503020204020204" pitchFamily="34" charset="-122"/>
              <a:ea typeface="微软雅黑" panose="020B0503020204020204" pitchFamily="34" charset="-122"/>
            </a:endParaRPr>
          </a:p>
        </p:txBody>
      </p:sp>
      <p:sp>
        <p:nvSpPr>
          <p:cNvPr id="7" name="灯片编号占位符 1">
            <a:extLst>
              <a:ext uri="{FF2B5EF4-FFF2-40B4-BE49-F238E27FC236}">
                <a16:creationId xmlns:a16="http://schemas.microsoft.com/office/drawing/2014/main" id="{680BE64C-036A-1EC1-F278-7AA69812A478}"/>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70</a:t>
            </a:fld>
            <a:endParaRPr lang="zh-CN" altLang="en-US" dirty="0"/>
          </a:p>
        </p:txBody>
      </p:sp>
      <p:sp>
        <p:nvSpPr>
          <p:cNvPr id="4" name="页脚占位符 3">
            <a:extLst>
              <a:ext uri="{FF2B5EF4-FFF2-40B4-BE49-F238E27FC236}">
                <a16:creationId xmlns:a16="http://schemas.microsoft.com/office/drawing/2014/main" id="{0F7739AE-B72D-F0AC-3CBD-C21883BFD26D}"/>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8" name="灯片编号占位符 7">
            <a:extLst>
              <a:ext uri="{FF2B5EF4-FFF2-40B4-BE49-F238E27FC236}">
                <a16:creationId xmlns:a16="http://schemas.microsoft.com/office/drawing/2014/main" id="{BB995F10-7A04-33E8-EC54-562202BD3910}"/>
              </a:ext>
            </a:extLst>
          </p:cNvPr>
          <p:cNvSpPr>
            <a:spLocks noGrp="1"/>
          </p:cNvSpPr>
          <p:nvPr>
            <p:ph type="sldNum" sz="quarter" idx="12"/>
          </p:nvPr>
        </p:nvSpPr>
        <p:spPr/>
        <p:txBody>
          <a:bodyPr/>
          <a:lstStyle/>
          <a:p>
            <a:fld id="{4B0D34C0-35A8-654C-9FBA-7B4E017BD630}" type="slidenum">
              <a:rPr lang="en-US" altLang="zh-CN" smtClean="0"/>
              <a:t>70</a:t>
            </a:fld>
            <a:endParaRPr kumimoji="1" lang="zh-CN" altLang="en-US"/>
          </a:p>
        </p:txBody>
      </p:sp>
    </p:spTree>
    <p:extLst>
      <p:ext uri="{BB962C8B-B14F-4D97-AF65-F5344CB8AC3E}">
        <p14:creationId xmlns:p14="http://schemas.microsoft.com/office/powerpoint/2010/main" val="3526726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6">
            <a:extLst>
              <a:ext uri="{FF2B5EF4-FFF2-40B4-BE49-F238E27FC236}">
                <a16:creationId xmlns:a16="http://schemas.microsoft.com/office/drawing/2014/main" id="{82D12675-44BA-4A12-95E2-53CE42E365F2}"/>
              </a:ext>
            </a:extLst>
          </p:cNvPr>
          <p:cNvSpPr/>
          <p:nvPr/>
        </p:nvSpPr>
        <p:spPr>
          <a:xfrm>
            <a:off x="5798158" y="3330727"/>
            <a:ext cx="6256680" cy="22193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8" name="Shape6">
            <a:extLst>
              <a:ext uri="{FF2B5EF4-FFF2-40B4-BE49-F238E27FC236}">
                <a16:creationId xmlns:a16="http://schemas.microsoft.com/office/drawing/2014/main" id="{2BB58945-69A6-42E9-96FF-DC536AE97366}"/>
              </a:ext>
            </a:extLst>
          </p:cNvPr>
          <p:cNvSpPr/>
          <p:nvPr/>
        </p:nvSpPr>
        <p:spPr>
          <a:xfrm>
            <a:off x="5903904" y="3427299"/>
            <a:ext cx="6025055" cy="2034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5" name="Shape6">
            <a:extLst>
              <a:ext uri="{FF2B5EF4-FFF2-40B4-BE49-F238E27FC236}">
                <a16:creationId xmlns:a16="http://schemas.microsoft.com/office/drawing/2014/main" id="{82D12675-44BA-4A12-95E2-53CE42E365F2}"/>
              </a:ext>
            </a:extLst>
          </p:cNvPr>
          <p:cNvSpPr/>
          <p:nvPr/>
        </p:nvSpPr>
        <p:spPr>
          <a:xfrm>
            <a:off x="137535" y="3330727"/>
            <a:ext cx="5539366" cy="22193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6" name="Shape6">
            <a:extLst>
              <a:ext uri="{FF2B5EF4-FFF2-40B4-BE49-F238E27FC236}">
                <a16:creationId xmlns:a16="http://schemas.microsoft.com/office/drawing/2014/main" id="{2BB58945-69A6-42E9-96FF-DC536AE97366}"/>
              </a:ext>
            </a:extLst>
          </p:cNvPr>
          <p:cNvSpPr/>
          <p:nvPr/>
        </p:nvSpPr>
        <p:spPr>
          <a:xfrm>
            <a:off x="243282" y="3427299"/>
            <a:ext cx="5324646" cy="2034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4" name="Shape18">
            <a:extLst>
              <a:ext uri="{FF2B5EF4-FFF2-40B4-BE49-F238E27FC236}">
                <a16:creationId xmlns:a16="http://schemas.microsoft.com/office/drawing/2014/main" id="{CA02947C-86FA-43A0-AEA7-1533075A3978}"/>
              </a:ext>
            </a:extLst>
          </p:cNvPr>
          <p:cNvSpPr/>
          <p:nvPr/>
        </p:nvSpPr>
        <p:spPr>
          <a:xfrm>
            <a:off x="151585" y="1117279"/>
            <a:ext cx="11903253" cy="1739841"/>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243282" y="1277481"/>
            <a:ext cx="11456894" cy="2132768"/>
          </a:xfrm>
        </p:spPr>
        <p:txBody>
          <a:bodyPr/>
          <a:lstStyle/>
          <a:p>
            <a:pPr>
              <a:buFont typeface="Wingdings" panose="05000000000000000000" pitchFamily="2" charset="2"/>
              <a:buChar char="Ø"/>
            </a:pPr>
            <a:r>
              <a:rPr lang="zh-CN" altLang="zh-CN" sz="2400" b="1" dirty="0">
                <a:solidFill>
                  <a:srgbClr val="7030A0"/>
                </a:solidFill>
              </a:rPr>
              <a:t>第二范式</a:t>
            </a:r>
            <a:r>
              <a:rPr lang="zh-CN" altLang="en-US" sz="2400" dirty="0"/>
              <a:t>（</a:t>
            </a:r>
            <a:r>
              <a:rPr lang="en-US" altLang="zh-CN" sz="2400" dirty="0"/>
              <a:t>2NF</a:t>
            </a:r>
            <a:r>
              <a:rPr lang="zh-CN" altLang="en-US" sz="2400" dirty="0"/>
              <a:t>）</a:t>
            </a:r>
            <a:r>
              <a:rPr lang="zh-CN" altLang="zh-CN" sz="2400" dirty="0"/>
              <a:t>是指关系</a:t>
            </a:r>
            <a:r>
              <a:rPr lang="en-US" altLang="zh-CN" sz="2400" i="1" dirty="0"/>
              <a:t>R</a:t>
            </a:r>
            <a:r>
              <a:rPr lang="zh-CN" altLang="en-US" sz="2400" i="1" dirty="0"/>
              <a:t> </a:t>
            </a:r>
            <a:r>
              <a:rPr lang="zh-CN" altLang="zh-CN" sz="2400" dirty="0"/>
              <a:t>首先要满足第一范式，并且每一个</a:t>
            </a:r>
            <a:r>
              <a:rPr lang="zh-CN" altLang="zh-CN" sz="2400" dirty="0">
                <a:solidFill>
                  <a:srgbClr val="3B20FF"/>
                </a:solidFill>
              </a:rPr>
              <a:t>非主属性</a:t>
            </a:r>
            <a:r>
              <a:rPr lang="zh-CN" altLang="zh-CN" sz="2400" b="1" dirty="0">
                <a:solidFill>
                  <a:srgbClr val="3B20FF"/>
                </a:solidFill>
              </a:rPr>
              <a:t>都完全函数依赖于任何一个候选</a:t>
            </a:r>
            <a:r>
              <a:rPr lang="zh-CN" altLang="en-US" sz="2400" b="1" dirty="0">
                <a:solidFill>
                  <a:srgbClr val="3B20FF"/>
                </a:solidFill>
              </a:rPr>
              <a:t>键</a:t>
            </a:r>
            <a:r>
              <a:rPr lang="zh-CN" altLang="en-US" sz="2400" dirty="0"/>
              <a:t>。</a:t>
            </a:r>
            <a:endParaRPr lang="en-US" altLang="zh-CN" sz="2400" dirty="0"/>
          </a:p>
          <a:p>
            <a:pPr marL="0" indent="0">
              <a:buNone/>
            </a:pPr>
            <a:r>
              <a:rPr lang="en-US" altLang="zh-CN" sz="2400" dirty="0"/>
              <a:t>【</a:t>
            </a:r>
            <a:r>
              <a:rPr lang="zh-CN" altLang="en-US" sz="2400" b="1" dirty="0"/>
              <a:t>例</a:t>
            </a:r>
            <a:r>
              <a:rPr lang="en-US" altLang="zh-CN" sz="2400" b="1" dirty="0"/>
              <a:t>3.6-</a:t>
            </a:r>
            <a:r>
              <a:rPr lang="zh-CN" altLang="en-US" sz="2400" b="1" dirty="0"/>
              <a:t>续</a:t>
            </a:r>
            <a:r>
              <a:rPr lang="en-US" altLang="zh-CN" sz="2400" dirty="0"/>
              <a:t>】</a:t>
            </a:r>
            <a:r>
              <a:rPr lang="zh-CN" altLang="en-US" sz="2400" dirty="0"/>
              <a:t>由此，我们将</a:t>
            </a:r>
            <a:r>
              <a:rPr lang="zh-CN" altLang="en-US" sz="2400" dirty="0">
                <a:sym typeface="Calibri" pitchFamily="34" charset="0"/>
              </a:rPr>
              <a:t>关系模式</a:t>
            </a:r>
            <a:r>
              <a:rPr lang="en-US" altLang="zh-CN" sz="2400" dirty="0">
                <a:sym typeface="Calibri" pitchFamily="34" charset="0"/>
              </a:rPr>
              <a:t>SLC</a:t>
            </a:r>
            <a:r>
              <a:rPr lang="zh-CN" altLang="en-US" sz="2400" dirty="0">
                <a:sym typeface="Calibri" pitchFamily="34" charset="0"/>
              </a:rPr>
              <a:t>分解成两个满足</a:t>
            </a:r>
            <a:r>
              <a:rPr lang="en-US" altLang="zh-CN" sz="2400" dirty="0">
                <a:sym typeface="Calibri" pitchFamily="34" charset="0"/>
              </a:rPr>
              <a:t>2NF</a:t>
            </a:r>
            <a:r>
              <a:rPr lang="zh-CN" altLang="en-US" sz="2400" dirty="0">
                <a:sym typeface="Calibri" pitchFamily="34" charset="0"/>
              </a:rPr>
              <a:t>的关系模式，以消除上述的异常。</a:t>
            </a:r>
            <a:endParaRPr lang="en-US" altLang="zh-CN" sz="2400" dirty="0">
              <a:sym typeface="Calibri" pitchFamily="34" charset="0"/>
            </a:endParaRPr>
          </a:p>
          <a:p>
            <a:pPr marL="0" indent="0">
              <a:buNone/>
            </a:pPr>
            <a:endParaRPr lang="zh-CN" altLang="en-US" sz="2400" dirty="0"/>
          </a:p>
        </p:txBody>
      </p:sp>
      <p:pic>
        <p:nvPicPr>
          <p:cNvPr id="7" name="图片 6">
            <a:extLst>
              <a:ext uri="{FF2B5EF4-FFF2-40B4-BE49-F238E27FC236}">
                <a16:creationId xmlns:a16="http://schemas.microsoft.com/office/drawing/2014/main" id="{4E51AD89-366E-C1BE-A6A7-DF99BC50479D}"/>
              </a:ext>
            </a:extLst>
          </p:cNvPr>
          <p:cNvPicPr>
            <a:picLocks noChangeAspect="1"/>
          </p:cNvPicPr>
          <p:nvPr/>
        </p:nvPicPr>
        <p:blipFill>
          <a:blip r:embed="rId2"/>
          <a:stretch>
            <a:fillRect/>
          </a:stretch>
        </p:blipFill>
        <p:spPr>
          <a:xfrm>
            <a:off x="371242" y="3565096"/>
            <a:ext cx="5009071" cy="1841082"/>
          </a:xfrm>
          <a:prstGeom prst="rect">
            <a:avLst/>
          </a:prstGeom>
        </p:spPr>
      </p:pic>
      <p:sp>
        <p:nvSpPr>
          <p:cNvPr id="8" name="文本框 7">
            <a:extLst>
              <a:ext uri="{FF2B5EF4-FFF2-40B4-BE49-F238E27FC236}">
                <a16:creationId xmlns:a16="http://schemas.microsoft.com/office/drawing/2014/main" id="{638CC507-44A6-57F6-5A62-081A3105F430}"/>
              </a:ext>
            </a:extLst>
          </p:cNvPr>
          <p:cNvSpPr txBox="1"/>
          <p:nvPr/>
        </p:nvSpPr>
        <p:spPr>
          <a:xfrm>
            <a:off x="1800437" y="5638385"/>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SLC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4DB04B4-2885-63C6-E4A8-47A6DDB6A6B8}"/>
              </a:ext>
            </a:extLst>
          </p:cNvPr>
          <p:cNvPicPr>
            <a:picLocks noChangeAspect="1"/>
          </p:cNvPicPr>
          <p:nvPr/>
        </p:nvPicPr>
        <p:blipFill>
          <a:blip r:embed="rId3"/>
          <a:stretch>
            <a:fillRect/>
          </a:stretch>
        </p:blipFill>
        <p:spPr>
          <a:xfrm>
            <a:off x="5935460" y="3647052"/>
            <a:ext cx="3145554" cy="1492533"/>
          </a:xfrm>
          <a:prstGeom prst="rect">
            <a:avLst/>
          </a:prstGeom>
        </p:spPr>
      </p:pic>
      <p:pic>
        <p:nvPicPr>
          <p:cNvPr id="9" name="图片 8">
            <a:extLst>
              <a:ext uri="{FF2B5EF4-FFF2-40B4-BE49-F238E27FC236}">
                <a16:creationId xmlns:a16="http://schemas.microsoft.com/office/drawing/2014/main" id="{42B85074-D7B3-50E4-9F5C-35500B9015D7}"/>
              </a:ext>
            </a:extLst>
          </p:cNvPr>
          <p:cNvPicPr>
            <a:picLocks noChangeAspect="1"/>
          </p:cNvPicPr>
          <p:nvPr/>
        </p:nvPicPr>
        <p:blipFill>
          <a:blip r:embed="rId4"/>
          <a:stretch>
            <a:fillRect/>
          </a:stretch>
        </p:blipFill>
        <p:spPr>
          <a:xfrm>
            <a:off x="9107866" y="3638779"/>
            <a:ext cx="2843372" cy="1579651"/>
          </a:xfrm>
          <a:prstGeom prst="rect">
            <a:avLst/>
          </a:prstGeom>
        </p:spPr>
      </p:pic>
      <p:sp>
        <p:nvSpPr>
          <p:cNvPr id="10" name="文本框 9">
            <a:extLst>
              <a:ext uri="{FF2B5EF4-FFF2-40B4-BE49-F238E27FC236}">
                <a16:creationId xmlns:a16="http://schemas.microsoft.com/office/drawing/2014/main" id="{24504711-14DF-070D-F698-48F449DEF82A}"/>
              </a:ext>
            </a:extLst>
          </p:cNvPr>
          <p:cNvSpPr txBox="1"/>
          <p:nvPr/>
        </p:nvSpPr>
        <p:spPr>
          <a:xfrm>
            <a:off x="6452166" y="5638385"/>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SL</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018BFB0-1DDF-53DD-000F-0DEA64FDEEFD}"/>
              </a:ext>
            </a:extLst>
          </p:cNvPr>
          <p:cNvSpPr txBox="1"/>
          <p:nvPr/>
        </p:nvSpPr>
        <p:spPr>
          <a:xfrm>
            <a:off x="9366927" y="5638385"/>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sp>
        <p:nvSpPr>
          <p:cNvPr id="12" name="右箭头 11">
            <a:extLst>
              <a:ext uri="{FF2B5EF4-FFF2-40B4-BE49-F238E27FC236}">
                <a16:creationId xmlns:a16="http://schemas.microsoft.com/office/drawing/2014/main" id="{DBD2BDF3-AB86-BA59-C944-53835DF5C7D0}"/>
              </a:ext>
            </a:extLst>
          </p:cNvPr>
          <p:cNvSpPr/>
          <p:nvPr/>
        </p:nvSpPr>
        <p:spPr bwMode="auto">
          <a:xfrm>
            <a:off x="5479697" y="4168922"/>
            <a:ext cx="428911" cy="385941"/>
          </a:xfrm>
          <a:prstGeom prst="rightArrow">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3" name="灯片编号占位符 1">
            <a:extLst>
              <a:ext uri="{FF2B5EF4-FFF2-40B4-BE49-F238E27FC236}">
                <a16:creationId xmlns:a16="http://schemas.microsoft.com/office/drawing/2014/main" id="{79A1B761-8B1C-920C-6787-26F4B041C347}"/>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71</a:t>
            </a:fld>
            <a:endParaRPr lang="zh-CN" altLang="en-US" dirty="0"/>
          </a:p>
        </p:txBody>
      </p:sp>
      <p:sp>
        <p:nvSpPr>
          <p:cNvPr id="3" name="页脚占位符 2">
            <a:extLst>
              <a:ext uri="{FF2B5EF4-FFF2-40B4-BE49-F238E27FC236}">
                <a16:creationId xmlns:a16="http://schemas.microsoft.com/office/drawing/2014/main" id="{A5B18585-7286-7981-D716-A959F32D02F5}"/>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A4BC4BF2-5A0E-E89B-72C3-28EE040A1B00}"/>
              </a:ext>
            </a:extLst>
          </p:cNvPr>
          <p:cNvSpPr>
            <a:spLocks noGrp="1"/>
          </p:cNvSpPr>
          <p:nvPr>
            <p:ph type="sldNum" sz="quarter" idx="12"/>
          </p:nvPr>
        </p:nvSpPr>
        <p:spPr/>
        <p:txBody>
          <a:bodyPr/>
          <a:lstStyle/>
          <a:p>
            <a:fld id="{4B0D34C0-35A8-654C-9FBA-7B4E017BD630}" type="slidenum">
              <a:rPr lang="en-US" altLang="zh-CN" smtClean="0"/>
              <a:t>71</a:t>
            </a:fld>
            <a:endParaRPr kumimoji="1" lang="zh-CN" altLang="en-US"/>
          </a:p>
        </p:txBody>
      </p:sp>
      <p:sp>
        <p:nvSpPr>
          <p:cNvPr id="21" name="标题 1">
            <a:extLst>
              <a:ext uri="{FF2B5EF4-FFF2-40B4-BE49-F238E27FC236}">
                <a16:creationId xmlns:a16="http://schemas.microsoft.com/office/drawing/2014/main" id="{DD9BDF1A-E541-A4E8-07E6-3FBED7FF863D}"/>
              </a:ext>
            </a:extLst>
          </p:cNvPr>
          <p:cNvSpPr>
            <a:spLocks noGrp="1"/>
          </p:cNvSpPr>
          <p:nvPr>
            <p:ph type="title"/>
          </p:nvPr>
        </p:nvSpPr>
        <p:spPr>
          <a:xfrm>
            <a:off x="971550" y="53752"/>
            <a:ext cx="10090897" cy="678470"/>
          </a:xfrm>
        </p:spPr>
        <p:txBody>
          <a:bodyPr/>
          <a:lstStyle/>
          <a:p>
            <a:r>
              <a:rPr kumimoji="1" lang="zh-CN" altLang="en-US" dirty="0"/>
              <a:t>第二范式 </a:t>
            </a:r>
            <a:r>
              <a:rPr lang="en-US" altLang="zh-CN" dirty="0"/>
              <a:t>2NF</a:t>
            </a:r>
            <a:r>
              <a:rPr lang="zh-CN" altLang="en-US" dirty="0"/>
              <a:t>（续）</a:t>
            </a:r>
            <a:endParaRPr kumimoji="1" lang="zh-CN" altLang="en-US" dirty="0"/>
          </a:p>
        </p:txBody>
      </p:sp>
    </p:spTree>
    <p:extLst>
      <p:ext uri="{BB962C8B-B14F-4D97-AF65-F5344CB8AC3E}">
        <p14:creationId xmlns:p14="http://schemas.microsoft.com/office/powerpoint/2010/main" val="4046658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6">
            <a:extLst>
              <a:ext uri="{FF2B5EF4-FFF2-40B4-BE49-F238E27FC236}">
                <a16:creationId xmlns:a16="http://schemas.microsoft.com/office/drawing/2014/main" id="{82D12675-44BA-4A12-95E2-53CE42E365F2}"/>
              </a:ext>
            </a:extLst>
          </p:cNvPr>
          <p:cNvSpPr/>
          <p:nvPr/>
        </p:nvSpPr>
        <p:spPr>
          <a:xfrm>
            <a:off x="2874994" y="3429000"/>
            <a:ext cx="6224337" cy="245947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2" name="Shape6">
            <a:extLst>
              <a:ext uri="{FF2B5EF4-FFF2-40B4-BE49-F238E27FC236}">
                <a16:creationId xmlns:a16="http://schemas.microsoft.com/office/drawing/2014/main" id="{2BB58945-69A6-42E9-96FF-DC536AE97366}"/>
              </a:ext>
            </a:extLst>
          </p:cNvPr>
          <p:cNvSpPr/>
          <p:nvPr/>
        </p:nvSpPr>
        <p:spPr>
          <a:xfrm>
            <a:off x="3009317" y="3525572"/>
            <a:ext cx="5983066" cy="225512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9">
            <a:extLst>
              <a:ext uri="{FF2B5EF4-FFF2-40B4-BE49-F238E27FC236}">
                <a16:creationId xmlns:a16="http://schemas.microsoft.com/office/drawing/2014/main" id="{868FAB8C-BAF6-46A8-A1E7-3D1D98305179}"/>
              </a:ext>
            </a:extLst>
          </p:cNvPr>
          <p:cNvSpPr/>
          <p:nvPr/>
        </p:nvSpPr>
        <p:spPr>
          <a:xfrm rot="10800000">
            <a:off x="-304813" y="1047749"/>
            <a:ext cx="12334875" cy="171325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第三范式 </a:t>
            </a:r>
            <a:r>
              <a:rPr lang="en-US" altLang="zh-CN" dirty="0"/>
              <a:t>3NF</a:t>
            </a:r>
            <a:endParaRPr kumimoji="1" lang="zh-CN" altLang="en-US" dirty="0"/>
          </a:p>
        </p:txBody>
      </p:sp>
      <mc:AlternateContent xmlns:mc="http://schemas.openxmlformats.org/markup-compatibility/2006" xmlns:a14="http://schemas.microsoft.com/office/drawing/2010/main">
        <mc:Choice Requires="a14">
          <p:sp>
            <p:nvSpPr>
              <p:cNvPr id="7" name="内容占位符 4">
                <a:extLst>
                  <a:ext uri="{FF2B5EF4-FFF2-40B4-BE49-F238E27FC236}">
                    <a16:creationId xmlns:a16="http://schemas.microsoft.com/office/drawing/2014/main" id="{9288193A-2219-C458-D71D-B37B9ADAAE4C}"/>
                  </a:ext>
                </a:extLst>
              </p:cNvPr>
              <p:cNvSpPr>
                <a:spLocks noGrp="1"/>
              </p:cNvSpPr>
              <p:nvPr>
                <p:ph idx="1"/>
              </p:nvPr>
            </p:nvSpPr>
            <p:spPr>
              <a:xfrm>
                <a:off x="304800" y="1201271"/>
                <a:ext cx="11456894" cy="1541930"/>
              </a:xfrm>
            </p:spPr>
            <p:txBody>
              <a:bodyPr/>
              <a:lstStyle/>
              <a:p>
                <a:pPr marL="0" indent="0">
                  <a:buNone/>
                </a:pPr>
                <a:r>
                  <a:rPr lang="en-US" altLang="zh-CN" sz="2400" b="1" dirty="0"/>
                  <a:t>【</a:t>
                </a:r>
                <a:r>
                  <a:rPr lang="zh-CN" altLang="en-US" sz="2400" b="1" dirty="0">
                    <a:solidFill>
                      <a:schemeClr val="tx1"/>
                    </a:solidFill>
                  </a:rPr>
                  <a:t>例</a:t>
                </a:r>
                <a:r>
                  <a:rPr lang="en-US" altLang="zh-CN" sz="2400" b="1" dirty="0"/>
                  <a:t>3</a:t>
                </a:r>
                <a:r>
                  <a:rPr lang="en-US" altLang="zh-CN" sz="2400" b="1" dirty="0">
                    <a:solidFill>
                      <a:schemeClr val="tx1"/>
                    </a:solidFill>
                  </a:rPr>
                  <a:t>.7</a:t>
                </a:r>
                <a:r>
                  <a:rPr lang="en-US" altLang="zh-CN" sz="2400" dirty="0">
                    <a:solidFill>
                      <a:schemeClr val="tx1"/>
                    </a:solidFill>
                  </a:rPr>
                  <a:t>】</a:t>
                </a:r>
                <a:r>
                  <a:rPr lang="zh-CN" altLang="zh-CN" sz="2400" dirty="0">
                    <a:solidFill>
                      <a:schemeClr val="tx1"/>
                    </a:solidFill>
                  </a:rPr>
                  <a:t>考虑</a:t>
                </a:r>
                <a:r>
                  <a:rPr lang="zh-CN" altLang="en-US" sz="2400" dirty="0">
                    <a:solidFill>
                      <a:schemeClr val="tx1"/>
                    </a:solidFill>
                  </a:rPr>
                  <a:t>下</a:t>
                </a:r>
                <a:r>
                  <a:rPr lang="zh-CN" altLang="zh-CN" sz="2400" dirty="0">
                    <a:solidFill>
                      <a:schemeClr val="tx1"/>
                    </a:solidFill>
                  </a:rPr>
                  <a:t>图所示</a:t>
                </a:r>
                <a:r>
                  <a:rPr lang="zh-CN" altLang="en-US" sz="2400" dirty="0"/>
                  <a:t>的</a:t>
                </a:r>
                <a:r>
                  <a:rPr lang="en-US" altLang="zh-CN" sz="2400" dirty="0">
                    <a:solidFill>
                      <a:schemeClr val="tx1"/>
                    </a:solidFill>
                  </a:rPr>
                  <a:t>SL</a:t>
                </a:r>
                <a:r>
                  <a:rPr lang="zh-CN" altLang="zh-CN" sz="2400" dirty="0">
                    <a:solidFill>
                      <a:schemeClr val="tx1"/>
                    </a:solidFill>
                  </a:rPr>
                  <a:t>关系表，该关系满足第二范式，但存在如</a:t>
                </a:r>
                <a:r>
                  <a:rPr lang="zh-CN" altLang="en-US" sz="2400" dirty="0">
                    <a:solidFill>
                      <a:schemeClr val="tx1"/>
                    </a:solidFill>
                  </a:rPr>
                  <a:t>下函数</a:t>
                </a:r>
                <a:r>
                  <a:rPr lang="zh-CN" altLang="zh-CN" sz="2400" dirty="0">
                    <a:solidFill>
                      <a:schemeClr val="tx1"/>
                    </a:solidFill>
                  </a:rPr>
                  <a:t>依赖：</a:t>
                </a:r>
                <a:endParaRPr lang="en-US" altLang="zh-CN" sz="2400" dirty="0"/>
              </a:p>
              <a:p>
                <a:pPr lvl="1"/>
                <a14:m>
                  <m:oMath xmlns:m="http://schemas.openxmlformats.org/officeDocument/2006/math">
                    <m:r>
                      <m:rPr>
                        <m:sty m:val="p"/>
                      </m:rPr>
                      <a:rPr lang="en-US" altLang="zh-CN" sz="2000">
                        <a:solidFill>
                          <a:schemeClr val="tx1"/>
                        </a:solidFill>
                        <a:latin typeface="Cambria Math" panose="02040503050406030204" pitchFamily="18" charset="0"/>
                      </a:rPr>
                      <m:t>Sno</m:t>
                    </m:r>
                    <m:r>
                      <a:rPr lang="en-US" altLang="zh-CN" sz="2000" i="1">
                        <a:solidFill>
                          <a:schemeClr val="tx1"/>
                        </a:solidFill>
                        <a:latin typeface="Cambria Math" panose="02040503050406030204" pitchFamily="18" charset="0"/>
                      </a:rPr>
                      <m:t> →</m:t>
                    </m:r>
                    <m:r>
                      <m:rPr>
                        <m:sty m:val="p"/>
                      </m:rPr>
                      <a:rPr lang="en-US" altLang="zh-CN" sz="2000">
                        <a:solidFill>
                          <a:schemeClr val="tx1"/>
                        </a:solidFill>
                        <a:latin typeface="Cambria Math" panose="02040503050406030204" pitchFamily="18" charset="0"/>
                      </a:rPr>
                      <m:t>Sdept</m:t>
                    </m:r>
                    <m:r>
                      <a:rPr lang="en-US" altLang="zh-CN" sz="2000" smtClean="0">
                        <a:solidFill>
                          <a:schemeClr val="tx1"/>
                        </a:solidFill>
                        <a:latin typeface="Cambria Math" panose="02040503050406030204" pitchFamily="18" charset="0"/>
                      </a:rPr>
                      <m:t> </m:t>
                    </m:r>
                  </m:oMath>
                </a14:m>
                <a:r>
                  <a:rPr lang="en-US" altLang="zh-CN" sz="2000" dirty="0">
                    <a:solidFill>
                      <a:schemeClr val="tx1"/>
                    </a:solidFill>
                  </a:rPr>
                  <a:t>,</a:t>
                </a:r>
                <a:r>
                  <a:rPr lang="zh-CN" altLang="en-US" sz="2000" dirty="0">
                    <a:solidFill>
                      <a:schemeClr val="tx1"/>
                    </a:solidFill>
                  </a:rPr>
                  <a:t> </a:t>
                </a:r>
                <a14:m>
                  <m:oMath xmlns:m="http://schemas.openxmlformats.org/officeDocument/2006/math">
                    <m:r>
                      <m:rPr>
                        <m:sty m:val="p"/>
                      </m:rPr>
                      <a:rPr lang="en-US" altLang="zh-CN" sz="2000" dirty="0">
                        <a:latin typeface="Cambria Math" panose="02040503050406030204" pitchFamily="18" charset="0"/>
                      </a:rPr>
                      <m:t>Sdept</m:t>
                    </m:r>
                    <m:r>
                      <a:rPr lang="en-US" altLang="zh-CN" sz="2000">
                        <a:latin typeface="Cambria Math" panose="02040503050406030204" pitchFamily="18" charset="0"/>
                      </a:rPr>
                      <m:t>→</m:t>
                    </m:r>
                    <m:r>
                      <m:rPr>
                        <m:sty m:val="p"/>
                      </m:rPr>
                      <a:rPr lang="en-US" altLang="zh-CN" sz="2000">
                        <a:latin typeface="Cambria Math" panose="02040503050406030204" pitchFamily="18" charset="0"/>
                      </a:rPr>
                      <m:t>Sloc</m:t>
                    </m:r>
                  </m:oMath>
                </a14:m>
                <a:endParaRPr lang="en-US" altLang="zh-CN" sz="2000" dirty="0"/>
              </a:p>
              <a:p>
                <a:pPr lvl="1"/>
                <a14:m>
                  <m:oMath xmlns:m="http://schemas.openxmlformats.org/officeDocument/2006/math">
                    <m:r>
                      <m:rPr>
                        <m:sty m:val="p"/>
                      </m:rPr>
                      <a:rPr lang="en-US" altLang="zh-CN" sz="2000">
                        <a:latin typeface="Cambria Math" panose="02040503050406030204" pitchFamily="18" charset="0"/>
                      </a:rPr>
                      <m:t>Sdept</m:t>
                    </m:r>
                    <m:r>
                      <a:rPr lang="en-US" altLang="zh-CN" sz="2000">
                        <a:latin typeface="Cambria Math" panose="02040503050406030204" pitchFamily="18" charset="0"/>
                      </a:rPr>
                      <m:t>↛</m:t>
                    </m:r>
                    <m:r>
                      <m:rPr>
                        <m:sty m:val="p"/>
                      </m:rPr>
                      <a:rPr lang="en-US" altLang="zh-CN" sz="2000">
                        <a:latin typeface="Cambria Math" panose="02040503050406030204" pitchFamily="18" charset="0"/>
                      </a:rPr>
                      <m:t>Sno</m:t>
                    </m:r>
                  </m:oMath>
                </a14:m>
                <a:r>
                  <a:rPr lang="en-US" altLang="zh-CN" sz="2000" dirty="0">
                    <a:solidFill>
                      <a:schemeClr val="tx1"/>
                    </a:solidFill>
                  </a:rPr>
                  <a:t>,</a:t>
                </a:r>
                <a:r>
                  <a:rPr lang="zh-CN" altLang="en-US" sz="2000" dirty="0">
                    <a:solidFill>
                      <a:schemeClr val="tx1"/>
                    </a:solidFill>
                  </a:rPr>
                  <a:t> </a:t>
                </a:r>
                <a14:m>
                  <m:oMath xmlns:m="http://schemas.openxmlformats.org/officeDocument/2006/math">
                    <m:r>
                      <m:rPr>
                        <m:sty m:val="p"/>
                      </m:rPr>
                      <a:rPr lang="en-US" altLang="zh-CN" sz="2000">
                        <a:latin typeface="Cambria Math" panose="02040503050406030204" pitchFamily="18" charset="0"/>
                      </a:rPr>
                      <m:t>Sloc</m:t>
                    </m:r>
                    <m:r>
                      <a:rPr lang="en-US" altLang="zh-CN" sz="2000">
                        <a:latin typeface="Cambria Math" panose="02040503050406030204" pitchFamily="18" charset="0"/>
                      </a:rPr>
                      <m:t>↛</m:t>
                    </m:r>
                    <m:r>
                      <m:rPr>
                        <m:sty m:val="p"/>
                      </m:rPr>
                      <a:rPr lang="en-US" altLang="zh-CN" sz="2000">
                        <a:latin typeface="Cambria Math" panose="02040503050406030204" pitchFamily="18" charset="0"/>
                      </a:rPr>
                      <m:t>Sdept</m:t>
                    </m:r>
                  </m:oMath>
                </a14:m>
                <a:endParaRPr lang="en-US" altLang="zh-CN" sz="2000" dirty="0">
                  <a:solidFill>
                    <a:schemeClr val="tx1"/>
                  </a:solidFill>
                </a:endParaRPr>
              </a:p>
              <a:p>
                <a:pPr lvl="1"/>
                <a:r>
                  <a:rPr lang="zh-CN" altLang="zh-CN" sz="2000" dirty="0">
                    <a:solidFill>
                      <a:schemeClr val="tx1"/>
                    </a:solidFill>
                  </a:rPr>
                  <a:t>因此存在</a:t>
                </a:r>
                <a:r>
                  <a:rPr lang="zh-CN" altLang="zh-CN" sz="2000" b="1" dirty="0"/>
                  <a:t>传递</a:t>
                </a:r>
                <a:r>
                  <a:rPr lang="zh-CN" altLang="zh-CN" sz="2000" b="1" dirty="0">
                    <a:solidFill>
                      <a:schemeClr val="tx1"/>
                    </a:solidFill>
                  </a:rPr>
                  <a:t>函数依赖</a:t>
                </a:r>
                <a:r>
                  <a:rPr lang="zh-CN" altLang="zh-CN" sz="2000" dirty="0">
                    <a:solidFill>
                      <a:schemeClr val="tx1"/>
                    </a:solidFill>
                  </a:rPr>
                  <a:t>：</a:t>
                </a:r>
                <a14:m>
                  <m:oMath xmlns:m="http://schemas.openxmlformats.org/officeDocument/2006/math">
                    <m:r>
                      <m:rPr>
                        <m:sty m:val="p"/>
                      </m:rPr>
                      <a:rPr lang="en-US" altLang="zh-CN" sz="2000">
                        <a:solidFill>
                          <a:schemeClr val="tx1"/>
                        </a:solidFill>
                        <a:latin typeface="Cambria Math" panose="02040503050406030204" pitchFamily="18" charset="0"/>
                      </a:rPr>
                      <m:t>Sno</m:t>
                    </m:r>
                    <m:r>
                      <a:rPr lang="en-US" altLang="zh-CN" sz="2000" i="1">
                        <a:solidFill>
                          <a:schemeClr val="tx1"/>
                        </a:solidFill>
                        <a:latin typeface="Cambria Math" panose="02040503050406030204" pitchFamily="18" charset="0"/>
                      </a:rPr>
                      <m:t>→</m:t>
                    </m:r>
                    <m:r>
                      <m:rPr>
                        <m:sty m:val="p"/>
                      </m:rPr>
                      <a:rPr lang="en-US" altLang="zh-CN" sz="2000">
                        <a:solidFill>
                          <a:schemeClr val="tx1"/>
                        </a:solidFill>
                        <a:latin typeface="Cambria Math" panose="02040503050406030204" pitchFamily="18" charset="0"/>
                      </a:rPr>
                      <m:t>Sloc</m:t>
                    </m:r>
                  </m:oMath>
                </a14:m>
                <a:r>
                  <a:rPr lang="zh-CN" altLang="zh-CN" sz="2000" dirty="0">
                    <a:solidFill>
                      <a:schemeClr val="tx1"/>
                    </a:solidFill>
                  </a:rPr>
                  <a:t>。 </a:t>
                </a:r>
                <a:r>
                  <a:rPr lang="en-US" altLang="zh-CN" sz="2000" dirty="0">
                    <a:solidFill>
                      <a:schemeClr val="tx1"/>
                    </a:solidFill>
                  </a:rPr>
                  <a:t> </a:t>
                </a:r>
                <a:endParaRPr lang="zh-CN" altLang="zh-CN" sz="2000" dirty="0">
                  <a:solidFill>
                    <a:schemeClr val="tx1"/>
                  </a:solidFill>
                </a:endParaRPr>
              </a:p>
            </p:txBody>
          </p:sp>
        </mc:Choice>
        <mc:Fallback xmlns="">
          <p:sp>
            <p:nvSpPr>
              <p:cNvPr id="7" name="内容占位符 4">
                <a:extLst>
                  <a:ext uri="{FF2B5EF4-FFF2-40B4-BE49-F238E27FC236}">
                    <a16:creationId xmlns:a16="http://schemas.microsoft.com/office/drawing/2014/main" id="{9288193A-2219-C458-D71D-B37B9ADAAE4C}"/>
                  </a:ext>
                </a:extLst>
              </p:cNvPr>
              <p:cNvSpPr>
                <a:spLocks noGrp="1" noRot="1" noChangeAspect="1" noMove="1" noResize="1" noEditPoints="1" noAdjustHandles="1" noChangeArrowheads="1" noChangeShapeType="1" noTextEdit="1"/>
              </p:cNvSpPr>
              <p:nvPr>
                <p:ph idx="1"/>
              </p:nvPr>
            </p:nvSpPr>
            <p:spPr>
              <a:xfrm>
                <a:off x="304800" y="1201271"/>
                <a:ext cx="11456894" cy="1541930"/>
              </a:xfrm>
              <a:blipFill>
                <a:blip r:embed="rId2"/>
                <a:stretch>
                  <a:fillRect l="-798" t="-3162" b="-948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6159D2F7-F066-ED2D-F0DA-6CF068A23D23}"/>
              </a:ext>
            </a:extLst>
          </p:cNvPr>
          <p:cNvPicPr>
            <a:picLocks noChangeAspect="1"/>
          </p:cNvPicPr>
          <p:nvPr/>
        </p:nvPicPr>
        <p:blipFill>
          <a:blip r:embed="rId3"/>
          <a:stretch>
            <a:fillRect/>
          </a:stretch>
        </p:blipFill>
        <p:spPr>
          <a:xfrm>
            <a:off x="4091354" y="3746791"/>
            <a:ext cx="3795697" cy="1801019"/>
          </a:xfrm>
          <a:prstGeom prst="rect">
            <a:avLst/>
          </a:prstGeom>
        </p:spPr>
      </p:pic>
      <p:sp>
        <p:nvSpPr>
          <p:cNvPr id="9" name="文本框 8">
            <a:extLst>
              <a:ext uri="{FF2B5EF4-FFF2-40B4-BE49-F238E27FC236}">
                <a16:creationId xmlns:a16="http://schemas.microsoft.com/office/drawing/2014/main" id="{A54C0D5B-1E59-BD70-648C-8CBF3DAB5D06}"/>
              </a:ext>
            </a:extLst>
          </p:cNvPr>
          <p:cNvSpPr txBox="1"/>
          <p:nvPr/>
        </p:nvSpPr>
        <p:spPr>
          <a:xfrm>
            <a:off x="4834317" y="5927381"/>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SL</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sp>
        <p:nvSpPr>
          <p:cNvPr id="6" name="灯片编号占位符 1">
            <a:extLst>
              <a:ext uri="{FF2B5EF4-FFF2-40B4-BE49-F238E27FC236}">
                <a16:creationId xmlns:a16="http://schemas.microsoft.com/office/drawing/2014/main" id="{C3E1D550-CE42-228F-D593-FA0254EBF48B}"/>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72</a:t>
            </a:fld>
            <a:endParaRPr lang="zh-CN" altLang="en-US" dirty="0"/>
          </a:p>
        </p:txBody>
      </p:sp>
      <p:sp>
        <p:nvSpPr>
          <p:cNvPr id="3" name="页脚占位符 2">
            <a:extLst>
              <a:ext uri="{FF2B5EF4-FFF2-40B4-BE49-F238E27FC236}">
                <a16:creationId xmlns:a16="http://schemas.microsoft.com/office/drawing/2014/main" id="{2BE7913A-9A43-9136-861B-AF4F72F7D12D}"/>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388A5930-5A36-1A0C-FACF-7D1BFBE15883}"/>
              </a:ext>
            </a:extLst>
          </p:cNvPr>
          <p:cNvSpPr>
            <a:spLocks noGrp="1"/>
          </p:cNvSpPr>
          <p:nvPr>
            <p:ph type="sldNum" sz="quarter" idx="12"/>
          </p:nvPr>
        </p:nvSpPr>
        <p:spPr/>
        <p:txBody>
          <a:bodyPr/>
          <a:lstStyle/>
          <a:p>
            <a:fld id="{4B0D34C0-35A8-654C-9FBA-7B4E017BD630}" type="slidenum">
              <a:rPr lang="en-US" altLang="zh-CN" smtClean="0"/>
              <a:t>72</a:t>
            </a:fld>
            <a:endParaRPr kumimoji="1" lang="zh-CN" altLang="en-US"/>
          </a:p>
        </p:txBody>
      </p:sp>
    </p:spTree>
    <p:extLst>
      <p:ext uri="{BB962C8B-B14F-4D97-AF65-F5344CB8AC3E}">
        <p14:creationId xmlns:p14="http://schemas.microsoft.com/office/powerpoint/2010/main" val="1628341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6">
            <a:extLst>
              <a:ext uri="{FF2B5EF4-FFF2-40B4-BE49-F238E27FC236}">
                <a16:creationId xmlns:a16="http://schemas.microsoft.com/office/drawing/2014/main" id="{82D12675-44BA-4A12-95E2-53CE42E365F2}"/>
              </a:ext>
            </a:extLst>
          </p:cNvPr>
          <p:cNvSpPr/>
          <p:nvPr/>
        </p:nvSpPr>
        <p:spPr>
          <a:xfrm>
            <a:off x="7600950" y="3536800"/>
            <a:ext cx="4453889" cy="2219325"/>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a:extLst>
              <a:ext uri="{FF2B5EF4-FFF2-40B4-BE49-F238E27FC236}">
                <a16:creationId xmlns:a16="http://schemas.microsoft.com/office/drawing/2014/main" id="{2BB58945-69A6-42E9-96FF-DC536AE97366}"/>
              </a:ext>
            </a:extLst>
          </p:cNvPr>
          <p:cNvSpPr/>
          <p:nvPr/>
        </p:nvSpPr>
        <p:spPr>
          <a:xfrm>
            <a:off x="7745032" y="3623847"/>
            <a:ext cx="4186956" cy="2034932"/>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18">
            <a:extLst>
              <a:ext uri="{FF2B5EF4-FFF2-40B4-BE49-F238E27FC236}">
                <a16:creationId xmlns:a16="http://schemas.microsoft.com/office/drawing/2014/main" id="{CA02947C-86FA-43A0-AEA7-1533075A3978}"/>
              </a:ext>
            </a:extLst>
          </p:cNvPr>
          <p:cNvSpPr/>
          <p:nvPr/>
        </p:nvSpPr>
        <p:spPr>
          <a:xfrm>
            <a:off x="151585" y="1117279"/>
            <a:ext cx="11903253" cy="2335530"/>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第三范式 </a:t>
            </a:r>
            <a:r>
              <a:rPr kumimoji="1" lang="en-US" altLang="zh-CN" dirty="0"/>
              <a:t>3</a:t>
            </a:r>
            <a:r>
              <a:rPr lang="en-US" altLang="zh-CN" dirty="0"/>
              <a:t>NF</a:t>
            </a:r>
            <a:r>
              <a:rPr lang="zh-CN" altLang="en-US" dirty="0"/>
              <a:t>（续）</a:t>
            </a:r>
            <a:endParaRPr kumimoji="1" lang="zh-CN" altLang="en-US" dirty="0"/>
          </a:p>
        </p:txBody>
      </p:sp>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304800" y="1201270"/>
            <a:ext cx="11456894" cy="2294405"/>
          </a:xfrm>
        </p:spPr>
        <p:txBody>
          <a:bodyPr/>
          <a:lstStyle/>
          <a:p>
            <a:pPr>
              <a:buFont typeface="Wingdings" panose="05000000000000000000" pitchFamily="2" charset="2"/>
              <a:buChar char="Ø"/>
            </a:pPr>
            <a:r>
              <a:rPr lang="zh-CN" altLang="en-US" sz="2400" dirty="0">
                <a:sym typeface="Calibri" pitchFamily="34" charset="0"/>
              </a:rPr>
              <a:t>满足</a:t>
            </a:r>
            <a:r>
              <a:rPr lang="en-US" altLang="zh-CN" sz="2400" dirty="0">
                <a:sym typeface="Calibri" pitchFamily="34" charset="0"/>
              </a:rPr>
              <a:t>2NF</a:t>
            </a:r>
            <a:r>
              <a:rPr lang="zh-CN" altLang="en-US" sz="2400" dirty="0">
                <a:sym typeface="Calibri" pitchFamily="34" charset="0"/>
              </a:rPr>
              <a:t>的</a:t>
            </a:r>
            <a:r>
              <a:rPr lang="en-US" altLang="zh-CN" sz="2400" dirty="0">
                <a:sym typeface="Calibri" pitchFamily="34" charset="0"/>
              </a:rPr>
              <a:t>SL</a:t>
            </a:r>
            <a:r>
              <a:rPr lang="zh-CN" altLang="en-US" sz="2400" dirty="0">
                <a:sym typeface="Calibri" pitchFamily="34" charset="0"/>
              </a:rPr>
              <a:t>关系，依然存在以下问题</a:t>
            </a:r>
            <a:endParaRPr lang="en-US" altLang="zh-CN" sz="2400" dirty="0">
              <a:sym typeface="Calibri" pitchFamily="34" charset="0"/>
            </a:endParaRPr>
          </a:p>
          <a:p>
            <a:pPr lvl="1">
              <a:buFont typeface="Wingdings" panose="05000000000000000000" pitchFamily="2" charset="2"/>
              <a:buChar char="l"/>
            </a:pPr>
            <a:r>
              <a:rPr lang="zh-CN" altLang="zh-CN" sz="2000" dirty="0"/>
              <a:t>插入异常</a:t>
            </a:r>
            <a:endParaRPr lang="en-US" altLang="zh-CN" sz="2000" dirty="0"/>
          </a:p>
          <a:p>
            <a:pPr lvl="2">
              <a:buFont typeface="Wingdings" panose="05000000000000000000" pitchFamily="2" charset="2"/>
              <a:buChar char="u"/>
            </a:pPr>
            <a:r>
              <a:rPr lang="zh-CN" altLang="en-US" sz="1800" dirty="0"/>
              <a:t>如果某个系刚成立但还没新生入学，则无法向数据库中插入该系的系名和学生宿舍地址信息。</a:t>
            </a:r>
            <a:endParaRPr lang="en-US" altLang="zh-CN" sz="1800" dirty="0"/>
          </a:p>
          <a:p>
            <a:pPr lvl="1">
              <a:buFont typeface="Wingdings" panose="05000000000000000000" pitchFamily="2" charset="2"/>
              <a:buChar char="l"/>
            </a:pPr>
            <a:r>
              <a:rPr lang="zh-CN" altLang="zh-CN" sz="2000" dirty="0"/>
              <a:t>删除异常</a:t>
            </a:r>
            <a:endParaRPr lang="en-US" altLang="zh-CN" sz="2000" dirty="0"/>
          </a:p>
          <a:p>
            <a:pPr lvl="2">
              <a:buFont typeface="Wingdings" panose="05000000000000000000" pitchFamily="2" charset="2"/>
              <a:buChar char="u"/>
            </a:pPr>
            <a:r>
              <a:rPr lang="zh-CN" altLang="zh-CN" sz="1800" dirty="0"/>
              <a:t>如果该系的所有学生都毕业了，在删除这些学生的时候，也会同时将该系的系名和学生宿舍地址信息</a:t>
            </a:r>
            <a:r>
              <a:rPr lang="zh-CN" altLang="en-US" sz="1800" dirty="0"/>
              <a:t>。</a:t>
            </a:r>
            <a:endParaRPr lang="en-US" altLang="zh-CN" sz="1800" dirty="0"/>
          </a:p>
          <a:p>
            <a:pPr lvl="1">
              <a:buFont typeface="Wingdings" panose="05000000000000000000" pitchFamily="2" charset="2"/>
              <a:buChar char="l"/>
            </a:pPr>
            <a:r>
              <a:rPr lang="zh-CN" altLang="zh-CN" sz="2000" dirty="0"/>
              <a:t>修改复杂</a:t>
            </a:r>
            <a:endParaRPr lang="en-US" altLang="zh-CN" sz="2000" dirty="0"/>
          </a:p>
        </p:txBody>
      </p:sp>
      <p:sp>
        <p:nvSpPr>
          <p:cNvPr id="7" name="文本框 6">
            <a:extLst>
              <a:ext uri="{FF2B5EF4-FFF2-40B4-BE49-F238E27FC236}">
                <a16:creationId xmlns:a16="http://schemas.microsoft.com/office/drawing/2014/main" id="{20DCE1F4-4105-D586-A809-4E121BB4F95C}"/>
              </a:ext>
            </a:extLst>
          </p:cNvPr>
          <p:cNvSpPr txBox="1"/>
          <p:nvPr/>
        </p:nvSpPr>
        <p:spPr>
          <a:xfrm>
            <a:off x="-197015" y="3495675"/>
            <a:ext cx="7721357" cy="1323439"/>
          </a:xfrm>
          <a:prstGeom prst="rect">
            <a:avLst/>
          </a:prstGeom>
          <a:noFill/>
        </p:spPr>
        <p:txBody>
          <a:bodyPr wrap="square">
            <a:spAutoFit/>
          </a:bodyPr>
          <a:lstStyle/>
          <a:p>
            <a:pPr marL="1257300" lvl="2" indent="-342900">
              <a:buFont typeface="Wingdings" pitchFamily="2" charset="2"/>
              <a:buChar char="l"/>
            </a:pPr>
            <a:r>
              <a:rPr lang="zh-CN" altLang="en-US" sz="2000" dirty="0">
                <a:latin typeface="微软雅黑" panose="020B0503020204020204" pitchFamily="34" charset="-122"/>
                <a:ea typeface="微软雅黑" panose="020B0503020204020204" pitchFamily="34" charset="-122"/>
                <a:sym typeface="Calibri" pitchFamily="34" charset="0"/>
              </a:rPr>
              <a:t>存储冗余</a:t>
            </a:r>
            <a:endParaRPr lang="en-US" altLang="zh-CN" sz="2000" dirty="0">
              <a:latin typeface="微软雅黑" panose="020B0503020204020204" pitchFamily="34" charset="-122"/>
              <a:ea typeface="微软雅黑" panose="020B0503020204020204" pitchFamily="34" charset="-122"/>
              <a:sym typeface="Calibri" pitchFamily="34" charset="0"/>
            </a:endParaRPr>
          </a:p>
          <a:p>
            <a:pPr marL="1714500" lvl="3" indent="-342900">
              <a:buFont typeface="Wingdings" pitchFamily="2" charset="2"/>
              <a:buChar char="u"/>
            </a:pPr>
            <a:r>
              <a:rPr lang="zh-CN" altLang="en-US" sz="2000" dirty="0">
                <a:latin typeface="微软雅黑" panose="020B0503020204020204" pitchFamily="34" charset="-122"/>
                <a:ea typeface="微软雅黑" panose="020B0503020204020204" pitchFamily="34" charset="-122"/>
                <a:sym typeface="Calibri" pitchFamily="34" charset="0"/>
              </a:rPr>
              <a:t>一方面同系别的学生宿舍住址信息重复存储；</a:t>
            </a:r>
            <a:endParaRPr lang="en-US" altLang="zh-CN" sz="2000" dirty="0">
              <a:latin typeface="微软雅黑" panose="020B0503020204020204" pitchFamily="34" charset="-122"/>
              <a:ea typeface="微软雅黑" panose="020B0503020204020204" pitchFamily="34" charset="-122"/>
              <a:sym typeface="Calibri" pitchFamily="34" charset="0"/>
            </a:endParaRPr>
          </a:p>
          <a:p>
            <a:pPr marL="1714500" lvl="3" indent="-342900">
              <a:buFont typeface="Wingdings" pitchFamily="2" charset="2"/>
              <a:buChar char="u"/>
            </a:pPr>
            <a:r>
              <a:rPr lang="zh-CN" altLang="en-US" sz="2000" dirty="0">
                <a:latin typeface="微软雅黑" panose="020B0503020204020204" pitchFamily="34" charset="-122"/>
                <a:ea typeface="微软雅黑" panose="020B0503020204020204" pitchFamily="34" charset="-122"/>
                <a:sym typeface="Calibri" pitchFamily="34" charset="0"/>
              </a:rPr>
              <a:t>另一方面如果添加新的学生信息，还需要重复添加他们的住址信息 。</a:t>
            </a:r>
          </a:p>
        </p:txBody>
      </p:sp>
      <p:pic>
        <p:nvPicPr>
          <p:cNvPr id="8" name="图片 7">
            <a:extLst>
              <a:ext uri="{FF2B5EF4-FFF2-40B4-BE49-F238E27FC236}">
                <a16:creationId xmlns:a16="http://schemas.microsoft.com/office/drawing/2014/main" id="{3A632C82-F1AF-C402-A76C-C47D4E5C7771}"/>
              </a:ext>
            </a:extLst>
          </p:cNvPr>
          <p:cNvPicPr>
            <a:picLocks noChangeAspect="1"/>
          </p:cNvPicPr>
          <p:nvPr/>
        </p:nvPicPr>
        <p:blipFill>
          <a:blip r:embed="rId2"/>
          <a:stretch>
            <a:fillRect/>
          </a:stretch>
        </p:blipFill>
        <p:spPr>
          <a:xfrm>
            <a:off x="8211281" y="3916916"/>
            <a:ext cx="3254458" cy="1544207"/>
          </a:xfrm>
          <a:prstGeom prst="rect">
            <a:avLst/>
          </a:prstGeom>
        </p:spPr>
      </p:pic>
      <p:sp>
        <p:nvSpPr>
          <p:cNvPr id="9" name="文本框 8">
            <a:extLst>
              <a:ext uri="{FF2B5EF4-FFF2-40B4-BE49-F238E27FC236}">
                <a16:creationId xmlns:a16="http://schemas.microsoft.com/office/drawing/2014/main" id="{A4261934-6D1C-9017-C2CB-968C0035A8D8}"/>
              </a:ext>
            </a:extLst>
          </p:cNvPr>
          <p:cNvSpPr txBox="1"/>
          <p:nvPr/>
        </p:nvSpPr>
        <p:spPr>
          <a:xfrm>
            <a:off x="8707273" y="5879917"/>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SL</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sp>
        <p:nvSpPr>
          <p:cNvPr id="10" name="灯片编号占位符 1">
            <a:extLst>
              <a:ext uri="{FF2B5EF4-FFF2-40B4-BE49-F238E27FC236}">
                <a16:creationId xmlns:a16="http://schemas.microsoft.com/office/drawing/2014/main" id="{965A1A51-7754-D5FA-365C-CEA7DBD1D9F7}"/>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73</a:t>
            </a:fld>
            <a:endParaRPr lang="zh-CN" altLang="en-US" dirty="0"/>
          </a:p>
        </p:txBody>
      </p:sp>
      <p:sp>
        <p:nvSpPr>
          <p:cNvPr id="3" name="页脚占位符 2">
            <a:extLst>
              <a:ext uri="{FF2B5EF4-FFF2-40B4-BE49-F238E27FC236}">
                <a16:creationId xmlns:a16="http://schemas.microsoft.com/office/drawing/2014/main" id="{005EF4EF-BF58-E913-AB1B-5B09B112EEAA}"/>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E14B727E-2D38-81F2-B116-229FFA455551}"/>
              </a:ext>
            </a:extLst>
          </p:cNvPr>
          <p:cNvSpPr>
            <a:spLocks noGrp="1"/>
          </p:cNvSpPr>
          <p:nvPr>
            <p:ph type="sldNum" sz="quarter" idx="12"/>
          </p:nvPr>
        </p:nvSpPr>
        <p:spPr/>
        <p:txBody>
          <a:bodyPr/>
          <a:lstStyle/>
          <a:p>
            <a:fld id="{4B0D34C0-35A8-654C-9FBA-7B4E017BD630}" type="slidenum">
              <a:rPr lang="en-US" altLang="zh-CN" smtClean="0"/>
              <a:t>73</a:t>
            </a:fld>
            <a:endParaRPr kumimoji="1" lang="zh-CN" altLang="en-US"/>
          </a:p>
        </p:txBody>
      </p:sp>
    </p:spTree>
    <p:extLst>
      <p:ext uri="{BB962C8B-B14F-4D97-AF65-F5344CB8AC3E}">
        <p14:creationId xmlns:p14="http://schemas.microsoft.com/office/powerpoint/2010/main" val="2644022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CA02947C-86FA-43A0-AEA7-1533075A3978}"/>
              </a:ext>
            </a:extLst>
          </p:cNvPr>
          <p:cNvSpPr/>
          <p:nvPr/>
        </p:nvSpPr>
        <p:spPr>
          <a:xfrm>
            <a:off x="151585" y="1117279"/>
            <a:ext cx="11903253" cy="2139121"/>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9" name="Shape6">
            <a:extLst>
              <a:ext uri="{FF2B5EF4-FFF2-40B4-BE49-F238E27FC236}">
                <a16:creationId xmlns:a16="http://schemas.microsoft.com/office/drawing/2014/main" id="{82D12675-44BA-4A12-95E2-53CE42E365F2}"/>
              </a:ext>
            </a:extLst>
          </p:cNvPr>
          <p:cNvSpPr/>
          <p:nvPr/>
        </p:nvSpPr>
        <p:spPr>
          <a:xfrm>
            <a:off x="2822240" y="3304999"/>
            <a:ext cx="6224337" cy="245947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2956563" y="3401571"/>
            <a:ext cx="5983066" cy="225512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第三范式 </a:t>
            </a:r>
            <a:r>
              <a:rPr kumimoji="1" lang="en-US" altLang="zh-CN" dirty="0"/>
              <a:t>3</a:t>
            </a:r>
            <a:r>
              <a:rPr lang="en-US" altLang="zh-CN" dirty="0"/>
              <a:t>NF</a:t>
            </a:r>
            <a:r>
              <a:rPr lang="zh-CN" altLang="en-US" dirty="0"/>
              <a:t>（续）</a:t>
            </a:r>
            <a:endParaRPr kumimoji="1"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304800" y="1201270"/>
                <a:ext cx="11887200" cy="4876801"/>
              </a:xfrm>
            </p:spPr>
            <p:txBody>
              <a:bodyPr/>
              <a:lstStyle/>
              <a:p>
                <a:pPr>
                  <a:buFont typeface="Wingdings" panose="05000000000000000000" pitchFamily="2" charset="2"/>
                  <a:buChar char="Ø"/>
                </a:pPr>
                <a:r>
                  <a:rPr lang="zh-CN" altLang="en-US" sz="2400" dirty="0">
                    <a:sym typeface="Calibri" pitchFamily="34" charset="0"/>
                  </a:rPr>
                  <a:t>出现上述异常的原因</a:t>
                </a:r>
                <a:endParaRPr lang="en-US" altLang="zh-CN" sz="2400" dirty="0">
                  <a:sym typeface="Calibri" pitchFamily="34" charset="0"/>
                </a:endParaRPr>
              </a:p>
              <a:p>
                <a:pPr lvl="1">
                  <a:buFont typeface="Wingdings" panose="05000000000000000000" pitchFamily="2" charset="2"/>
                  <a:buChar char="l"/>
                </a:pPr>
                <a:r>
                  <a:rPr lang="zh-CN" altLang="zh-CN" sz="2000" dirty="0"/>
                  <a:t>关系</a:t>
                </a:r>
                <a:r>
                  <a:rPr lang="en-US" altLang="zh-CN" sz="2000" dirty="0"/>
                  <a:t>SL</a:t>
                </a:r>
                <a:r>
                  <a:rPr lang="zh-CN" altLang="zh-CN" sz="2000" dirty="0"/>
                  <a:t>存在传递函数依赖</a:t>
                </a:r>
                <a:r>
                  <a:rPr lang="zh-CN" altLang="en-US" sz="2000" dirty="0"/>
                  <a:t>：</a:t>
                </a:r>
                <a:r>
                  <a:rPr lang="en-US" altLang="zh-CN" sz="2000" dirty="0"/>
                  <a:t> </a:t>
                </a:r>
                <a14:m>
                  <m:oMath xmlns:m="http://schemas.openxmlformats.org/officeDocument/2006/math">
                    <m:r>
                      <m:rPr>
                        <m:sty m:val="p"/>
                      </m:rPr>
                      <a:rPr lang="en-US" altLang="zh-CN" sz="2000">
                        <a:latin typeface="Cambria Math" panose="02040503050406030204" pitchFamily="18" charset="0"/>
                      </a:rPr>
                      <m:t>Sno</m:t>
                    </m:r>
                    <m:r>
                      <a:rPr lang="en-US" altLang="zh-CN" sz="2000" i="1">
                        <a:latin typeface="Cambria Math" panose="02040503050406030204" pitchFamily="18" charset="0"/>
                      </a:rPr>
                      <m:t>→</m:t>
                    </m:r>
                    <m:r>
                      <m:rPr>
                        <m:sty m:val="p"/>
                      </m:rPr>
                      <a:rPr lang="en-US" altLang="zh-CN" sz="2000">
                        <a:latin typeface="Cambria Math" panose="02040503050406030204" pitchFamily="18" charset="0"/>
                      </a:rPr>
                      <m:t>Sloc</m:t>
                    </m:r>
                  </m:oMath>
                </a14:m>
                <a:endParaRPr lang="en-US" altLang="zh-CN" sz="2000" dirty="0"/>
              </a:p>
              <a:p>
                <a:pPr marL="562710" indent="-457200">
                  <a:buFont typeface="Wingdings" panose="05000000000000000000" pitchFamily="2" charset="2"/>
                  <a:buChar char="Ø"/>
                </a:pPr>
                <a:r>
                  <a:rPr lang="zh-CN" altLang="zh-CN" sz="2400" dirty="0"/>
                  <a:t>为了解决</a:t>
                </a:r>
                <a:r>
                  <a:rPr lang="zh-CN" altLang="en-US" sz="2400" dirty="0"/>
                  <a:t>该</a:t>
                </a:r>
                <a:r>
                  <a:rPr lang="zh-CN" altLang="zh-CN" sz="2400" dirty="0"/>
                  <a:t>问题，可以通过</a:t>
                </a:r>
                <a:r>
                  <a:rPr lang="zh-CN" altLang="zh-CN" sz="2400" b="1" dirty="0"/>
                  <a:t>分解关系</a:t>
                </a:r>
                <a:r>
                  <a:rPr lang="en-US" altLang="zh-CN" sz="2400" dirty="0"/>
                  <a:t>SL</a:t>
                </a:r>
                <a:r>
                  <a:rPr lang="zh-CN" altLang="zh-CN" sz="2400" dirty="0"/>
                  <a:t>进行消除</a:t>
                </a:r>
                <a:r>
                  <a:rPr lang="zh-CN" altLang="en-US" sz="2400" dirty="0"/>
                  <a:t>传递</a:t>
                </a:r>
                <a:r>
                  <a:rPr lang="zh-CN" altLang="zh-CN" sz="2400" dirty="0"/>
                  <a:t>函数依赖。</a:t>
                </a:r>
                <a:endParaRPr lang="en-US" altLang="zh-CN" sz="2400" dirty="0"/>
              </a:p>
              <a:p>
                <a:pPr marL="562710" indent="-457200">
                  <a:buFont typeface="Wingdings" panose="05000000000000000000" pitchFamily="2" charset="2"/>
                  <a:buChar char="Ø"/>
                </a:pPr>
                <a:r>
                  <a:rPr lang="zh-CN" altLang="zh-CN" sz="2400" dirty="0"/>
                  <a:t>由此，引出了第</a:t>
                </a:r>
                <a:r>
                  <a:rPr lang="zh-CN" altLang="en-US" sz="2400" dirty="0"/>
                  <a:t>三</a:t>
                </a:r>
                <a:r>
                  <a:rPr lang="zh-CN" altLang="zh-CN" sz="2400" dirty="0"/>
                  <a:t>范式的概念。</a:t>
                </a:r>
                <a:endParaRPr lang="en-US" altLang="zh-CN" sz="2400" dirty="0">
                  <a:sym typeface="Calibri" pitchFamily="34" charset="0"/>
                </a:endParaRPr>
              </a:p>
            </p:txBody>
          </p:sp>
        </mc:Choice>
        <mc:Fallback xmlns="">
          <p:sp>
            <p:nvSpPr>
              <p:cNvPr id="5" name="内容占位符 4">
                <a:extLst>
                  <a:ext uri="{FF2B5EF4-FFF2-40B4-BE49-F238E27FC236}">
                    <a16:creationId xmlns:a16="http://schemas.microsoft.com/office/drawing/2014/main" id="{941595FA-0A02-5D7D-49C2-2216A4F8F0A7}"/>
                  </a:ext>
                </a:extLst>
              </p:cNvPr>
              <p:cNvSpPr>
                <a:spLocks noGrp="1" noRot="1" noChangeAspect="1" noMove="1" noResize="1" noEditPoints="1" noAdjustHandles="1" noChangeArrowheads="1" noChangeShapeType="1" noTextEdit="1"/>
              </p:cNvSpPr>
              <p:nvPr>
                <p:ph idx="1"/>
              </p:nvPr>
            </p:nvSpPr>
            <p:spPr>
              <a:xfrm>
                <a:off x="304800" y="1201270"/>
                <a:ext cx="11887200" cy="4876801"/>
              </a:xfrm>
              <a:blipFill>
                <a:blip r:embed="rId2"/>
                <a:stretch>
                  <a:fillRect l="-667" t="-100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99D42CF-7F61-32D8-A4FE-27649CBC2CC3}"/>
              </a:ext>
            </a:extLst>
          </p:cNvPr>
          <p:cNvPicPr>
            <a:picLocks noChangeAspect="1"/>
          </p:cNvPicPr>
          <p:nvPr/>
        </p:nvPicPr>
        <p:blipFill>
          <a:blip r:embed="rId3"/>
          <a:stretch>
            <a:fillRect/>
          </a:stretch>
        </p:blipFill>
        <p:spPr>
          <a:xfrm>
            <a:off x="4184685" y="3695475"/>
            <a:ext cx="3664625" cy="1738827"/>
          </a:xfrm>
          <a:prstGeom prst="rect">
            <a:avLst/>
          </a:prstGeom>
        </p:spPr>
      </p:pic>
      <p:sp>
        <p:nvSpPr>
          <p:cNvPr id="8" name="文本框 7">
            <a:extLst>
              <a:ext uri="{FF2B5EF4-FFF2-40B4-BE49-F238E27FC236}">
                <a16:creationId xmlns:a16="http://schemas.microsoft.com/office/drawing/2014/main" id="{843975A2-D999-C4CD-485A-5DD263A5108B}"/>
              </a:ext>
            </a:extLst>
          </p:cNvPr>
          <p:cNvSpPr txBox="1"/>
          <p:nvPr/>
        </p:nvSpPr>
        <p:spPr>
          <a:xfrm>
            <a:off x="4724842" y="5769551"/>
            <a:ext cx="2584311" cy="369332"/>
          </a:xfrm>
          <a:prstGeom prst="rect">
            <a:avLst/>
          </a:prstGeom>
          <a:noFill/>
        </p:spPr>
        <p:txBody>
          <a:bodyPr wrap="square">
            <a:spAutoFit/>
          </a:bodyPr>
          <a:lstStyle/>
          <a:p>
            <a:pPr algn="ct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NF</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SL</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dirty="0">
              <a:latin typeface="微软雅黑" panose="020B0503020204020204" pitchFamily="34" charset="-122"/>
              <a:ea typeface="微软雅黑" panose="020B0503020204020204" pitchFamily="34" charset="-122"/>
            </a:endParaRPr>
          </a:p>
        </p:txBody>
      </p:sp>
      <p:sp>
        <p:nvSpPr>
          <p:cNvPr id="6" name="灯片编号占位符 1">
            <a:extLst>
              <a:ext uri="{FF2B5EF4-FFF2-40B4-BE49-F238E27FC236}">
                <a16:creationId xmlns:a16="http://schemas.microsoft.com/office/drawing/2014/main" id="{8D1D98FC-C28F-D878-65B7-52AA9CB18242}"/>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74</a:t>
            </a:fld>
            <a:endParaRPr lang="zh-CN" altLang="en-US" dirty="0"/>
          </a:p>
        </p:txBody>
      </p:sp>
      <p:sp>
        <p:nvSpPr>
          <p:cNvPr id="3" name="页脚占位符 2">
            <a:extLst>
              <a:ext uri="{FF2B5EF4-FFF2-40B4-BE49-F238E27FC236}">
                <a16:creationId xmlns:a16="http://schemas.microsoft.com/office/drawing/2014/main" id="{31EB1F8A-93F7-DBFF-D958-F44F6CC27E00}"/>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30E0F884-E448-D00D-5380-F3BAA74ECB9F}"/>
              </a:ext>
            </a:extLst>
          </p:cNvPr>
          <p:cNvSpPr>
            <a:spLocks noGrp="1"/>
          </p:cNvSpPr>
          <p:nvPr>
            <p:ph type="sldNum" sz="quarter" idx="12"/>
          </p:nvPr>
        </p:nvSpPr>
        <p:spPr/>
        <p:txBody>
          <a:bodyPr/>
          <a:lstStyle/>
          <a:p>
            <a:fld id="{4B0D34C0-35A8-654C-9FBA-7B4E017BD630}" type="slidenum">
              <a:rPr lang="en-US" altLang="zh-CN" smtClean="0"/>
              <a:t>74</a:t>
            </a:fld>
            <a:endParaRPr kumimoji="1" lang="zh-CN" altLang="en-US"/>
          </a:p>
        </p:txBody>
      </p:sp>
    </p:spTree>
    <p:extLst>
      <p:ext uri="{BB962C8B-B14F-4D97-AF65-F5344CB8AC3E}">
        <p14:creationId xmlns:p14="http://schemas.microsoft.com/office/powerpoint/2010/main" val="2250003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18">
            <a:extLst>
              <a:ext uri="{FF2B5EF4-FFF2-40B4-BE49-F238E27FC236}">
                <a16:creationId xmlns:a16="http://schemas.microsoft.com/office/drawing/2014/main" id="{CA02947C-86FA-43A0-AEA7-1533075A3978}"/>
              </a:ext>
            </a:extLst>
          </p:cNvPr>
          <p:cNvSpPr/>
          <p:nvPr/>
        </p:nvSpPr>
        <p:spPr>
          <a:xfrm>
            <a:off x="151586" y="1117279"/>
            <a:ext cx="11823538" cy="1887133"/>
          </a:xfrm>
          <a:prstGeom prst="roundRect">
            <a:avLst>
              <a:gd name="adj" fmla="val 22574"/>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1" name="Shape6">
            <a:extLst>
              <a:ext uri="{FF2B5EF4-FFF2-40B4-BE49-F238E27FC236}">
                <a16:creationId xmlns:a16="http://schemas.microsoft.com/office/drawing/2014/main" id="{82D12675-44BA-4A12-95E2-53CE42E365F2}"/>
              </a:ext>
            </a:extLst>
          </p:cNvPr>
          <p:cNvSpPr/>
          <p:nvPr/>
        </p:nvSpPr>
        <p:spPr>
          <a:xfrm>
            <a:off x="8284355" y="3330727"/>
            <a:ext cx="2883838" cy="22193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2" name="Shape6">
            <a:extLst>
              <a:ext uri="{FF2B5EF4-FFF2-40B4-BE49-F238E27FC236}">
                <a16:creationId xmlns:a16="http://schemas.microsoft.com/office/drawing/2014/main" id="{2BB58945-69A6-42E9-96FF-DC536AE97366}"/>
              </a:ext>
            </a:extLst>
          </p:cNvPr>
          <p:cNvSpPr/>
          <p:nvPr/>
        </p:nvSpPr>
        <p:spPr>
          <a:xfrm>
            <a:off x="8390101" y="3427299"/>
            <a:ext cx="2700325" cy="2034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6">
            <a:extLst>
              <a:ext uri="{FF2B5EF4-FFF2-40B4-BE49-F238E27FC236}">
                <a16:creationId xmlns:a16="http://schemas.microsoft.com/office/drawing/2014/main" id="{82D12675-44BA-4A12-95E2-53CE42E365F2}"/>
              </a:ext>
            </a:extLst>
          </p:cNvPr>
          <p:cNvSpPr/>
          <p:nvPr/>
        </p:nvSpPr>
        <p:spPr>
          <a:xfrm>
            <a:off x="4984993" y="3330727"/>
            <a:ext cx="3101732" cy="22193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7" name="Shape6">
            <a:extLst>
              <a:ext uri="{FF2B5EF4-FFF2-40B4-BE49-F238E27FC236}">
                <a16:creationId xmlns:a16="http://schemas.microsoft.com/office/drawing/2014/main" id="{2BB58945-69A6-42E9-96FF-DC536AE97366}"/>
              </a:ext>
            </a:extLst>
          </p:cNvPr>
          <p:cNvSpPr/>
          <p:nvPr/>
        </p:nvSpPr>
        <p:spPr>
          <a:xfrm>
            <a:off x="5090739" y="3427299"/>
            <a:ext cx="2904353" cy="2034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8" name="Shape6">
            <a:extLst>
              <a:ext uri="{FF2B5EF4-FFF2-40B4-BE49-F238E27FC236}">
                <a16:creationId xmlns:a16="http://schemas.microsoft.com/office/drawing/2014/main" id="{82D12675-44BA-4A12-95E2-53CE42E365F2}"/>
              </a:ext>
            </a:extLst>
          </p:cNvPr>
          <p:cNvSpPr/>
          <p:nvPr/>
        </p:nvSpPr>
        <p:spPr>
          <a:xfrm>
            <a:off x="657225" y="3330727"/>
            <a:ext cx="3759410" cy="22193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9" name="Shape6">
            <a:extLst>
              <a:ext uri="{FF2B5EF4-FFF2-40B4-BE49-F238E27FC236}">
                <a16:creationId xmlns:a16="http://schemas.microsoft.com/office/drawing/2014/main" id="{2BB58945-69A6-42E9-96FF-DC536AE97366}"/>
              </a:ext>
            </a:extLst>
          </p:cNvPr>
          <p:cNvSpPr/>
          <p:nvPr/>
        </p:nvSpPr>
        <p:spPr>
          <a:xfrm>
            <a:off x="761138" y="3427299"/>
            <a:ext cx="3550425" cy="2034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第三范式 </a:t>
            </a:r>
            <a:r>
              <a:rPr kumimoji="1" lang="en-US" altLang="zh-CN" dirty="0"/>
              <a:t>3</a:t>
            </a:r>
            <a:r>
              <a:rPr lang="en-US" altLang="zh-CN" dirty="0"/>
              <a:t>NF</a:t>
            </a:r>
            <a:r>
              <a:rPr lang="zh-CN" altLang="en-US" dirty="0"/>
              <a:t>（续）</a:t>
            </a:r>
            <a:endParaRPr kumimoji="1" lang="zh-CN" altLang="en-US" dirty="0"/>
          </a:p>
        </p:txBody>
      </p:sp>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304800" y="1201271"/>
            <a:ext cx="11456894" cy="1202938"/>
          </a:xfrm>
        </p:spPr>
        <p:txBody>
          <a:bodyPr/>
          <a:lstStyle/>
          <a:p>
            <a:pPr>
              <a:buFont typeface="Wingdings" panose="05000000000000000000" pitchFamily="2" charset="2"/>
              <a:buChar char="Ø"/>
            </a:pPr>
            <a:r>
              <a:rPr lang="zh-CN" altLang="zh-CN" sz="2400" b="1" dirty="0">
                <a:solidFill>
                  <a:srgbClr val="7030A0"/>
                </a:solidFill>
              </a:rPr>
              <a:t>第</a:t>
            </a:r>
            <a:r>
              <a:rPr lang="zh-CN" altLang="en-US" sz="2400" b="1" dirty="0">
                <a:solidFill>
                  <a:srgbClr val="7030A0"/>
                </a:solidFill>
              </a:rPr>
              <a:t>三</a:t>
            </a:r>
            <a:r>
              <a:rPr lang="zh-CN" altLang="zh-CN" sz="2400" b="1" dirty="0">
                <a:solidFill>
                  <a:srgbClr val="7030A0"/>
                </a:solidFill>
              </a:rPr>
              <a:t>范式</a:t>
            </a:r>
            <a:r>
              <a:rPr lang="zh-CN" altLang="en-US" sz="2400" dirty="0"/>
              <a:t>（</a:t>
            </a:r>
            <a:r>
              <a:rPr lang="en-US" altLang="zh-CN" sz="2400" dirty="0"/>
              <a:t>3NF</a:t>
            </a:r>
            <a:r>
              <a:rPr lang="zh-CN" altLang="en-US" sz="2400" dirty="0"/>
              <a:t>）</a:t>
            </a:r>
            <a:r>
              <a:rPr lang="zh-CN" altLang="zh-CN" sz="2400" dirty="0"/>
              <a:t>是指在关系</a:t>
            </a:r>
            <a:r>
              <a:rPr lang="en-US" altLang="zh-CN" sz="2400" i="1" dirty="0"/>
              <a:t>R</a:t>
            </a:r>
            <a:r>
              <a:rPr lang="zh-CN" altLang="en-US" sz="2400" i="1" dirty="0"/>
              <a:t> </a:t>
            </a:r>
            <a:r>
              <a:rPr lang="zh-CN" altLang="zh-CN" sz="2400" dirty="0"/>
              <a:t>满足第一范式，</a:t>
            </a:r>
            <a:r>
              <a:rPr lang="zh-CN" altLang="en-US" sz="2400" dirty="0"/>
              <a:t>在第二范式的基础上</a:t>
            </a:r>
            <a:r>
              <a:rPr lang="zh-CN" altLang="zh-CN" sz="2400" dirty="0"/>
              <a:t>并且</a:t>
            </a:r>
            <a:r>
              <a:rPr lang="zh-CN" altLang="zh-CN" sz="2400" dirty="0">
                <a:solidFill>
                  <a:srgbClr val="3B20FF"/>
                </a:solidFill>
              </a:rPr>
              <a:t>不存在非主属性对</a:t>
            </a:r>
            <a:r>
              <a:rPr lang="zh-CN" altLang="en-US" sz="2400" dirty="0">
                <a:solidFill>
                  <a:srgbClr val="3B20FF"/>
                </a:solidFill>
              </a:rPr>
              <a:t>候选</a:t>
            </a:r>
            <a:r>
              <a:rPr lang="zh-CN" altLang="zh-CN" sz="2400" dirty="0">
                <a:solidFill>
                  <a:srgbClr val="3B20FF"/>
                </a:solidFill>
              </a:rPr>
              <a:t>键的传递函数依赖 </a:t>
            </a:r>
            <a:endParaRPr lang="en-US" altLang="zh-CN" sz="2400" dirty="0"/>
          </a:p>
          <a:p>
            <a:pPr marL="0" indent="0">
              <a:buNone/>
            </a:pPr>
            <a:r>
              <a:rPr lang="en-US" altLang="zh-CN" sz="2400" dirty="0"/>
              <a:t>【</a:t>
            </a:r>
            <a:r>
              <a:rPr lang="zh-CN" altLang="en-US" sz="2400" b="1" dirty="0"/>
              <a:t>例</a:t>
            </a:r>
            <a:r>
              <a:rPr lang="en-US" altLang="zh-CN" sz="2400" b="1" dirty="0"/>
              <a:t>3.7-</a:t>
            </a:r>
            <a:r>
              <a:rPr lang="zh-CN" altLang="en-US" sz="2400" b="1" dirty="0"/>
              <a:t>续</a:t>
            </a:r>
            <a:r>
              <a:rPr lang="en-US" altLang="zh-CN" sz="2400" dirty="0"/>
              <a:t>】</a:t>
            </a:r>
            <a:r>
              <a:rPr lang="zh-CN" altLang="en-US" sz="2400" dirty="0"/>
              <a:t>将</a:t>
            </a:r>
            <a:r>
              <a:rPr lang="zh-CN" altLang="en-US" sz="2400" dirty="0">
                <a:sym typeface="Calibri" pitchFamily="34" charset="0"/>
              </a:rPr>
              <a:t>关系模式</a:t>
            </a:r>
            <a:r>
              <a:rPr lang="en-US" altLang="zh-CN" sz="2400" dirty="0">
                <a:sym typeface="Calibri" pitchFamily="34" charset="0"/>
              </a:rPr>
              <a:t>SL</a:t>
            </a:r>
            <a:r>
              <a:rPr lang="zh-CN" altLang="en-US" sz="2400" dirty="0">
                <a:sym typeface="Calibri" pitchFamily="34" charset="0"/>
              </a:rPr>
              <a:t>分解成两个关系</a:t>
            </a:r>
            <a:r>
              <a:rPr lang="en" altLang="zh-CN" sz="2400" dirty="0">
                <a:sym typeface="Calibri" pitchFamily="34" charset="0"/>
              </a:rPr>
              <a:t>SL</a:t>
            </a:r>
            <a:r>
              <a:rPr lang="zh-CN" altLang="en-US" sz="2400" dirty="0">
                <a:sym typeface="Calibri" pitchFamily="34" charset="0"/>
              </a:rPr>
              <a:t>和</a:t>
            </a:r>
            <a:r>
              <a:rPr lang="en" altLang="zh-CN" sz="2400" dirty="0">
                <a:sym typeface="Calibri" pitchFamily="34" charset="0"/>
              </a:rPr>
              <a:t>DL</a:t>
            </a:r>
            <a:r>
              <a:rPr lang="zh-CN" altLang="en-US" sz="2400" dirty="0">
                <a:sym typeface="Calibri" pitchFamily="34" charset="0"/>
              </a:rPr>
              <a:t>以消除传递函数依赖，使之满足第三范式。</a:t>
            </a:r>
          </a:p>
          <a:p>
            <a:pPr marL="0" indent="0">
              <a:buNone/>
            </a:pPr>
            <a:endParaRPr lang="en-US" altLang="zh-CN" sz="3200" dirty="0">
              <a:sym typeface="Calibri" pitchFamily="34" charset="0"/>
            </a:endParaRPr>
          </a:p>
          <a:p>
            <a:pPr marL="0" indent="0">
              <a:buNone/>
            </a:pPr>
            <a:endParaRPr lang="zh-CN" altLang="en-US" sz="2400" dirty="0"/>
          </a:p>
        </p:txBody>
      </p:sp>
      <p:pic>
        <p:nvPicPr>
          <p:cNvPr id="4" name="图片 3">
            <a:extLst>
              <a:ext uri="{FF2B5EF4-FFF2-40B4-BE49-F238E27FC236}">
                <a16:creationId xmlns:a16="http://schemas.microsoft.com/office/drawing/2014/main" id="{64DB04B4-2885-63C6-E4A8-47A6DDB6A6B8}"/>
              </a:ext>
            </a:extLst>
          </p:cNvPr>
          <p:cNvPicPr>
            <a:picLocks noChangeAspect="1"/>
          </p:cNvPicPr>
          <p:nvPr/>
        </p:nvPicPr>
        <p:blipFill>
          <a:blip r:embed="rId2"/>
          <a:stretch>
            <a:fillRect/>
          </a:stretch>
        </p:blipFill>
        <p:spPr>
          <a:xfrm>
            <a:off x="878622" y="3495169"/>
            <a:ext cx="3254458" cy="1544207"/>
          </a:xfrm>
          <a:prstGeom prst="rect">
            <a:avLst/>
          </a:prstGeom>
        </p:spPr>
      </p:pic>
      <p:sp>
        <p:nvSpPr>
          <p:cNvPr id="10" name="文本框 9">
            <a:extLst>
              <a:ext uri="{FF2B5EF4-FFF2-40B4-BE49-F238E27FC236}">
                <a16:creationId xmlns:a16="http://schemas.microsoft.com/office/drawing/2014/main" id="{24504711-14DF-070D-F698-48F449DEF82A}"/>
              </a:ext>
            </a:extLst>
          </p:cNvPr>
          <p:cNvSpPr txBox="1"/>
          <p:nvPr/>
        </p:nvSpPr>
        <p:spPr>
          <a:xfrm>
            <a:off x="1213696" y="5057174"/>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SL</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sp>
        <p:nvSpPr>
          <p:cNvPr id="12" name="右箭头 11">
            <a:extLst>
              <a:ext uri="{FF2B5EF4-FFF2-40B4-BE49-F238E27FC236}">
                <a16:creationId xmlns:a16="http://schemas.microsoft.com/office/drawing/2014/main" id="{DBD2BDF3-AB86-BA59-C944-53835DF5C7D0}"/>
              </a:ext>
            </a:extLst>
          </p:cNvPr>
          <p:cNvSpPr/>
          <p:nvPr/>
        </p:nvSpPr>
        <p:spPr bwMode="auto">
          <a:xfrm>
            <a:off x="4463664" y="4021293"/>
            <a:ext cx="486475" cy="385941"/>
          </a:xfrm>
          <a:prstGeom prst="rightArrow">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pic>
        <p:nvPicPr>
          <p:cNvPr id="14" name="图片 13">
            <a:extLst>
              <a:ext uri="{FF2B5EF4-FFF2-40B4-BE49-F238E27FC236}">
                <a16:creationId xmlns:a16="http://schemas.microsoft.com/office/drawing/2014/main" id="{A4E8EE3D-5D00-6CC8-4FDD-EFC2FA96C7D4}"/>
              </a:ext>
            </a:extLst>
          </p:cNvPr>
          <p:cNvPicPr>
            <a:picLocks noChangeAspect="1"/>
          </p:cNvPicPr>
          <p:nvPr/>
        </p:nvPicPr>
        <p:blipFill rotWithShape="1">
          <a:blip r:embed="rId3"/>
          <a:srcRect t="22307"/>
          <a:stretch/>
        </p:blipFill>
        <p:spPr>
          <a:xfrm>
            <a:off x="5082562" y="3396107"/>
            <a:ext cx="5979885" cy="1742327"/>
          </a:xfrm>
          <a:prstGeom prst="rect">
            <a:avLst/>
          </a:prstGeom>
        </p:spPr>
      </p:pic>
      <p:sp>
        <p:nvSpPr>
          <p:cNvPr id="15" name="文本框 14">
            <a:extLst>
              <a:ext uri="{FF2B5EF4-FFF2-40B4-BE49-F238E27FC236}">
                <a16:creationId xmlns:a16="http://schemas.microsoft.com/office/drawing/2014/main" id="{F4216A6C-EDA2-B1F4-F3B3-3D6281BE7095}"/>
              </a:ext>
            </a:extLst>
          </p:cNvPr>
          <p:cNvSpPr txBox="1"/>
          <p:nvPr/>
        </p:nvSpPr>
        <p:spPr>
          <a:xfrm>
            <a:off x="5288369" y="5068093"/>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SL</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A5E8AAB6-B86E-150F-E465-FC2231348F37}"/>
              </a:ext>
            </a:extLst>
          </p:cNvPr>
          <p:cNvSpPr txBox="1"/>
          <p:nvPr/>
        </p:nvSpPr>
        <p:spPr>
          <a:xfrm>
            <a:off x="8506115" y="5068093"/>
            <a:ext cx="2584311"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3N</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DL</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表</a:t>
            </a:r>
            <a:endParaRPr lang="zh-CN" altLang="en-US" sz="1600" dirty="0">
              <a:latin typeface="微软雅黑" panose="020B0503020204020204" pitchFamily="34" charset="-122"/>
              <a:ea typeface="微软雅黑" panose="020B0503020204020204" pitchFamily="34" charset="-122"/>
            </a:endParaRPr>
          </a:p>
        </p:txBody>
      </p:sp>
      <p:sp>
        <p:nvSpPr>
          <p:cNvPr id="11" name="灯片编号占位符 1">
            <a:extLst>
              <a:ext uri="{FF2B5EF4-FFF2-40B4-BE49-F238E27FC236}">
                <a16:creationId xmlns:a16="http://schemas.microsoft.com/office/drawing/2014/main" id="{A8A71361-351D-C512-88FE-B5E50C96F658}"/>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75</a:t>
            </a:fld>
            <a:endParaRPr lang="zh-CN" altLang="en-US" dirty="0"/>
          </a:p>
        </p:txBody>
      </p:sp>
      <p:sp>
        <p:nvSpPr>
          <p:cNvPr id="3" name="页脚占位符 2">
            <a:extLst>
              <a:ext uri="{FF2B5EF4-FFF2-40B4-BE49-F238E27FC236}">
                <a16:creationId xmlns:a16="http://schemas.microsoft.com/office/drawing/2014/main" id="{BBE744D2-AB81-8235-2336-C9D007AAA7B4}"/>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23D40C96-E0BA-3482-D961-C9016AF737FF}"/>
              </a:ext>
            </a:extLst>
          </p:cNvPr>
          <p:cNvSpPr>
            <a:spLocks noGrp="1"/>
          </p:cNvSpPr>
          <p:nvPr>
            <p:ph type="sldNum" sz="quarter" idx="12"/>
          </p:nvPr>
        </p:nvSpPr>
        <p:spPr/>
        <p:txBody>
          <a:bodyPr/>
          <a:lstStyle/>
          <a:p>
            <a:fld id="{4B0D34C0-35A8-654C-9FBA-7B4E017BD630}" type="slidenum">
              <a:rPr lang="en-US" altLang="zh-CN" smtClean="0"/>
              <a:t>75</a:t>
            </a:fld>
            <a:endParaRPr kumimoji="1"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8FD6696-40D9-970F-A8A2-785FD3D51ACC}"/>
                  </a:ext>
                </a:extLst>
              </p:cNvPr>
              <p:cNvSpPr txBox="1"/>
              <p:nvPr/>
            </p:nvSpPr>
            <p:spPr>
              <a:xfrm>
                <a:off x="4311563" y="5815918"/>
                <a:ext cx="2391873" cy="492443"/>
              </a:xfrm>
              <a:prstGeom prst="rect">
                <a:avLst/>
              </a:prstGeom>
              <a:noFill/>
            </p:spPr>
            <p:txBody>
              <a:bodyPr wrap="none" lIns="0" tIns="0" rIns="0" bIns="0" rtlCol="0">
                <a:spAutoFit/>
              </a:bodyPr>
              <a:lstStyle/>
              <a:p>
                <a14:m>
                  <m:oMath xmlns:m="http://schemas.openxmlformats.org/officeDocument/2006/math">
                    <m:r>
                      <a:rPr kumimoji="1" lang="en-US" altLang="zh-CN" sz="3200" b="0" i="1" smtClean="0">
                        <a:latin typeface="Cambria Math" panose="02040503050406030204" pitchFamily="18" charset="0"/>
                      </a:rPr>
                      <m:t>3</m:t>
                    </m:r>
                    <m:r>
                      <a:rPr kumimoji="1" lang="en-US" altLang="zh-CN" sz="3200" i="1">
                        <a:latin typeface="Cambria Math" panose="02040503050406030204" pitchFamily="18" charset="0"/>
                      </a:rPr>
                      <m:t>𝑁</m:t>
                    </m:r>
                    <m:r>
                      <a:rPr kumimoji="1" lang="en-US" altLang="zh-CN" sz="3200" b="0" i="1" smtClean="0">
                        <a:latin typeface="Cambria Math" panose="02040503050406030204" pitchFamily="18" charset="0"/>
                      </a:rPr>
                      <m:t>𝐹</m:t>
                    </m:r>
                    <m:r>
                      <a:rPr kumimoji="1" lang="zh-CN" altLang="en-US" sz="3200" b="0" i="1" smtClean="0">
                        <a:latin typeface="Cambria Math" panose="02040503050406030204" pitchFamily="18" charset="0"/>
                      </a:rPr>
                      <m:t> ⊂</m:t>
                    </m:r>
                  </m:oMath>
                </a14:m>
                <a:r>
                  <a:rPr kumimoji="1" lang="zh-CN" altLang="en-US" sz="3200" i="1" dirty="0">
                    <a:latin typeface="Times New Roman" panose="02020603050405020304" pitchFamily="18" charset="0"/>
                    <a:cs typeface="Times New Roman" panose="02020603050405020304" pitchFamily="18" charset="0"/>
                  </a:rPr>
                  <a:t> </a:t>
                </a:r>
                <a14:m>
                  <m:oMath xmlns:m="http://schemas.openxmlformats.org/officeDocument/2006/math">
                    <m:r>
                      <a:rPr kumimoji="1" lang="en-US" altLang="zh-CN" sz="3200" b="0" i="1" smtClean="0">
                        <a:latin typeface="Cambria Math" panose="02040503050406030204" pitchFamily="18" charset="0"/>
                      </a:rPr>
                      <m:t>2</m:t>
                    </m:r>
                    <m:r>
                      <a:rPr kumimoji="1" lang="en-US" altLang="zh-CN" sz="3200" i="1">
                        <a:latin typeface="Cambria Math" panose="02040503050406030204" pitchFamily="18" charset="0"/>
                      </a:rPr>
                      <m:t>𝑁𝐹</m:t>
                    </m:r>
                    <m:r>
                      <a:rPr kumimoji="1" lang="zh-CN" altLang="en-US" sz="3200" i="1">
                        <a:latin typeface="Cambria Math" panose="02040503050406030204" pitchFamily="18" charset="0"/>
                      </a:rPr>
                      <m:t> </m:t>
                    </m:r>
                  </m:oMath>
                </a14:m>
                <a:r>
                  <a:rPr kumimoji="1" lang="zh-CN" altLang="en-US" sz="3200" i="1" dirty="0">
                    <a:latin typeface="Times New Roman" panose="02020603050405020304" pitchFamily="18" charset="0"/>
                    <a:cs typeface="Times New Roman" panose="02020603050405020304" pitchFamily="18" charset="0"/>
                  </a:rPr>
                  <a:t> </a:t>
                </a:r>
              </a:p>
            </p:txBody>
          </p:sp>
        </mc:Choice>
        <mc:Fallback xmlns="">
          <p:sp>
            <p:nvSpPr>
              <p:cNvPr id="7" name="文本框 6">
                <a:extLst>
                  <a:ext uri="{FF2B5EF4-FFF2-40B4-BE49-F238E27FC236}">
                    <a16:creationId xmlns:a16="http://schemas.microsoft.com/office/drawing/2014/main" id="{48FD6696-40D9-970F-A8A2-785FD3D51ACC}"/>
                  </a:ext>
                </a:extLst>
              </p:cNvPr>
              <p:cNvSpPr txBox="1">
                <a:spLocks noRot="1" noChangeAspect="1" noMove="1" noResize="1" noEditPoints="1" noAdjustHandles="1" noChangeArrowheads="1" noChangeShapeType="1" noTextEdit="1"/>
              </p:cNvSpPr>
              <p:nvPr/>
            </p:nvSpPr>
            <p:spPr>
              <a:xfrm>
                <a:off x="4311563" y="5815918"/>
                <a:ext cx="2391873" cy="492443"/>
              </a:xfrm>
              <a:prstGeom prst="rect">
                <a:avLst/>
              </a:prstGeom>
              <a:blipFill>
                <a:blip r:embed="rId4"/>
                <a:stretch>
                  <a:fillRect l="-5820" t="-2500" r="-3704" b="-4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3192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6">
            <a:extLst>
              <a:ext uri="{FF2B5EF4-FFF2-40B4-BE49-F238E27FC236}">
                <a16:creationId xmlns:a16="http://schemas.microsoft.com/office/drawing/2014/main" id="{82D12675-44BA-4A12-95E2-53CE42E365F2}"/>
              </a:ext>
            </a:extLst>
          </p:cNvPr>
          <p:cNvSpPr/>
          <p:nvPr/>
        </p:nvSpPr>
        <p:spPr>
          <a:xfrm>
            <a:off x="3400424" y="3887550"/>
            <a:ext cx="5610225" cy="23746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a:extLst>
              <a:ext uri="{FF2B5EF4-FFF2-40B4-BE49-F238E27FC236}">
                <a16:creationId xmlns:a16="http://schemas.microsoft.com/office/drawing/2014/main" id="{2BB58945-69A6-42E9-96FF-DC536AE97366}"/>
              </a:ext>
            </a:extLst>
          </p:cNvPr>
          <p:cNvSpPr/>
          <p:nvPr/>
        </p:nvSpPr>
        <p:spPr>
          <a:xfrm>
            <a:off x="3485288" y="3984122"/>
            <a:ext cx="5392759" cy="217736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9">
            <a:extLst>
              <a:ext uri="{FF2B5EF4-FFF2-40B4-BE49-F238E27FC236}">
                <a16:creationId xmlns:a16="http://schemas.microsoft.com/office/drawing/2014/main" id="{868FAB8C-BAF6-46A8-A1E7-3D1D98305179}"/>
              </a:ext>
            </a:extLst>
          </p:cNvPr>
          <p:cNvSpPr/>
          <p:nvPr/>
        </p:nvSpPr>
        <p:spPr>
          <a:xfrm rot="10800000">
            <a:off x="-304816" y="1017131"/>
            <a:ext cx="12334875" cy="283363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巴斯</a:t>
            </a:r>
            <a:r>
              <a:rPr kumimoji="1" lang="en-US" altLang="zh-CN" dirty="0"/>
              <a:t>-</a:t>
            </a:r>
            <a:r>
              <a:rPr kumimoji="1" lang="zh-CN" altLang="en-US" dirty="0"/>
              <a:t>科德范式 </a:t>
            </a:r>
            <a:r>
              <a:rPr lang="en-US" altLang="zh-CN" dirty="0"/>
              <a:t>BCNF</a:t>
            </a:r>
            <a:endParaRPr kumimoji="1" lang="zh-CN" altLang="en-US" dirty="0"/>
          </a:p>
        </p:txBody>
      </p:sp>
      <mc:AlternateContent xmlns:mc="http://schemas.openxmlformats.org/markup-compatibility/2006" xmlns:a14="http://schemas.microsoft.com/office/drawing/2010/main">
        <mc:Choice Requires="a14">
          <p:sp>
            <p:nvSpPr>
              <p:cNvPr id="6" name="内容占位符 4">
                <a:extLst>
                  <a:ext uri="{FF2B5EF4-FFF2-40B4-BE49-F238E27FC236}">
                    <a16:creationId xmlns:a16="http://schemas.microsoft.com/office/drawing/2014/main" id="{1CCBB306-4ADF-778C-0B34-427A0A277951}"/>
                  </a:ext>
                </a:extLst>
              </p:cNvPr>
              <p:cNvSpPr>
                <a:spLocks noGrp="1"/>
              </p:cNvSpPr>
              <p:nvPr>
                <p:ph idx="1"/>
              </p:nvPr>
            </p:nvSpPr>
            <p:spPr>
              <a:xfrm>
                <a:off x="161940" y="1086461"/>
                <a:ext cx="11725259" cy="2737145"/>
              </a:xfrm>
            </p:spPr>
            <p:txBody>
              <a:bodyPr/>
              <a:lstStyle/>
              <a:p>
                <a:pPr marL="0" indent="0">
                  <a:buNone/>
                </a:pPr>
                <a:r>
                  <a:rPr lang="en-US" altLang="zh-CN" sz="2400" b="1" dirty="0"/>
                  <a:t>【</a:t>
                </a:r>
                <a:r>
                  <a:rPr lang="zh-CN" altLang="en-US" sz="2400" b="1" dirty="0">
                    <a:solidFill>
                      <a:schemeClr val="tx1"/>
                    </a:solidFill>
                  </a:rPr>
                  <a:t>例</a:t>
                </a:r>
                <a:r>
                  <a:rPr lang="en-US" altLang="zh-CN" sz="2400" b="1" dirty="0"/>
                  <a:t>3</a:t>
                </a:r>
                <a:r>
                  <a:rPr lang="en-US" altLang="zh-CN" sz="2400" b="1" dirty="0">
                    <a:solidFill>
                      <a:schemeClr val="tx1"/>
                    </a:solidFill>
                  </a:rPr>
                  <a:t>.8</a:t>
                </a:r>
                <a:r>
                  <a:rPr lang="en-US" altLang="zh-CN" sz="2400" dirty="0">
                    <a:solidFill>
                      <a:schemeClr val="tx1"/>
                    </a:solidFill>
                  </a:rPr>
                  <a:t>】</a:t>
                </a:r>
                <a:r>
                  <a:rPr lang="zh-CN" altLang="en-US" sz="2400" dirty="0">
                    <a:solidFill>
                      <a:schemeClr val="tx1"/>
                    </a:solidFill>
                  </a:rPr>
                  <a:t>考虑下图所示</a:t>
                </a:r>
                <a:r>
                  <a:rPr lang="zh-CN" altLang="zh-CN" sz="2400" dirty="0"/>
                  <a:t>的</a:t>
                </a:r>
                <a:r>
                  <a:rPr lang="en-US" altLang="zh-CN" sz="2400" dirty="0"/>
                  <a:t>SCT</a:t>
                </a:r>
                <a:r>
                  <a:rPr lang="zh-CN" altLang="zh-CN" sz="2400" dirty="0"/>
                  <a:t>关系，假设每位教师只教一门课程，每门课程</a:t>
                </a:r>
                <a:r>
                  <a:rPr lang="zh-CN" altLang="en-US" sz="2400" dirty="0"/>
                  <a:t>可以</a:t>
                </a:r>
                <a:r>
                  <a:rPr lang="zh-CN" altLang="zh-CN" sz="2400" dirty="0"/>
                  <a:t>有若干教师讲授，那么每位学生选修某门课程就对应一位教师</a:t>
                </a:r>
                <a:r>
                  <a:rPr lang="zh-CN" altLang="en-US" sz="2400" dirty="0"/>
                  <a:t>。</a:t>
                </a:r>
                <a:endParaRPr lang="en-US" altLang="zh-CN" sz="2400" dirty="0"/>
              </a:p>
              <a:p>
                <a:pPr lvl="1"/>
                <a:r>
                  <a:rPr lang="zh-CN" altLang="zh-CN" sz="2000" dirty="0"/>
                  <a:t>关系</a:t>
                </a:r>
                <a:r>
                  <a:rPr lang="en-US" altLang="zh-CN" sz="2000" dirty="0"/>
                  <a:t>SCT</a:t>
                </a:r>
                <a:r>
                  <a:rPr lang="zh-CN" altLang="zh-CN" sz="2000" dirty="0"/>
                  <a:t>的函数依赖：</a:t>
                </a:r>
                <a:endParaRPr lang="en-US" altLang="zh-CN" sz="2000" dirty="0"/>
              </a:p>
              <a:p>
                <a:pPr lvl="2"/>
                <a14:m>
                  <m:oMath xmlns:m="http://schemas.openxmlformats.org/officeDocument/2006/math">
                    <m:d>
                      <m:dPr>
                        <m:ctrlPr>
                          <a:rPr lang="zh-CN" altLang="zh-CN" sz="2000" i="1" smtClean="0">
                            <a:latin typeface="Cambria Math" panose="02040503050406030204" pitchFamily="18" charset="0"/>
                          </a:rPr>
                        </m:ctrlPr>
                      </m:dPr>
                      <m:e>
                        <m:r>
                          <m:rPr>
                            <m:sty m:val="p"/>
                          </m:rPr>
                          <a:rPr lang="en-US" altLang="zh-CN" sz="2000">
                            <a:latin typeface="Cambria Math" panose="02040503050406030204" pitchFamily="18" charset="0"/>
                          </a:rPr>
                          <m:t>Sno</m:t>
                        </m:r>
                        <m:r>
                          <a:rPr lang="en-US" altLang="zh-CN" sz="2000">
                            <a:latin typeface="Cambria Math" panose="02040503050406030204" pitchFamily="18" charset="0"/>
                          </a:rPr>
                          <m:t>, </m:t>
                        </m:r>
                        <m:r>
                          <m:rPr>
                            <m:sty m:val="p"/>
                          </m:rPr>
                          <a:rPr lang="en-US" altLang="zh-CN" sz="2000">
                            <a:latin typeface="Cambria Math" panose="02040503050406030204" pitchFamily="18" charset="0"/>
                          </a:rPr>
                          <m:t>Cno</m:t>
                        </m:r>
                      </m:e>
                    </m:d>
                    <m:r>
                      <a:rPr lang="en-US" altLang="zh-CN" sz="2000">
                        <a:latin typeface="Cambria Math" panose="02040503050406030204" pitchFamily="18" charset="0"/>
                      </a:rPr>
                      <m:t>→</m:t>
                    </m:r>
                    <m:r>
                      <m:rPr>
                        <m:sty m:val="p"/>
                      </m:rPr>
                      <a:rPr lang="en-US" altLang="zh-CN" sz="2000">
                        <a:latin typeface="Cambria Math" panose="02040503050406030204" pitchFamily="18" charset="0"/>
                      </a:rPr>
                      <m:t>Tno</m:t>
                    </m:r>
                  </m:oMath>
                </a14:m>
                <a:r>
                  <a:rPr lang="en-US" altLang="zh-CN" sz="2000" dirty="0"/>
                  <a:t>, </a:t>
                </a:r>
                <a14:m>
                  <m:oMath xmlns:m="http://schemas.openxmlformats.org/officeDocument/2006/math">
                    <m:d>
                      <m:dPr>
                        <m:ctrlPr>
                          <a:rPr lang="zh-CN" altLang="zh-CN" sz="2000" i="1">
                            <a:latin typeface="Cambria Math" panose="02040503050406030204" pitchFamily="18" charset="0"/>
                          </a:rPr>
                        </m:ctrlPr>
                      </m:dPr>
                      <m:e>
                        <m:r>
                          <m:rPr>
                            <m:sty m:val="p"/>
                          </m:rPr>
                          <a:rPr lang="en-US" altLang="zh-CN" sz="2000">
                            <a:latin typeface="Cambria Math" panose="02040503050406030204" pitchFamily="18" charset="0"/>
                          </a:rPr>
                          <m:t>Sno</m:t>
                        </m:r>
                        <m:r>
                          <a:rPr lang="en-US" altLang="zh-CN" sz="2000">
                            <a:latin typeface="Cambria Math" panose="02040503050406030204" pitchFamily="18" charset="0"/>
                          </a:rPr>
                          <m:t>, </m:t>
                        </m:r>
                        <m:r>
                          <m:rPr>
                            <m:sty m:val="p"/>
                          </m:rPr>
                          <a:rPr lang="en-US" altLang="zh-CN" sz="2000">
                            <a:latin typeface="Cambria Math" panose="02040503050406030204" pitchFamily="18" charset="0"/>
                          </a:rPr>
                          <m:t>Tno</m:t>
                        </m:r>
                      </m:e>
                    </m:d>
                    <m:r>
                      <a:rPr lang="en-US" altLang="zh-CN" sz="2000">
                        <a:latin typeface="Cambria Math" panose="02040503050406030204" pitchFamily="18" charset="0"/>
                      </a:rPr>
                      <m:t>→</m:t>
                    </m:r>
                    <m:r>
                      <m:rPr>
                        <m:sty m:val="p"/>
                      </m:rPr>
                      <a:rPr lang="en-US" altLang="zh-CN" sz="2000">
                        <a:latin typeface="Cambria Math" panose="02040503050406030204" pitchFamily="18" charset="0"/>
                      </a:rPr>
                      <m:t>Cno</m:t>
                    </m:r>
                  </m:oMath>
                </a14:m>
                <a:r>
                  <a:rPr lang="en-US" altLang="zh-CN" sz="2000" dirty="0"/>
                  <a:t>, </a:t>
                </a:r>
                <a14:m>
                  <m:oMath xmlns:m="http://schemas.openxmlformats.org/officeDocument/2006/math">
                    <m:r>
                      <m:rPr>
                        <m:sty m:val="p"/>
                      </m:rPr>
                      <a:rPr lang="en-US" altLang="zh-CN" sz="2000">
                        <a:latin typeface="Cambria Math" panose="02040503050406030204" pitchFamily="18" charset="0"/>
                      </a:rPr>
                      <m:t>Tno</m:t>
                    </m:r>
                    <m:r>
                      <a:rPr lang="en-US" altLang="zh-CN" sz="2000">
                        <a:latin typeface="Cambria Math" panose="02040503050406030204" pitchFamily="18" charset="0"/>
                      </a:rPr>
                      <m:t>→</m:t>
                    </m:r>
                    <m:r>
                      <m:rPr>
                        <m:sty m:val="p"/>
                      </m:rPr>
                      <a:rPr lang="en-US" altLang="zh-CN" sz="2000">
                        <a:latin typeface="Cambria Math" panose="02040503050406030204" pitchFamily="18" charset="0"/>
                      </a:rPr>
                      <m:t>Cno</m:t>
                    </m:r>
                  </m:oMath>
                </a14:m>
                <a:r>
                  <a:rPr lang="zh-CN" altLang="zh-CN" sz="2000" dirty="0"/>
                  <a:t>；</a:t>
                </a:r>
                <a:endParaRPr lang="en-US" altLang="zh-CN" sz="2000" dirty="0"/>
              </a:p>
              <a:p>
                <a:pPr lvl="2"/>
                <a:r>
                  <a:rPr lang="zh-CN" altLang="zh-CN" sz="2000" dirty="0"/>
                  <a:t>它的候选键是：</a:t>
                </a:r>
                <a14:m>
                  <m:oMath xmlns:m="http://schemas.openxmlformats.org/officeDocument/2006/math">
                    <m:r>
                      <a:rPr lang="en-US" altLang="zh-CN" sz="2000">
                        <a:latin typeface="Cambria Math" panose="02040503050406030204" pitchFamily="18" charset="0"/>
                      </a:rPr>
                      <m:t>(</m:t>
                    </m:r>
                    <m:r>
                      <m:rPr>
                        <m:sty m:val="p"/>
                      </m:rPr>
                      <a:rPr lang="en-US" altLang="zh-CN" sz="2000">
                        <a:latin typeface="Cambria Math" panose="02040503050406030204" pitchFamily="18" charset="0"/>
                      </a:rPr>
                      <m:t>Sno</m:t>
                    </m:r>
                    <m:r>
                      <a:rPr lang="en-US" altLang="zh-CN" sz="2000">
                        <a:latin typeface="Cambria Math" panose="02040503050406030204" pitchFamily="18" charset="0"/>
                      </a:rPr>
                      <m:t>, </m:t>
                    </m:r>
                    <m:r>
                      <m:rPr>
                        <m:sty m:val="p"/>
                      </m:rPr>
                      <a:rPr lang="en-US" altLang="zh-CN" sz="2000">
                        <a:latin typeface="Cambria Math" panose="02040503050406030204" pitchFamily="18" charset="0"/>
                      </a:rPr>
                      <m:t>Cno</m:t>
                    </m:r>
                    <m:r>
                      <a:rPr lang="en-US" altLang="zh-CN" sz="2000">
                        <a:latin typeface="Cambria Math" panose="02040503050406030204" pitchFamily="18" charset="0"/>
                      </a:rPr>
                      <m:t>)</m:t>
                    </m:r>
                  </m:oMath>
                </a14:m>
                <a:r>
                  <a:rPr lang="zh-CN" altLang="zh-CN" sz="2000" dirty="0"/>
                  <a:t>和</a:t>
                </a:r>
                <a14:m>
                  <m:oMath xmlns:m="http://schemas.openxmlformats.org/officeDocument/2006/math">
                    <m:d>
                      <m:dPr>
                        <m:ctrlPr>
                          <a:rPr lang="zh-CN" altLang="zh-CN" sz="2000" i="1">
                            <a:latin typeface="Cambria Math" panose="02040503050406030204" pitchFamily="18" charset="0"/>
                          </a:rPr>
                        </m:ctrlPr>
                      </m:dPr>
                      <m:e>
                        <m:r>
                          <m:rPr>
                            <m:sty m:val="p"/>
                          </m:rPr>
                          <a:rPr lang="en-US" altLang="zh-CN" sz="2000">
                            <a:latin typeface="Cambria Math" panose="02040503050406030204" pitchFamily="18" charset="0"/>
                          </a:rPr>
                          <m:t>Sno</m:t>
                        </m:r>
                        <m:r>
                          <a:rPr lang="zh-CN" altLang="zh-CN" sz="2000">
                            <a:latin typeface="Cambria Math" panose="02040503050406030204" pitchFamily="18" charset="0"/>
                          </a:rPr>
                          <m:t>，</m:t>
                        </m:r>
                        <m:r>
                          <m:rPr>
                            <m:sty m:val="p"/>
                          </m:rPr>
                          <a:rPr lang="en-US" altLang="zh-CN" sz="2000">
                            <a:latin typeface="Cambria Math" panose="02040503050406030204" pitchFamily="18" charset="0"/>
                          </a:rPr>
                          <m:t>Tno</m:t>
                        </m:r>
                      </m:e>
                    </m:d>
                  </m:oMath>
                </a14:m>
                <a:endParaRPr lang="en-US" altLang="zh-CN" sz="2000" dirty="0"/>
              </a:p>
              <a:p>
                <a:pPr lvl="2"/>
                <a:r>
                  <a:rPr lang="zh-CN" altLang="zh-CN" sz="2000" dirty="0"/>
                  <a:t>主属性是</a:t>
                </a:r>
                <a:r>
                  <a:rPr lang="en-US" altLang="zh-CN" sz="2000" dirty="0" err="1"/>
                  <a:t>Sno</a:t>
                </a:r>
                <a:r>
                  <a:rPr lang="en-US" altLang="zh-CN" sz="2000" dirty="0"/>
                  <a:t>, </a:t>
                </a:r>
                <a:r>
                  <a:rPr lang="en-US" altLang="zh-CN" sz="2000" dirty="0" err="1"/>
                  <a:t>Cno</a:t>
                </a:r>
                <a:r>
                  <a:rPr lang="en-US" altLang="zh-CN" sz="2000" dirty="0"/>
                  <a:t>, </a:t>
                </a:r>
                <a:r>
                  <a:rPr lang="en-US" altLang="zh-CN" sz="2000" dirty="0" err="1"/>
                  <a:t>Tno</a:t>
                </a:r>
                <a:endParaRPr lang="en-US" altLang="zh-CN" sz="2000" dirty="0"/>
              </a:p>
              <a:p>
                <a:pPr lvl="2"/>
                <a:r>
                  <a:rPr lang="zh-CN" altLang="en-US" sz="2000" dirty="0"/>
                  <a:t>因为</a:t>
                </a:r>
                <a:r>
                  <a:rPr lang="zh-CN" altLang="en-US" sz="2000" dirty="0">
                    <a:solidFill>
                      <a:srgbClr val="3B20FF"/>
                    </a:solidFill>
                  </a:rPr>
                  <a:t>没有任何</a:t>
                </a:r>
                <a:r>
                  <a:rPr lang="zh-CN" altLang="en-US" sz="2000" b="1" u="sng" dirty="0">
                    <a:solidFill>
                      <a:srgbClr val="3B20FF"/>
                    </a:solidFill>
                  </a:rPr>
                  <a:t>非主属性</a:t>
                </a:r>
                <a:r>
                  <a:rPr lang="zh-CN" altLang="en-US" sz="2000" dirty="0">
                    <a:solidFill>
                      <a:srgbClr val="3B20FF"/>
                    </a:solidFill>
                  </a:rPr>
                  <a:t>对键传递函数依赖或部分函数依赖</a:t>
                </a:r>
                <a:r>
                  <a:rPr lang="zh-CN" altLang="en-US" sz="2000" dirty="0"/>
                  <a:t>，所以</a:t>
                </a:r>
                <a:r>
                  <a:rPr lang="zh-CN" altLang="zh-CN" sz="2000" dirty="0"/>
                  <a:t>关系</a:t>
                </a:r>
                <a:r>
                  <a:rPr lang="en-US" altLang="zh-CN" sz="2000" dirty="0"/>
                  <a:t>SCT</a:t>
                </a:r>
                <a:r>
                  <a:rPr lang="zh-CN" altLang="zh-CN" sz="2000" dirty="0"/>
                  <a:t>是满足第三范式 </a:t>
                </a:r>
                <a:endParaRPr lang="zh-CN" altLang="zh-CN" sz="2000" dirty="0">
                  <a:solidFill>
                    <a:schemeClr val="tx1"/>
                  </a:solidFill>
                </a:endParaRPr>
              </a:p>
            </p:txBody>
          </p:sp>
        </mc:Choice>
        <mc:Fallback xmlns="">
          <p:sp>
            <p:nvSpPr>
              <p:cNvPr id="6" name="内容占位符 4">
                <a:extLst>
                  <a:ext uri="{FF2B5EF4-FFF2-40B4-BE49-F238E27FC236}">
                    <a16:creationId xmlns:a16="http://schemas.microsoft.com/office/drawing/2014/main" id="{1CCBB306-4ADF-778C-0B34-427A0A277951}"/>
                  </a:ext>
                </a:extLst>
              </p:cNvPr>
              <p:cNvSpPr>
                <a:spLocks noGrp="1" noRot="1" noChangeAspect="1" noMove="1" noResize="1" noEditPoints="1" noAdjustHandles="1" noChangeArrowheads="1" noChangeShapeType="1" noTextEdit="1"/>
              </p:cNvSpPr>
              <p:nvPr>
                <p:ph idx="1"/>
              </p:nvPr>
            </p:nvSpPr>
            <p:spPr>
              <a:xfrm>
                <a:off x="161940" y="1086461"/>
                <a:ext cx="11725259" cy="2737145"/>
              </a:xfrm>
              <a:blipFill>
                <a:blip r:embed="rId2"/>
                <a:stretch>
                  <a:fillRect l="-832" t="-1782" b="-178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EBB0553D-7085-0A27-487C-C94DA8C62CD2}"/>
              </a:ext>
            </a:extLst>
          </p:cNvPr>
          <p:cNvPicPr>
            <a:picLocks noChangeAspect="1"/>
          </p:cNvPicPr>
          <p:nvPr/>
        </p:nvPicPr>
        <p:blipFill>
          <a:blip r:embed="rId3"/>
          <a:stretch>
            <a:fillRect/>
          </a:stretch>
        </p:blipFill>
        <p:spPr>
          <a:xfrm>
            <a:off x="4038600" y="4109116"/>
            <a:ext cx="4447198" cy="2089149"/>
          </a:xfrm>
          <a:prstGeom prst="rect">
            <a:avLst/>
          </a:prstGeom>
        </p:spPr>
      </p:pic>
      <p:sp>
        <p:nvSpPr>
          <p:cNvPr id="7" name="文本框 6">
            <a:extLst>
              <a:ext uri="{FF2B5EF4-FFF2-40B4-BE49-F238E27FC236}">
                <a16:creationId xmlns:a16="http://schemas.microsoft.com/office/drawing/2014/main" id="{6271B72D-02C1-1D5C-06CC-601682733C3E}"/>
              </a:ext>
            </a:extLst>
          </p:cNvPr>
          <p:cNvSpPr txBox="1"/>
          <p:nvPr/>
        </p:nvSpPr>
        <p:spPr>
          <a:xfrm>
            <a:off x="4673479" y="6262209"/>
            <a:ext cx="2845042"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SCT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关系表</a:t>
            </a:r>
            <a:endParaRPr lang="zh-CN" altLang="en-US" sz="1600" dirty="0">
              <a:latin typeface="微软雅黑" panose="020B0503020204020204" pitchFamily="34" charset="-122"/>
              <a:ea typeface="微软雅黑" panose="020B0503020204020204" pitchFamily="34" charset="-122"/>
            </a:endParaRPr>
          </a:p>
        </p:txBody>
      </p:sp>
      <p:sp>
        <p:nvSpPr>
          <p:cNvPr id="8" name="灯片编号占位符 1">
            <a:extLst>
              <a:ext uri="{FF2B5EF4-FFF2-40B4-BE49-F238E27FC236}">
                <a16:creationId xmlns:a16="http://schemas.microsoft.com/office/drawing/2014/main" id="{A7BEA03B-98BF-2BF1-3803-EB247478D28D}"/>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76</a:t>
            </a:fld>
            <a:endParaRPr lang="zh-CN" altLang="en-US" dirty="0"/>
          </a:p>
        </p:txBody>
      </p:sp>
      <p:sp>
        <p:nvSpPr>
          <p:cNvPr id="4" name="页脚占位符 3">
            <a:extLst>
              <a:ext uri="{FF2B5EF4-FFF2-40B4-BE49-F238E27FC236}">
                <a16:creationId xmlns:a16="http://schemas.microsoft.com/office/drawing/2014/main" id="{713D652F-9496-FD30-84DB-FDFA49F58038}"/>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3F03D7BF-5F27-66CF-94D4-DFCB0BE47422}"/>
              </a:ext>
            </a:extLst>
          </p:cNvPr>
          <p:cNvSpPr>
            <a:spLocks noGrp="1"/>
          </p:cNvSpPr>
          <p:nvPr>
            <p:ph type="sldNum" sz="quarter" idx="12"/>
          </p:nvPr>
        </p:nvSpPr>
        <p:spPr/>
        <p:txBody>
          <a:bodyPr/>
          <a:lstStyle/>
          <a:p>
            <a:fld id="{4B0D34C0-35A8-654C-9FBA-7B4E017BD630}" type="slidenum">
              <a:rPr lang="en-US" altLang="zh-CN" smtClean="0"/>
              <a:t>76</a:t>
            </a:fld>
            <a:endParaRPr kumimoji="1" lang="zh-CN" altLang="en-US"/>
          </a:p>
        </p:txBody>
      </p:sp>
    </p:spTree>
    <p:extLst>
      <p:ext uri="{BB962C8B-B14F-4D97-AF65-F5344CB8AC3E}">
        <p14:creationId xmlns:p14="http://schemas.microsoft.com/office/powerpoint/2010/main" val="12587910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18">
            <a:extLst>
              <a:ext uri="{FF2B5EF4-FFF2-40B4-BE49-F238E27FC236}">
                <a16:creationId xmlns:a16="http://schemas.microsoft.com/office/drawing/2014/main" id="{CA02947C-86FA-43A0-AEA7-1533075A3978}"/>
              </a:ext>
            </a:extLst>
          </p:cNvPr>
          <p:cNvSpPr/>
          <p:nvPr/>
        </p:nvSpPr>
        <p:spPr>
          <a:xfrm>
            <a:off x="151585" y="1117279"/>
            <a:ext cx="11903253" cy="2483058"/>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4" name="Shape6">
            <a:extLst>
              <a:ext uri="{FF2B5EF4-FFF2-40B4-BE49-F238E27FC236}">
                <a16:creationId xmlns:a16="http://schemas.microsoft.com/office/drawing/2014/main" id="{82D12675-44BA-4A12-95E2-53CE42E365F2}"/>
              </a:ext>
            </a:extLst>
          </p:cNvPr>
          <p:cNvSpPr/>
          <p:nvPr/>
        </p:nvSpPr>
        <p:spPr>
          <a:xfrm>
            <a:off x="7239000" y="3691426"/>
            <a:ext cx="4695826" cy="23746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5" name="Shape6">
            <a:extLst>
              <a:ext uri="{FF2B5EF4-FFF2-40B4-BE49-F238E27FC236}">
                <a16:creationId xmlns:a16="http://schemas.microsoft.com/office/drawing/2014/main" id="{2BB58945-69A6-42E9-96FF-DC536AE97366}"/>
              </a:ext>
            </a:extLst>
          </p:cNvPr>
          <p:cNvSpPr/>
          <p:nvPr/>
        </p:nvSpPr>
        <p:spPr>
          <a:xfrm>
            <a:off x="7323864" y="3787998"/>
            <a:ext cx="4513804" cy="217736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巴斯</a:t>
            </a:r>
            <a:r>
              <a:rPr lang="en-US" altLang="zh-CN" dirty="0"/>
              <a:t>-</a:t>
            </a:r>
            <a:r>
              <a:rPr lang="zh-CN" altLang="en-US" dirty="0"/>
              <a:t>科德范式 </a:t>
            </a:r>
            <a:r>
              <a:rPr lang="en-US" altLang="zh-CN" dirty="0"/>
              <a:t>BCNF</a:t>
            </a:r>
            <a:r>
              <a:rPr lang="zh-CN" altLang="en-US" dirty="0"/>
              <a:t>（续）</a:t>
            </a:r>
            <a:endParaRPr kumimoji="1"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288551" y="1165711"/>
                <a:ext cx="11751864" cy="2327765"/>
              </a:xfrm>
            </p:spPr>
            <p:txBody>
              <a:bodyPr/>
              <a:lstStyle/>
              <a:p>
                <a:pPr>
                  <a:buFont typeface="Wingdings" panose="05000000000000000000" pitchFamily="2" charset="2"/>
                  <a:buChar char="Ø"/>
                </a:pPr>
                <a:r>
                  <a:rPr lang="zh-CN" altLang="en-US" sz="2400" b="1" dirty="0">
                    <a:sym typeface="Calibri" pitchFamily="34" charset="0"/>
                  </a:rPr>
                  <a:t>满足</a:t>
                </a:r>
                <a:r>
                  <a:rPr lang="en-US" altLang="zh-CN" sz="2400" b="1" dirty="0">
                    <a:sym typeface="Calibri" pitchFamily="34" charset="0"/>
                  </a:rPr>
                  <a:t>3NF</a:t>
                </a:r>
                <a:r>
                  <a:rPr lang="zh-CN" altLang="en-US" sz="2400" b="1" dirty="0">
                    <a:sym typeface="Calibri" pitchFamily="34" charset="0"/>
                  </a:rPr>
                  <a:t>的</a:t>
                </a:r>
                <a:r>
                  <a:rPr lang="en-US" altLang="zh-CN" sz="2400" b="1" dirty="0">
                    <a:sym typeface="Calibri" pitchFamily="34" charset="0"/>
                  </a:rPr>
                  <a:t>SCT</a:t>
                </a:r>
                <a:r>
                  <a:rPr lang="zh-CN" altLang="en-US" sz="2400" b="1" dirty="0">
                    <a:sym typeface="Calibri" pitchFamily="34" charset="0"/>
                  </a:rPr>
                  <a:t>关系，依然存在以下问题</a:t>
                </a:r>
                <a:endParaRPr lang="en-US" altLang="zh-CN" sz="2400" b="1" dirty="0">
                  <a:sym typeface="Calibri" pitchFamily="34" charset="0"/>
                </a:endParaRPr>
              </a:p>
              <a:p>
                <a:pPr lvl="1">
                  <a:buFont typeface="Wingdings" panose="05000000000000000000" pitchFamily="2" charset="2"/>
                  <a:buChar char="l"/>
                </a:pPr>
                <a:r>
                  <a:rPr lang="zh-CN" altLang="zh-CN" sz="2000" dirty="0"/>
                  <a:t>插入异常</a:t>
                </a:r>
                <a:endParaRPr lang="en-US" altLang="zh-CN" sz="2000" dirty="0"/>
              </a:p>
              <a:p>
                <a:pPr lvl="2">
                  <a:buFont typeface="Wingdings" panose="05000000000000000000" pitchFamily="2" charset="2"/>
                  <a:buChar char="u"/>
                </a:pPr>
                <a:r>
                  <a:rPr lang="zh-CN" altLang="zh-CN" sz="1800" dirty="0"/>
                  <a:t>存在</a:t>
                </a:r>
                <a14:m>
                  <m:oMath xmlns:m="http://schemas.openxmlformats.org/officeDocument/2006/math">
                    <m:r>
                      <m:rPr>
                        <m:sty m:val="p"/>
                      </m:rPr>
                      <a:rPr lang="en-US" altLang="zh-CN" sz="1800">
                        <a:latin typeface="Cambria Math" panose="02040503050406030204" pitchFamily="18" charset="0"/>
                      </a:rPr>
                      <m:t>Tno</m:t>
                    </m:r>
                    <m:r>
                      <a:rPr lang="en-US" altLang="zh-CN" sz="1800">
                        <a:latin typeface="Cambria Math" panose="02040503050406030204" pitchFamily="18" charset="0"/>
                      </a:rPr>
                      <m:t>→</m:t>
                    </m:r>
                    <m:r>
                      <m:rPr>
                        <m:sty m:val="p"/>
                      </m:rPr>
                      <a:rPr lang="en-US" altLang="zh-CN" sz="1800">
                        <a:latin typeface="Cambria Math" panose="02040503050406030204" pitchFamily="18" charset="0"/>
                      </a:rPr>
                      <m:t>Cno</m:t>
                    </m:r>
                  </m:oMath>
                </a14:m>
                <a:r>
                  <a:rPr lang="zh-CN" altLang="zh-CN" sz="1800" dirty="0"/>
                  <a:t>函数依赖关系，如果某位教师开设的课程没有学生选修，无法将相关信息插入到数据库中</a:t>
                </a:r>
                <a:endParaRPr lang="en-US" altLang="zh-CN" sz="1800" dirty="0"/>
              </a:p>
              <a:p>
                <a:pPr lvl="1">
                  <a:buFont typeface="Wingdings" panose="05000000000000000000" pitchFamily="2" charset="2"/>
                  <a:buChar char="l"/>
                </a:pPr>
                <a:r>
                  <a:rPr lang="zh-CN" altLang="zh-CN" sz="2000" dirty="0"/>
                  <a:t>删除异常</a:t>
                </a:r>
                <a:endParaRPr lang="en-US" altLang="zh-CN" sz="2000" dirty="0"/>
              </a:p>
              <a:p>
                <a:pPr lvl="2">
                  <a:buFont typeface="Wingdings" panose="05000000000000000000" pitchFamily="2" charset="2"/>
                  <a:buChar char="u"/>
                </a:pPr>
                <a:r>
                  <a:rPr lang="zh-CN" altLang="en-US" sz="1800" dirty="0"/>
                  <a:t>如果选修</a:t>
                </a:r>
                <a:r>
                  <a:rPr lang="en" altLang="zh-CN" sz="1800" dirty="0"/>
                  <a:t>CS204</a:t>
                </a:r>
                <a:r>
                  <a:rPr lang="zh-CN" altLang="en-US" sz="1800" dirty="0"/>
                  <a:t>课程的学生都毕业了，那么在删除这些学生信息时，相应的课程和教师信息也都同时被删掉了，造成了信息丢失。</a:t>
                </a:r>
                <a:endParaRPr lang="en-US" altLang="zh-CN" sz="1800" dirty="0"/>
              </a:p>
              <a:p>
                <a:pPr lvl="1">
                  <a:buFont typeface="Wingdings" panose="05000000000000000000" pitchFamily="2" charset="2"/>
                  <a:buChar char="l"/>
                </a:pPr>
                <a:r>
                  <a:rPr lang="zh-CN" altLang="zh-CN" sz="2000" dirty="0"/>
                  <a:t>修改复杂</a:t>
                </a:r>
                <a:endParaRPr lang="en-US" altLang="zh-CN" sz="2000" dirty="0"/>
              </a:p>
              <a:p>
                <a:pPr lvl="1">
                  <a:buFont typeface="Wingdings" panose="05000000000000000000" pitchFamily="2" charset="2"/>
                  <a:buChar char="Ø"/>
                </a:pPr>
                <a:endParaRPr lang="en-US" altLang="zh-CN" sz="2000" dirty="0"/>
              </a:p>
              <a:p>
                <a:pPr lvl="1">
                  <a:buFont typeface="Wingdings" panose="05000000000000000000" pitchFamily="2" charset="2"/>
                  <a:buChar char="Ø"/>
                </a:pPr>
                <a:endParaRPr lang="zh-CN" altLang="en-US" sz="2000" dirty="0"/>
              </a:p>
            </p:txBody>
          </p:sp>
        </mc:Choice>
        <mc:Fallback xmlns="">
          <p:sp>
            <p:nvSpPr>
              <p:cNvPr id="5" name="内容占位符 4">
                <a:extLst>
                  <a:ext uri="{FF2B5EF4-FFF2-40B4-BE49-F238E27FC236}">
                    <a16:creationId xmlns:a16="http://schemas.microsoft.com/office/drawing/2014/main" id="{941595FA-0A02-5D7D-49C2-2216A4F8F0A7}"/>
                  </a:ext>
                </a:extLst>
              </p:cNvPr>
              <p:cNvSpPr>
                <a:spLocks noGrp="1" noRot="1" noChangeAspect="1" noMove="1" noResize="1" noEditPoints="1" noAdjustHandles="1" noChangeArrowheads="1" noChangeShapeType="1" noTextEdit="1"/>
              </p:cNvSpPr>
              <p:nvPr>
                <p:ph idx="1"/>
              </p:nvPr>
            </p:nvSpPr>
            <p:spPr>
              <a:xfrm>
                <a:off x="288551" y="1165711"/>
                <a:ext cx="11751864" cy="2327765"/>
              </a:xfrm>
              <a:blipFill>
                <a:blip r:embed="rId2"/>
                <a:stretch>
                  <a:fillRect l="-647" t="-2162" b="-1135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20DCE1F4-4105-D586-A809-4E121BB4F95C}"/>
              </a:ext>
            </a:extLst>
          </p:cNvPr>
          <p:cNvSpPr txBox="1"/>
          <p:nvPr/>
        </p:nvSpPr>
        <p:spPr>
          <a:xfrm>
            <a:off x="-195943" y="3710863"/>
            <a:ext cx="7422649" cy="2167068"/>
          </a:xfrm>
          <a:prstGeom prst="rect">
            <a:avLst/>
          </a:prstGeom>
          <a:noFill/>
        </p:spPr>
        <p:txBody>
          <a:bodyPr wrap="square">
            <a:spAutoFit/>
          </a:bodyPr>
          <a:lstStyle/>
          <a:p>
            <a:pPr marL="1200150" lvl="2" indent="-285750">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sym typeface="Calibri" pitchFamily="34" charset="0"/>
              </a:rPr>
              <a:t>数据冗余</a:t>
            </a:r>
            <a:endParaRPr lang="en-US" altLang="zh-CN" sz="2000" dirty="0">
              <a:latin typeface="微软雅黑" panose="020B0503020204020204" pitchFamily="34" charset="-122"/>
              <a:ea typeface="微软雅黑" panose="020B0503020204020204" pitchFamily="34" charset="-122"/>
              <a:sym typeface="Calibri" pitchFamily="34" charset="0"/>
            </a:endParaRPr>
          </a:p>
          <a:p>
            <a:pPr marL="1657350" lvl="3" indent="-285750">
              <a:lnSpc>
                <a:spcPct val="150000"/>
              </a:lnSpc>
              <a:buFont typeface="Wingdings" pitchFamily="2" charset="2"/>
              <a:buChar char="u"/>
            </a:pPr>
            <a:r>
              <a:rPr lang="zh-CN" altLang="en-US" dirty="0">
                <a:latin typeface="微软雅黑" panose="020B0503020204020204" pitchFamily="34" charset="-122"/>
                <a:ea typeface="微软雅黑" panose="020B0503020204020204" pitchFamily="34" charset="-122"/>
                <a:sym typeface="Calibri" pitchFamily="34" charset="0"/>
              </a:rPr>
              <a:t>虽然一位教师只教授一门课程，但每位选修该教师的课程的学生元组都需要记录该信息，造成了</a:t>
            </a:r>
            <a:r>
              <a:rPr lang="zh-CN" altLang="en-US" b="1" dirty="0">
                <a:latin typeface="微软雅黑" panose="020B0503020204020204" pitchFamily="34" charset="-122"/>
                <a:ea typeface="微软雅黑" panose="020B0503020204020204" pitchFamily="34" charset="-122"/>
                <a:sym typeface="Calibri" pitchFamily="34" charset="0"/>
              </a:rPr>
              <a:t>重复存储</a:t>
            </a:r>
            <a:r>
              <a:rPr lang="zh-CN" altLang="en-US" dirty="0">
                <a:latin typeface="微软雅黑" panose="020B0503020204020204" pitchFamily="34" charset="-122"/>
                <a:ea typeface="微软雅黑" panose="020B0503020204020204" pitchFamily="34" charset="-122"/>
                <a:sym typeface="Calibri" pitchFamily="34" charset="0"/>
              </a:rPr>
              <a:t>。</a:t>
            </a:r>
            <a:endParaRPr lang="en-US" altLang="zh-CN" dirty="0">
              <a:latin typeface="微软雅黑" panose="020B0503020204020204" pitchFamily="34" charset="-122"/>
              <a:ea typeface="微软雅黑" panose="020B0503020204020204" pitchFamily="34" charset="-122"/>
              <a:sym typeface="Calibri" pitchFamily="34" charset="0"/>
            </a:endParaRPr>
          </a:p>
          <a:p>
            <a:pPr marL="1657350" lvl="3" indent="-285750">
              <a:lnSpc>
                <a:spcPct val="150000"/>
              </a:lnSpc>
              <a:buFont typeface="Wingdings" pitchFamily="2" charset="2"/>
              <a:buChar char="u"/>
            </a:pPr>
            <a:r>
              <a:rPr lang="zh-CN" altLang="en-US" dirty="0">
                <a:latin typeface="微软雅黑" panose="020B0503020204020204" pitchFamily="34" charset="-122"/>
                <a:ea typeface="微软雅黑" panose="020B0503020204020204" pitchFamily="34" charset="-122"/>
                <a:sym typeface="Calibri" pitchFamily="34" charset="0"/>
              </a:rPr>
              <a:t>如果李老师</a:t>
            </a:r>
            <a:r>
              <a:rPr lang="en-US" altLang="zh-CN" dirty="0">
                <a:latin typeface="微软雅黑" panose="020B0503020204020204" pitchFamily="34" charset="-122"/>
                <a:ea typeface="微软雅黑" panose="020B0503020204020204" pitchFamily="34" charset="-122"/>
                <a:sym typeface="Calibri" pitchFamily="34" charset="0"/>
              </a:rPr>
              <a:t>001</a:t>
            </a:r>
            <a:r>
              <a:rPr lang="zh-CN" altLang="en-US" dirty="0">
                <a:latin typeface="微软雅黑" panose="020B0503020204020204" pitchFamily="34" charset="-122"/>
                <a:ea typeface="微软雅黑" panose="020B0503020204020204" pitchFamily="34" charset="-122"/>
                <a:sym typeface="Calibri" pitchFamily="34" charset="0"/>
              </a:rPr>
              <a:t>教授的</a:t>
            </a:r>
            <a:r>
              <a:rPr lang="en" altLang="zh-CN" dirty="0">
                <a:latin typeface="微软雅黑" panose="020B0503020204020204" pitchFamily="34" charset="-122"/>
                <a:ea typeface="微软雅黑" panose="020B0503020204020204" pitchFamily="34" charset="-122"/>
                <a:sym typeface="Calibri" pitchFamily="34" charset="0"/>
              </a:rPr>
              <a:t>CS204</a:t>
            </a:r>
            <a:r>
              <a:rPr lang="zh-CN" altLang="en-US" dirty="0">
                <a:latin typeface="微软雅黑" panose="020B0503020204020204" pitchFamily="34" charset="-122"/>
                <a:ea typeface="微软雅黑" panose="020B0503020204020204" pitchFamily="34" charset="-122"/>
                <a:sym typeface="Calibri" pitchFamily="34" charset="0"/>
              </a:rPr>
              <a:t>课程升级改版成</a:t>
            </a:r>
            <a:r>
              <a:rPr lang="en" altLang="zh-CN" dirty="0">
                <a:latin typeface="微软雅黑" panose="020B0503020204020204" pitchFamily="34" charset="-122"/>
                <a:ea typeface="微软雅黑" panose="020B0503020204020204" pitchFamily="34" charset="-122"/>
                <a:sym typeface="Calibri" pitchFamily="34" charset="0"/>
              </a:rPr>
              <a:t>CS207</a:t>
            </a:r>
            <a:r>
              <a:rPr lang="zh-CN" altLang="en-US" dirty="0">
                <a:latin typeface="微软雅黑" panose="020B0503020204020204" pitchFamily="34" charset="-122"/>
                <a:ea typeface="微软雅黑" panose="020B0503020204020204" pitchFamily="34" charset="-122"/>
                <a:sym typeface="Calibri" pitchFamily="34" charset="0"/>
              </a:rPr>
              <a:t>课程后，则需要对所有选修的该课程的元组进行修改 。</a:t>
            </a:r>
          </a:p>
        </p:txBody>
      </p:sp>
      <p:pic>
        <p:nvPicPr>
          <p:cNvPr id="10" name="图片 9">
            <a:extLst>
              <a:ext uri="{FF2B5EF4-FFF2-40B4-BE49-F238E27FC236}">
                <a16:creationId xmlns:a16="http://schemas.microsoft.com/office/drawing/2014/main" id="{3C5D50E7-D0F2-7EF2-803E-274CC66E8327}"/>
              </a:ext>
            </a:extLst>
          </p:cNvPr>
          <p:cNvPicPr>
            <a:picLocks noChangeAspect="1"/>
          </p:cNvPicPr>
          <p:nvPr/>
        </p:nvPicPr>
        <p:blipFill>
          <a:blip r:embed="rId3"/>
          <a:stretch>
            <a:fillRect/>
          </a:stretch>
        </p:blipFill>
        <p:spPr>
          <a:xfrm>
            <a:off x="7723590" y="4013807"/>
            <a:ext cx="3744677" cy="1759127"/>
          </a:xfrm>
          <a:prstGeom prst="rect">
            <a:avLst/>
          </a:prstGeom>
        </p:spPr>
      </p:pic>
      <p:sp>
        <p:nvSpPr>
          <p:cNvPr id="11" name="文本框 10">
            <a:extLst>
              <a:ext uri="{FF2B5EF4-FFF2-40B4-BE49-F238E27FC236}">
                <a16:creationId xmlns:a16="http://schemas.microsoft.com/office/drawing/2014/main" id="{884D2EB3-D2D7-AA4B-F34D-AA439162DF93}"/>
              </a:ext>
            </a:extLst>
          </p:cNvPr>
          <p:cNvSpPr txBox="1"/>
          <p:nvPr/>
        </p:nvSpPr>
        <p:spPr>
          <a:xfrm>
            <a:off x="8295645" y="6122617"/>
            <a:ext cx="2845042"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SCT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关系表</a:t>
            </a:r>
            <a:endParaRPr lang="zh-CN" altLang="en-US" sz="1600" dirty="0">
              <a:latin typeface="微软雅黑" panose="020B0503020204020204" pitchFamily="34" charset="-122"/>
              <a:ea typeface="微软雅黑" panose="020B0503020204020204" pitchFamily="34" charset="-122"/>
            </a:endParaRPr>
          </a:p>
        </p:txBody>
      </p:sp>
      <p:sp>
        <p:nvSpPr>
          <p:cNvPr id="3" name="页脚占位符 2">
            <a:extLst>
              <a:ext uri="{FF2B5EF4-FFF2-40B4-BE49-F238E27FC236}">
                <a16:creationId xmlns:a16="http://schemas.microsoft.com/office/drawing/2014/main" id="{790CB54D-F4C2-63CC-C3C9-043E3F000134}"/>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12" name="灯片编号占位符 1">
            <a:extLst>
              <a:ext uri="{FF2B5EF4-FFF2-40B4-BE49-F238E27FC236}">
                <a16:creationId xmlns:a16="http://schemas.microsoft.com/office/drawing/2014/main" id="{CF86CD5E-5492-47BB-B4DD-C8FE79C52739}"/>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77</a:t>
            </a:fld>
            <a:endParaRPr lang="zh-CN" altLang="en-US" dirty="0"/>
          </a:p>
        </p:txBody>
      </p:sp>
      <p:sp>
        <p:nvSpPr>
          <p:cNvPr id="13" name="灯片编号占位符 4">
            <a:extLst>
              <a:ext uri="{FF2B5EF4-FFF2-40B4-BE49-F238E27FC236}">
                <a16:creationId xmlns:a16="http://schemas.microsoft.com/office/drawing/2014/main" id="{1342738D-0080-4EAC-A438-D8CF6CBCEA48}"/>
              </a:ext>
            </a:extLst>
          </p:cNvPr>
          <p:cNvSpPr>
            <a:spLocks noGrp="1"/>
          </p:cNvSpPr>
          <p:nvPr>
            <p:ph type="sldNum" sz="quarter" idx="12"/>
          </p:nvPr>
        </p:nvSpPr>
        <p:spPr>
          <a:xfrm>
            <a:off x="11571088" y="6517146"/>
            <a:ext cx="765605" cy="476250"/>
          </a:xfrm>
        </p:spPr>
        <p:txBody>
          <a:bodyPr/>
          <a:lstStyle/>
          <a:p>
            <a:fld id="{4B0D34C0-35A8-654C-9FBA-7B4E017BD630}" type="slidenum">
              <a:rPr lang="en-US" altLang="zh-CN" smtClean="0"/>
              <a:t>77</a:t>
            </a:fld>
            <a:endParaRPr kumimoji="1" lang="zh-CN" altLang="en-US"/>
          </a:p>
        </p:txBody>
      </p:sp>
    </p:spTree>
    <p:extLst>
      <p:ext uri="{BB962C8B-B14F-4D97-AF65-F5344CB8AC3E}">
        <p14:creationId xmlns:p14="http://schemas.microsoft.com/office/powerpoint/2010/main" val="3423399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6">
            <a:extLst>
              <a:ext uri="{FF2B5EF4-FFF2-40B4-BE49-F238E27FC236}">
                <a16:creationId xmlns:a16="http://schemas.microsoft.com/office/drawing/2014/main" id="{82D12675-44BA-4A12-95E2-53CE42E365F2}"/>
              </a:ext>
            </a:extLst>
          </p:cNvPr>
          <p:cNvSpPr/>
          <p:nvPr/>
        </p:nvSpPr>
        <p:spPr>
          <a:xfrm>
            <a:off x="3457574" y="3679003"/>
            <a:ext cx="4695826" cy="23746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2" name="Shape6">
            <a:extLst>
              <a:ext uri="{FF2B5EF4-FFF2-40B4-BE49-F238E27FC236}">
                <a16:creationId xmlns:a16="http://schemas.microsoft.com/office/drawing/2014/main" id="{2BB58945-69A6-42E9-96FF-DC536AE97366}"/>
              </a:ext>
            </a:extLst>
          </p:cNvPr>
          <p:cNvSpPr/>
          <p:nvPr/>
        </p:nvSpPr>
        <p:spPr>
          <a:xfrm>
            <a:off x="3542438" y="3775575"/>
            <a:ext cx="4513804" cy="217736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151585" y="1117279"/>
            <a:ext cx="11903253" cy="2483058"/>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巴斯</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科德范式 </a:t>
            </a:r>
            <a:r>
              <a:rPr lang="en-US" altLang="zh-CN" dirty="0">
                <a:latin typeface="Microsoft YaHei" panose="020B0503020204020204" pitchFamily="34" charset="-122"/>
                <a:ea typeface="Microsoft YaHei" panose="020B0503020204020204" pitchFamily="34" charset="-122"/>
              </a:rPr>
              <a:t>BCNF</a:t>
            </a:r>
            <a:r>
              <a:rPr lang="zh-CN" altLang="en-US" dirty="0">
                <a:latin typeface="Microsoft YaHei" panose="020B0503020204020204" pitchFamily="34" charset="-122"/>
                <a:ea typeface="Microsoft YaHei" panose="020B0503020204020204" pitchFamily="34" charset="-122"/>
              </a:rPr>
              <a:t>（续）</a:t>
            </a:r>
            <a:endParaRPr kumimoji="1" lang="zh-CN" altLang="en-US"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6" name="内容占位符 4">
                <a:extLst>
                  <a:ext uri="{FF2B5EF4-FFF2-40B4-BE49-F238E27FC236}">
                    <a16:creationId xmlns:a16="http://schemas.microsoft.com/office/drawing/2014/main" id="{B1660446-DAFE-08BA-C4C9-EBE62A4C194B}"/>
                  </a:ext>
                </a:extLst>
              </p:cNvPr>
              <p:cNvSpPr>
                <a:spLocks noGrp="1"/>
              </p:cNvSpPr>
              <p:nvPr>
                <p:ph idx="1"/>
              </p:nvPr>
            </p:nvSpPr>
            <p:spPr>
              <a:xfrm>
                <a:off x="304800" y="1201271"/>
                <a:ext cx="11887200" cy="2208680"/>
              </a:xfrm>
            </p:spPr>
            <p:txBody>
              <a:bodyPr/>
              <a:lstStyle/>
              <a:p>
                <a:pPr>
                  <a:buFont typeface="Wingdings" panose="05000000000000000000" pitchFamily="2" charset="2"/>
                  <a:buChar char="Ø"/>
                </a:pPr>
                <a:r>
                  <a:rPr lang="zh-CN" altLang="en-US" sz="2400" dirty="0">
                    <a:latin typeface="Times" pitchFamily="2" charset="0"/>
                    <a:sym typeface="Calibri" pitchFamily="34" charset="0"/>
                  </a:rPr>
                  <a:t>出现上述异常的原因</a:t>
                </a:r>
                <a:endParaRPr lang="en-US" altLang="zh-CN" sz="2400" dirty="0">
                  <a:latin typeface="Times" pitchFamily="2" charset="0"/>
                  <a:sym typeface="Calibri" pitchFamily="34" charset="0"/>
                </a:endParaRPr>
              </a:p>
              <a:p>
                <a:pPr lvl="1">
                  <a:buFont typeface="Wingdings" panose="05000000000000000000" pitchFamily="2" charset="2"/>
                  <a:buChar char="l"/>
                </a:pPr>
                <a:r>
                  <a:rPr lang="zh-CN" altLang="zh-CN" sz="2000" dirty="0">
                    <a:latin typeface="Times" pitchFamily="2" charset="0"/>
                  </a:rPr>
                  <a:t>关系</a:t>
                </a:r>
                <a:r>
                  <a:rPr lang="en-US" altLang="zh-CN" sz="2000" dirty="0">
                    <a:latin typeface="Times" pitchFamily="2" charset="0"/>
                  </a:rPr>
                  <a:t>SCT</a:t>
                </a:r>
                <a:r>
                  <a:rPr lang="zh-CN" altLang="zh-CN" sz="2000" dirty="0">
                    <a:latin typeface="Times" pitchFamily="2" charset="0"/>
                  </a:rPr>
                  <a:t>存在</a:t>
                </a:r>
                <a14:m>
                  <m:oMath xmlns:m="http://schemas.openxmlformats.org/officeDocument/2006/math">
                    <m:r>
                      <m:rPr>
                        <m:sty m:val="p"/>
                      </m:rPr>
                      <a:rPr lang="en-US" altLang="zh-CN" sz="2000">
                        <a:latin typeface="Cambria Math" panose="02040503050406030204" pitchFamily="18" charset="0"/>
                      </a:rPr>
                      <m:t>Tno</m:t>
                    </m:r>
                    <m:r>
                      <a:rPr lang="en-US" altLang="zh-CN" sz="2000">
                        <a:latin typeface="Cambria Math" panose="02040503050406030204" pitchFamily="18" charset="0"/>
                      </a:rPr>
                      <m:t>→</m:t>
                    </m:r>
                    <m:r>
                      <m:rPr>
                        <m:sty m:val="p"/>
                      </m:rPr>
                      <a:rPr lang="en-US" altLang="zh-CN" sz="2000">
                        <a:latin typeface="Cambria Math" panose="02040503050406030204" pitchFamily="18" charset="0"/>
                      </a:rPr>
                      <m:t>Cno</m:t>
                    </m:r>
                  </m:oMath>
                </a14:m>
                <a:endParaRPr lang="en-US" altLang="zh-CN" sz="2000" dirty="0">
                  <a:latin typeface="Times" pitchFamily="2" charset="0"/>
                </a:endParaRPr>
              </a:p>
              <a:p>
                <a:pPr lvl="1">
                  <a:buFont typeface="Wingdings" panose="05000000000000000000" pitchFamily="2" charset="2"/>
                  <a:buChar char="l"/>
                </a:pPr>
                <a:r>
                  <a:rPr lang="zh-CN" altLang="zh-CN" sz="2000" dirty="0">
                    <a:latin typeface="Times" pitchFamily="2" charset="0"/>
                  </a:rPr>
                  <a:t>即</a:t>
                </a:r>
                <a:r>
                  <a:rPr lang="zh-CN" altLang="zh-CN" sz="2000" u="sng" dirty="0">
                    <a:solidFill>
                      <a:srgbClr val="3B20FF"/>
                    </a:solidFill>
                    <a:latin typeface="Times" pitchFamily="2" charset="0"/>
                  </a:rPr>
                  <a:t>主</a:t>
                </a:r>
                <a:r>
                  <a:rPr lang="zh-CN" altLang="zh-CN" sz="2000" dirty="0">
                    <a:solidFill>
                      <a:srgbClr val="3B20FF"/>
                    </a:solidFill>
                    <a:latin typeface="Times" pitchFamily="2" charset="0"/>
                  </a:rPr>
                  <a:t>属性</a:t>
                </a:r>
                <a14:m>
                  <m:oMath xmlns:m="http://schemas.openxmlformats.org/officeDocument/2006/math">
                    <m:r>
                      <m:rPr>
                        <m:sty m:val="p"/>
                      </m:rPr>
                      <a:rPr lang="en-US" altLang="zh-CN" sz="2000">
                        <a:solidFill>
                          <a:srgbClr val="3B20FF"/>
                        </a:solidFill>
                        <a:latin typeface="Cambria Math" panose="02040503050406030204" pitchFamily="18" charset="0"/>
                      </a:rPr>
                      <m:t>Cno</m:t>
                    </m:r>
                  </m:oMath>
                </a14:m>
                <a:r>
                  <a:rPr lang="en-US" altLang="zh-CN" sz="2000" dirty="0">
                    <a:solidFill>
                      <a:srgbClr val="3B20FF"/>
                    </a:solidFill>
                    <a:latin typeface="Times" pitchFamily="2" charset="0"/>
                  </a:rPr>
                  <a:t> </a:t>
                </a:r>
                <a:r>
                  <a:rPr lang="zh-CN" altLang="zh-CN" sz="2000" dirty="0">
                    <a:solidFill>
                      <a:srgbClr val="3B20FF"/>
                    </a:solidFill>
                    <a:latin typeface="Times" pitchFamily="2" charset="0"/>
                  </a:rPr>
                  <a:t>部分函数依赖于</a:t>
                </a:r>
                <a:r>
                  <a:rPr lang="zh-CN" altLang="en-US" sz="2000" dirty="0">
                    <a:solidFill>
                      <a:srgbClr val="3B20FF"/>
                    </a:solidFill>
                    <a:latin typeface="Times" pitchFamily="2" charset="0"/>
                  </a:rPr>
                  <a:t>候选</a:t>
                </a:r>
                <a:r>
                  <a:rPr lang="zh-CN" altLang="zh-CN" sz="2000" dirty="0">
                    <a:solidFill>
                      <a:srgbClr val="3B20FF"/>
                    </a:solidFill>
                    <a:latin typeface="Times" pitchFamily="2" charset="0"/>
                  </a:rPr>
                  <a:t>键</a:t>
                </a:r>
                <a14:m>
                  <m:oMath xmlns:m="http://schemas.openxmlformats.org/officeDocument/2006/math">
                    <m:d>
                      <m:dPr>
                        <m:ctrlPr>
                          <a:rPr lang="zh-CN" altLang="zh-CN" sz="2000" i="1">
                            <a:solidFill>
                              <a:srgbClr val="3B20FF"/>
                            </a:solidFill>
                            <a:latin typeface="Cambria Math" panose="02040503050406030204" pitchFamily="18" charset="0"/>
                          </a:rPr>
                        </m:ctrlPr>
                      </m:dPr>
                      <m:e>
                        <m:r>
                          <m:rPr>
                            <m:sty m:val="p"/>
                          </m:rPr>
                          <a:rPr lang="en-US" altLang="zh-CN" sz="2000">
                            <a:solidFill>
                              <a:srgbClr val="3B20FF"/>
                            </a:solidFill>
                            <a:latin typeface="Cambria Math" panose="02040503050406030204" pitchFamily="18" charset="0"/>
                          </a:rPr>
                          <m:t>Sno</m:t>
                        </m:r>
                        <m:r>
                          <a:rPr lang="zh-CN" altLang="zh-CN" sz="2000">
                            <a:solidFill>
                              <a:srgbClr val="3B20FF"/>
                            </a:solidFill>
                            <a:latin typeface="Cambria Math" panose="02040503050406030204" pitchFamily="18" charset="0"/>
                          </a:rPr>
                          <m:t>，</m:t>
                        </m:r>
                        <m:r>
                          <m:rPr>
                            <m:sty m:val="p"/>
                          </m:rPr>
                          <a:rPr lang="en-US" altLang="zh-CN" sz="2000">
                            <a:solidFill>
                              <a:srgbClr val="3B20FF"/>
                            </a:solidFill>
                            <a:latin typeface="Cambria Math" panose="02040503050406030204" pitchFamily="18" charset="0"/>
                          </a:rPr>
                          <m:t>Tno</m:t>
                        </m:r>
                      </m:e>
                    </m:d>
                  </m:oMath>
                </a14:m>
                <a:r>
                  <a:rPr lang="zh-CN" altLang="zh-CN" sz="2000" dirty="0">
                    <a:solidFill>
                      <a:srgbClr val="3B20FF"/>
                    </a:solidFill>
                    <a:latin typeface="Times" pitchFamily="2" charset="0"/>
                  </a:rPr>
                  <a:t> </a:t>
                </a:r>
                <a:r>
                  <a:rPr lang="en-US" altLang="zh-CN" sz="2000" dirty="0">
                    <a:solidFill>
                      <a:srgbClr val="3B20FF"/>
                    </a:solidFill>
                    <a:latin typeface="Times" pitchFamily="2" charset="0"/>
                  </a:rPr>
                  <a:t> </a:t>
                </a:r>
                <a:endParaRPr lang="en-US" altLang="zh-CN" sz="2000" dirty="0">
                  <a:latin typeface="Times" pitchFamily="2" charset="0"/>
                </a:endParaRPr>
              </a:p>
              <a:p>
                <a:pPr marL="562710" indent="-457200">
                  <a:buFont typeface="Wingdings" panose="05000000000000000000" pitchFamily="2" charset="2"/>
                  <a:buChar char="Ø"/>
                </a:pPr>
                <a:r>
                  <a:rPr lang="zh-CN" altLang="zh-CN" sz="2400" dirty="0">
                    <a:latin typeface="Times" pitchFamily="2" charset="0"/>
                  </a:rPr>
                  <a:t>为了解决</a:t>
                </a:r>
                <a:r>
                  <a:rPr lang="zh-CN" altLang="en-US" sz="2400" dirty="0">
                    <a:latin typeface="Times" pitchFamily="2" charset="0"/>
                  </a:rPr>
                  <a:t>该</a:t>
                </a:r>
                <a:r>
                  <a:rPr lang="zh-CN" altLang="zh-CN" sz="2400" dirty="0">
                    <a:latin typeface="Times" pitchFamily="2" charset="0"/>
                  </a:rPr>
                  <a:t>问题，可以通过分解关系</a:t>
                </a:r>
                <a:r>
                  <a:rPr lang="en-US" altLang="zh-CN" sz="2400" dirty="0">
                    <a:latin typeface="Times" pitchFamily="2" charset="0"/>
                  </a:rPr>
                  <a:t>SCT</a:t>
                </a:r>
                <a:r>
                  <a:rPr lang="zh-CN" altLang="zh-CN" sz="2400" dirty="0"/>
                  <a:t>进行</a:t>
                </a:r>
                <a:r>
                  <a:rPr lang="zh-CN" altLang="zh-CN" sz="2400" b="1" dirty="0">
                    <a:solidFill>
                      <a:srgbClr val="0432FF"/>
                    </a:solidFill>
                  </a:rPr>
                  <a:t>消除主属性对</a:t>
                </a:r>
                <a:r>
                  <a:rPr lang="zh-CN" altLang="en-US" sz="2400" b="1" dirty="0">
                    <a:solidFill>
                      <a:srgbClr val="0432FF"/>
                    </a:solidFill>
                  </a:rPr>
                  <a:t>键</a:t>
                </a:r>
                <a:r>
                  <a:rPr lang="zh-CN" altLang="zh-CN" sz="2400" b="1" dirty="0">
                    <a:solidFill>
                      <a:srgbClr val="0432FF"/>
                    </a:solidFill>
                  </a:rPr>
                  <a:t>的部分函数依赖</a:t>
                </a:r>
                <a:r>
                  <a:rPr lang="zh-CN" altLang="zh-CN" sz="2400" dirty="0">
                    <a:latin typeface="Times" pitchFamily="2" charset="0"/>
                  </a:rPr>
                  <a:t>。</a:t>
                </a:r>
                <a:endParaRPr lang="en-US" altLang="zh-CN" sz="2400" dirty="0">
                  <a:latin typeface="Times" pitchFamily="2" charset="0"/>
                </a:endParaRPr>
              </a:p>
              <a:p>
                <a:pPr marL="562710" indent="-457200">
                  <a:buFont typeface="Wingdings" panose="05000000000000000000" pitchFamily="2" charset="2"/>
                  <a:buChar char="Ø"/>
                </a:pPr>
                <a:r>
                  <a:rPr lang="zh-CN" altLang="zh-CN" sz="2400" dirty="0">
                    <a:latin typeface="Times" pitchFamily="2" charset="0"/>
                  </a:rPr>
                  <a:t>由此，引出了</a:t>
                </a:r>
                <a:r>
                  <a:rPr lang="zh-CN" altLang="en-US" sz="2400" dirty="0">
                    <a:latin typeface="Times" pitchFamily="2" charset="0"/>
                  </a:rPr>
                  <a:t>巴斯</a:t>
                </a:r>
                <a:r>
                  <a:rPr lang="en-US" altLang="zh-CN" sz="2400" dirty="0">
                    <a:latin typeface="Times" pitchFamily="2" charset="0"/>
                  </a:rPr>
                  <a:t>-</a:t>
                </a:r>
                <a:r>
                  <a:rPr lang="zh-CN" altLang="en-US" sz="2400" dirty="0">
                    <a:latin typeface="Times" pitchFamily="2" charset="0"/>
                  </a:rPr>
                  <a:t>科德范式</a:t>
                </a:r>
                <a:r>
                  <a:rPr lang="zh-CN" altLang="zh-CN" sz="2400" dirty="0">
                    <a:latin typeface="Times" pitchFamily="2" charset="0"/>
                  </a:rPr>
                  <a:t>的概念。</a:t>
                </a:r>
                <a:endParaRPr lang="en-US" altLang="zh-CN" sz="2400" dirty="0">
                  <a:latin typeface="Times" pitchFamily="2" charset="0"/>
                  <a:sym typeface="Calibri" pitchFamily="34" charset="0"/>
                </a:endParaRPr>
              </a:p>
            </p:txBody>
          </p:sp>
        </mc:Choice>
        <mc:Fallback xmlns="">
          <p:sp>
            <p:nvSpPr>
              <p:cNvPr id="6" name="内容占位符 4">
                <a:extLst>
                  <a:ext uri="{FF2B5EF4-FFF2-40B4-BE49-F238E27FC236}">
                    <a16:creationId xmlns:a16="http://schemas.microsoft.com/office/drawing/2014/main" id="{B1660446-DAFE-08BA-C4C9-EBE62A4C194B}"/>
                  </a:ext>
                </a:extLst>
              </p:cNvPr>
              <p:cNvSpPr>
                <a:spLocks noGrp="1" noRot="1" noChangeAspect="1" noMove="1" noResize="1" noEditPoints="1" noAdjustHandles="1" noChangeArrowheads="1" noChangeShapeType="1" noTextEdit="1"/>
              </p:cNvSpPr>
              <p:nvPr>
                <p:ph idx="1"/>
              </p:nvPr>
            </p:nvSpPr>
            <p:spPr>
              <a:xfrm>
                <a:off x="304800" y="1201271"/>
                <a:ext cx="11887200" cy="2208680"/>
              </a:xfrm>
              <a:blipFill>
                <a:blip r:embed="rId3"/>
                <a:stretch>
                  <a:fillRect l="-667" t="-221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7D172EBD-607F-A6C0-C381-DE861F997937}"/>
              </a:ext>
            </a:extLst>
          </p:cNvPr>
          <p:cNvPicPr>
            <a:picLocks noChangeAspect="1"/>
          </p:cNvPicPr>
          <p:nvPr/>
        </p:nvPicPr>
        <p:blipFill>
          <a:blip r:embed="rId4"/>
          <a:stretch>
            <a:fillRect/>
          </a:stretch>
        </p:blipFill>
        <p:spPr>
          <a:xfrm>
            <a:off x="4087171" y="3980289"/>
            <a:ext cx="3557633" cy="1671260"/>
          </a:xfrm>
          <a:prstGeom prst="rect">
            <a:avLst/>
          </a:prstGeom>
        </p:spPr>
      </p:pic>
      <p:sp>
        <p:nvSpPr>
          <p:cNvPr id="8" name="文本框 7">
            <a:extLst>
              <a:ext uri="{FF2B5EF4-FFF2-40B4-BE49-F238E27FC236}">
                <a16:creationId xmlns:a16="http://schemas.microsoft.com/office/drawing/2014/main" id="{6F5B9F6B-9744-5E37-553E-18B04539EE9B}"/>
              </a:ext>
            </a:extLst>
          </p:cNvPr>
          <p:cNvSpPr txBox="1"/>
          <p:nvPr/>
        </p:nvSpPr>
        <p:spPr>
          <a:xfrm>
            <a:off x="4691917" y="5549949"/>
            <a:ext cx="2845042" cy="369332"/>
          </a:xfrm>
          <a:prstGeom prst="rect">
            <a:avLst/>
          </a:prstGeom>
          <a:noFill/>
        </p:spPr>
        <p:txBody>
          <a:bodyPr wrap="square">
            <a:spAutoFit/>
          </a:bodyPr>
          <a:lstStyle/>
          <a:p>
            <a:r>
              <a:rPr lang="zh-CN" altLang="en-US" sz="1800" dirty="0">
                <a:latin typeface="Times" pitchFamily="2" charset="0"/>
                <a:ea typeface="SimHei" panose="02010609060101010101" pitchFamily="49" charset="-122"/>
                <a:cs typeface="Times New Roman" panose="02020603050405020304" pitchFamily="18" charset="0"/>
              </a:rPr>
              <a:t>满足</a:t>
            </a:r>
            <a:r>
              <a:rPr lang="en-US" altLang="zh-CN" sz="1800" dirty="0">
                <a:latin typeface="Times" pitchFamily="2" charset="0"/>
                <a:ea typeface="SimHei" panose="02010609060101010101" pitchFamily="49" charset="-122"/>
                <a:cs typeface="Times New Roman" panose="02020603050405020304" pitchFamily="18" charset="0"/>
              </a:rPr>
              <a:t>3NF</a:t>
            </a:r>
            <a:r>
              <a:rPr lang="zh-CN" altLang="en-US" sz="1800" dirty="0">
                <a:latin typeface="Times" pitchFamily="2" charset="0"/>
                <a:ea typeface="SimHei" panose="02010609060101010101" pitchFamily="49" charset="-122"/>
                <a:cs typeface="Times New Roman" panose="02020603050405020304" pitchFamily="18" charset="0"/>
              </a:rPr>
              <a:t>的</a:t>
            </a:r>
            <a:r>
              <a:rPr lang="en-US" altLang="zh-CN" sz="1800" dirty="0">
                <a:latin typeface="Times" pitchFamily="2" charset="0"/>
                <a:ea typeface="SimHei" panose="02010609060101010101" pitchFamily="49" charset="-122"/>
                <a:cs typeface="Times New Roman" panose="02020603050405020304" pitchFamily="18" charset="0"/>
              </a:rPr>
              <a:t>SCT</a:t>
            </a:r>
            <a:r>
              <a:rPr lang="zh-CN" altLang="en-US" sz="1800" dirty="0">
                <a:latin typeface="Times" pitchFamily="2" charset="0"/>
                <a:ea typeface="SimHei" panose="02010609060101010101" pitchFamily="49" charset="-122"/>
                <a:cs typeface="Times New Roman" panose="02020603050405020304" pitchFamily="18" charset="0"/>
              </a:rPr>
              <a:t>关系表</a:t>
            </a:r>
            <a:endParaRPr lang="zh-CN" altLang="en-US" dirty="0">
              <a:latin typeface="Times" pitchFamily="2" charset="0"/>
              <a:ea typeface="SimHei" panose="02010609060101010101" pitchFamily="49" charset="-122"/>
            </a:endParaRPr>
          </a:p>
        </p:txBody>
      </p:sp>
      <p:sp>
        <p:nvSpPr>
          <p:cNvPr id="9" name="灯片编号占位符 1">
            <a:extLst>
              <a:ext uri="{FF2B5EF4-FFF2-40B4-BE49-F238E27FC236}">
                <a16:creationId xmlns:a16="http://schemas.microsoft.com/office/drawing/2014/main" id="{E946B462-5B3F-A71D-3307-6A22EF91ABAA}"/>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78</a:t>
            </a:fld>
            <a:endParaRPr lang="zh-CN" altLang="en-US" dirty="0"/>
          </a:p>
        </p:txBody>
      </p:sp>
      <p:sp>
        <p:nvSpPr>
          <p:cNvPr id="3" name="页脚占位符 2">
            <a:extLst>
              <a:ext uri="{FF2B5EF4-FFF2-40B4-BE49-F238E27FC236}">
                <a16:creationId xmlns:a16="http://schemas.microsoft.com/office/drawing/2014/main" id="{7A2063A1-FCEF-379E-383B-9064E127BB6B}"/>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FF97ED37-A5CB-604D-DCF6-2834445E2849}"/>
              </a:ext>
            </a:extLst>
          </p:cNvPr>
          <p:cNvSpPr>
            <a:spLocks noGrp="1"/>
          </p:cNvSpPr>
          <p:nvPr>
            <p:ph type="sldNum" sz="quarter" idx="12"/>
          </p:nvPr>
        </p:nvSpPr>
        <p:spPr/>
        <p:txBody>
          <a:bodyPr/>
          <a:lstStyle/>
          <a:p>
            <a:fld id="{4B0D34C0-35A8-654C-9FBA-7B4E017BD630}" type="slidenum">
              <a:rPr lang="en-US" altLang="zh-CN" smtClean="0"/>
              <a:t>78</a:t>
            </a:fld>
            <a:endParaRPr kumimoji="1" lang="zh-CN" altLang="en-US"/>
          </a:p>
        </p:txBody>
      </p:sp>
    </p:spTree>
    <p:extLst>
      <p:ext uri="{BB962C8B-B14F-4D97-AF65-F5344CB8AC3E}">
        <p14:creationId xmlns:p14="http://schemas.microsoft.com/office/powerpoint/2010/main" val="2809896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6">
            <a:extLst>
              <a:ext uri="{FF2B5EF4-FFF2-40B4-BE49-F238E27FC236}">
                <a16:creationId xmlns:a16="http://schemas.microsoft.com/office/drawing/2014/main" id="{82D12675-44BA-4A12-95E2-53CE42E365F2}"/>
              </a:ext>
            </a:extLst>
          </p:cNvPr>
          <p:cNvSpPr/>
          <p:nvPr/>
        </p:nvSpPr>
        <p:spPr>
          <a:xfrm>
            <a:off x="8612405" y="3330727"/>
            <a:ext cx="3096767" cy="22193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5" name="Shape6">
            <a:extLst>
              <a:ext uri="{FF2B5EF4-FFF2-40B4-BE49-F238E27FC236}">
                <a16:creationId xmlns:a16="http://schemas.microsoft.com/office/drawing/2014/main" id="{2BB58945-69A6-42E9-96FF-DC536AE97366}"/>
              </a:ext>
            </a:extLst>
          </p:cNvPr>
          <p:cNvSpPr/>
          <p:nvPr/>
        </p:nvSpPr>
        <p:spPr>
          <a:xfrm>
            <a:off x="8704055" y="3427299"/>
            <a:ext cx="2899704" cy="2034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6" name="Shape6">
            <a:extLst>
              <a:ext uri="{FF2B5EF4-FFF2-40B4-BE49-F238E27FC236}">
                <a16:creationId xmlns:a16="http://schemas.microsoft.com/office/drawing/2014/main" id="{82D12675-44BA-4A12-95E2-53CE42E365F2}"/>
              </a:ext>
            </a:extLst>
          </p:cNvPr>
          <p:cNvSpPr/>
          <p:nvPr/>
        </p:nvSpPr>
        <p:spPr>
          <a:xfrm>
            <a:off x="5123304" y="3330727"/>
            <a:ext cx="3342515" cy="22193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2" name="Shape6">
            <a:extLst>
              <a:ext uri="{FF2B5EF4-FFF2-40B4-BE49-F238E27FC236}">
                <a16:creationId xmlns:a16="http://schemas.microsoft.com/office/drawing/2014/main" id="{2BB58945-69A6-42E9-96FF-DC536AE97366}"/>
              </a:ext>
            </a:extLst>
          </p:cNvPr>
          <p:cNvSpPr/>
          <p:nvPr/>
        </p:nvSpPr>
        <p:spPr>
          <a:xfrm>
            <a:off x="5229051" y="3427299"/>
            <a:ext cx="3129814" cy="2034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3" name="Shape6">
            <a:extLst>
              <a:ext uri="{FF2B5EF4-FFF2-40B4-BE49-F238E27FC236}">
                <a16:creationId xmlns:a16="http://schemas.microsoft.com/office/drawing/2014/main" id="{82D12675-44BA-4A12-95E2-53CE42E365F2}"/>
              </a:ext>
            </a:extLst>
          </p:cNvPr>
          <p:cNvSpPr/>
          <p:nvPr/>
        </p:nvSpPr>
        <p:spPr>
          <a:xfrm>
            <a:off x="200025" y="3330727"/>
            <a:ext cx="4375826" cy="221935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4" name="Shape6">
            <a:extLst>
              <a:ext uri="{FF2B5EF4-FFF2-40B4-BE49-F238E27FC236}">
                <a16:creationId xmlns:a16="http://schemas.microsoft.com/office/drawing/2014/main" id="{2BB58945-69A6-42E9-96FF-DC536AE97366}"/>
              </a:ext>
            </a:extLst>
          </p:cNvPr>
          <p:cNvSpPr/>
          <p:nvPr/>
        </p:nvSpPr>
        <p:spPr>
          <a:xfrm>
            <a:off x="303938" y="3427299"/>
            <a:ext cx="4132575" cy="203496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18">
            <a:extLst>
              <a:ext uri="{FF2B5EF4-FFF2-40B4-BE49-F238E27FC236}">
                <a16:creationId xmlns:a16="http://schemas.microsoft.com/office/drawing/2014/main" id="{CA02947C-86FA-43A0-AEA7-1533075A3978}"/>
              </a:ext>
            </a:extLst>
          </p:cNvPr>
          <p:cNvSpPr/>
          <p:nvPr/>
        </p:nvSpPr>
        <p:spPr>
          <a:xfrm>
            <a:off x="151585" y="1117280"/>
            <a:ext cx="11903253" cy="2125624"/>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139862" y="1176589"/>
                <a:ext cx="11805953" cy="2570630"/>
              </a:xfrm>
            </p:spPr>
            <p:txBody>
              <a:bodyPr/>
              <a:lstStyle/>
              <a:p>
                <a:pPr>
                  <a:lnSpc>
                    <a:spcPct val="120000"/>
                  </a:lnSpc>
                  <a:buFont typeface="Wingdings" panose="05000000000000000000" pitchFamily="2" charset="2"/>
                  <a:buChar char="Ø"/>
                </a:pPr>
                <a:r>
                  <a:rPr lang="zh-CN" altLang="en-US" sz="2400" b="1" dirty="0">
                    <a:solidFill>
                      <a:srgbClr val="7030A0"/>
                    </a:solidFill>
                  </a:rPr>
                  <a:t>巴斯</a:t>
                </a:r>
                <a:r>
                  <a:rPr lang="en-US" altLang="zh-CN" sz="2400" b="1" dirty="0">
                    <a:solidFill>
                      <a:srgbClr val="7030A0"/>
                    </a:solidFill>
                  </a:rPr>
                  <a:t>-</a:t>
                </a:r>
                <a:r>
                  <a:rPr lang="zh-CN" altLang="en-US" sz="2400" b="1" dirty="0">
                    <a:solidFill>
                      <a:srgbClr val="7030A0"/>
                    </a:solidFill>
                  </a:rPr>
                  <a:t>科德范式</a:t>
                </a:r>
                <a:r>
                  <a:rPr lang="zh-CN" altLang="en-US" sz="2400" dirty="0"/>
                  <a:t>（</a:t>
                </a:r>
                <a:r>
                  <a:rPr lang="en-US" altLang="zh-CN" sz="2400" dirty="0"/>
                  <a:t>BCNF</a:t>
                </a:r>
                <a:r>
                  <a:rPr lang="zh-CN" altLang="en-US" sz="2400" dirty="0"/>
                  <a:t>）：</a:t>
                </a:r>
                <a:r>
                  <a:rPr lang="zh-CN" altLang="zh-CN" sz="2400" dirty="0"/>
                  <a:t>关系</a:t>
                </a:r>
                <a:r>
                  <a:rPr lang="en-US" altLang="zh-CN" sz="2400" dirty="0"/>
                  <a:t>R</a:t>
                </a:r>
                <a:r>
                  <a:rPr lang="zh-CN" altLang="zh-CN" sz="2400" dirty="0"/>
                  <a:t>在满足第一范式的基础上，</a:t>
                </a:r>
                <a:r>
                  <a:rPr lang="zh-CN" altLang="zh-CN" sz="2400" dirty="0">
                    <a:solidFill>
                      <a:srgbClr val="3B20FF"/>
                    </a:solidFill>
                  </a:rPr>
                  <a:t>不存在</a:t>
                </a:r>
                <a:r>
                  <a:rPr lang="zh-CN" altLang="en-US" sz="2400" b="1" u="sng" dirty="0">
                    <a:solidFill>
                      <a:srgbClr val="3B20FF"/>
                    </a:solidFill>
                  </a:rPr>
                  <a:t>任何</a:t>
                </a:r>
                <a:r>
                  <a:rPr lang="zh-CN" altLang="zh-CN" sz="2400" b="1" u="sng" dirty="0">
                    <a:solidFill>
                      <a:srgbClr val="3B20FF"/>
                    </a:solidFill>
                  </a:rPr>
                  <a:t>属性</a:t>
                </a:r>
                <a:r>
                  <a:rPr lang="zh-CN" altLang="zh-CN" sz="2400" dirty="0">
                    <a:solidFill>
                      <a:srgbClr val="3B20FF"/>
                    </a:solidFill>
                  </a:rPr>
                  <a:t>对</a:t>
                </a:r>
                <a:r>
                  <a:rPr lang="zh-CN" altLang="en-US" sz="2400" dirty="0">
                    <a:solidFill>
                      <a:srgbClr val="3B20FF"/>
                    </a:solidFill>
                  </a:rPr>
                  <a:t>候选</a:t>
                </a:r>
                <a:r>
                  <a:rPr lang="zh-CN" altLang="zh-CN" sz="2400" dirty="0">
                    <a:solidFill>
                      <a:srgbClr val="3B20FF"/>
                    </a:solidFill>
                  </a:rPr>
                  <a:t>键的传递函数依赖</a:t>
                </a:r>
                <a:r>
                  <a:rPr lang="zh-CN" altLang="en-US" sz="2400" dirty="0"/>
                  <a:t>。</a:t>
                </a:r>
                <a:endParaRPr lang="en-US" altLang="zh-CN" sz="3200" dirty="0"/>
              </a:p>
              <a:p>
                <a:pPr marL="0" indent="0">
                  <a:lnSpc>
                    <a:spcPct val="120000"/>
                  </a:lnSpc>
                  <a:buNone/>
                </a:pPr>
                <a:r>
                  <a:rPr lang="en-US" altLang="zh-CN" sz="2400" dirty="0"/>
                  <a:t>【</a:t>
                </a:r>
                <a:r>
                  <a:rPr lang="zh-CN" altLang="en-US" sz="2400" b="1" dirty="0"/>
                  <a:t>例</a:t>
                </a:r>
                <a:r>
                  <a:rPr lang="en-US" altLang="zh-CN" sz="2400" b="1" dirty="0"/>
                  <a:t>3.8-</a:t>
                </a:r>
                <a:r>
                  <a:rPr lang="zh-CN" altLang="en-US" sz="2400" b="1" dirty="0"/>
                  <a:t>续</a:t>
                </a:r>
                <a:r>
                  <a:rPr lang="en-US" altLang="zh-CN" sz="2400" dirty="0"/>
                  <a:t>】 </a:t>
                </a:r>
                <a14:m>
                  <m:oMath xmlns:m="http://schemas.openxmlformats.org/officeDocument/2006/math">
                    <m:r>
                      <m:rPr>
                        <m:sty m:val="p"/>
                      </m:rPr>
                      <a:rPr lang="en-US" altLang="zh-CN" sz="2400">
                        <a:latin typeface="Cambria Math" panose="02040503050406030204" pitchFamily="18" charset="0"/>
                      </a:rPr>
                      <m:t>Tno</m:t>
                    </m:r>
                    <m:r>
                      <a:rPr lang="en-US" altLang="zh-CN" sz="2400">
                        <a:latin typeface="Cambria Math" panose="02040503050406030204" pitchFamily="18" charset="0"/>
                      </a:rPr>
                      <m:t>→</m:t>
                    </m:r>
                    <m:r>
                      <m:rPr>
                        <m:sty m:val="p"/>
                      </m:rPr>
                      <a:rPr lang="en-US" altLang="zh-CN" sz="2400">
                        <a:latin typeface="Cambria Math" panose="02040503050406030204" pitchFamily="18" charset="0"/>
                      </a:rPr>
                      <m:t>Cno</m:t>
                    </m:r>
                    <m:r>
                      <a:rPr lang="zh-CN" altLang="en-US" sz="2400" b="0" i="1" smtClean="0">
                        <a:latin typeface="Cambria Math" panose="02040503050406030204" pitchFamily="18" charset="0"/>
                      </a:rPr>
                      <m:t>，</m:t>
                    </m:r>
                    <m:d>
                      <m:dPr>
                        <m:begChr m:val="（"/>
                        <m:endChr m:val="）"/>
                        <m:ctrlPr>
                          <a:rPr lang="zh-CN" altLang="en-US" sz="2400" b="0" i="1" smtClean="0">
                            <a:latin typeface="Cambria Math" panose="02040503050406030204" pitchFamily="18" charset="0"/>
                          </a:rPr>
                        </m:ctrlPr>
                      </m:dPr>
                      <m:e>
                        <m:r>
                          <m:rPr>
                            <m:sty m:val="p"/>
                          </m:rPr>
                          <a:rPr lang="en-US" altLang="zh-CN" sz="2400" i="1">
                            <a:latin typeface="Cambria Math" panose="02040503050406030204" pitchFamily="18" charset="0"/>
                          </a:rPr>
                          <m:t>Sno</m:t>
                        </m:r>
                        <m:r>
                          <a:rPr lang="en-US" altLang="zh-CN" sz="2400" b="0" i="1" smtClean="0">
                            <a:latin typeface="Cambria Math" panose="02040503050406030204" pitchFamily="18" charset="0"/>
                          </a:rPr>
                          <m:t>,</m:t>
                        </m:r>
                        <m:r>
                          <m:rPr>
                            <m:sty m:val="p"/>
                          </m:rPr>
                          <a:rPr lang="en-US" altLang="zh-CN" sz="2400">
                            <a:latin typeface="Cambria Math" panose="02040503050406030204" pitchFamily="18" charset="0"/>
                          </a:rPr>
                          <m:t>Tno</m:t>
                        </m:r>
                      </m:e>
                    </m:d>
                    <m:r>
                      <a:rPr lang="en-US" altLang="zh-CN" sz="2400">
                        <a:latin typeface="Cambria Math" panose="02040503050406030204" pitchFamily="18" charset="0"/>
                      </a:rPr>
                      <m:t>→</m:t>
                    </m:r>
                    <m:r>
                      <m:rPr>
                        <m:sty m:val="p"/>
                      </m:rPr>
                      <a:rPr lang="en-US" altLang="zh-CN" sz="2400">
                        <a:latin typeface="Cambria Math" panose="02040503050406030204" pitchFamily="18" charset="0"/>
                      </a:rPr>
                      <m:t>Cno</m:t>
                    </m:r>
                    <m:r>
                      <a:rPr lang="en-US" altLang="zh-CN" sz="2400" b="0" i="0" smtClean="0">
                        <a:latin typeface="Cambria Math" panose="02040503050406030204" pitchFamily="18" charset="0"/>
                      </a:rPr>
                      <m:t>,</m:t>
                    </m:r>
                    <m:r>
                      <a:rPr lang="zh-CN" altLang="en-US" sz="2400" b="0" i="0" smtClean="0">
                        <a:latin typeface="Cambria Math" panose="02040503050406030204" pitchFamily="18" charset="0"/>
                      </a:rPr>
                      <m:t>  </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Sno</m:t>
                    </m:r>
                    <m:r>
                      <a:rPr lang="en-US" altLang="zh-CN" sz="2400" b="0" i="0" smtClean="0">
                        <a:latin typeface="Cambria Math" panose="02040503050406030204" pitchFamily="18" charset="0"/>
                      </a:rPr>
                      <m:t>, </m:t>
                    </m:r>
                    <m:r>
                      <m:rPr>
                        <m:sty m:val="p"/>
                      </m:rPr>
                      <a:rPr lang="en-US" altLang="zh-CN" sz="2400" b="0" i="0" smtClean="0">
                        <a:latin typeface="Cambria Math" panose="02040503050406030204" pitchFamily="18" charset="0"/>
                      </a:rPr>
                      <m:t>Cno</m:t>
                    </m:r>
                    <m:r>
                      <a:rPr lang="en-US" altLang="zh-CN" sz="2400" b="0" i="0" smtClean="0">
                        <a:latin typeface="Cambria Math" panose="02040503050406030204" pitchFamily="18" charset="0"/>
                      </a:rPr>
                      <m:t>)→</m:t>
                    </m:r>
                    <m:r>
                      <m:rPr>
                        <m:sty m:val="p"/>
                      </m:rPr>
                      <a:rPr lang="en-US" altLang="zh-CN" sz="2400" i="1">
                        <a:latin typeface="Cambria Math" panose="02040503050406030204" pitchFamily="18" charset="0"/>
                      </a:rPr>
                      <m:t>Tno</m:t>
                    </m:r>
                    <m:r>
                      <a:rPr lang="zh-CN" altLang="en-US" sz="2400" i="1">
                        <a:latin typeface="Cambria Math" panose="02040503050406030204" pitchFamily="18" charset="0"/>
                      </a:rPr>
                      <m:t>，所以</m:t>
                    </m:r>
                  </m:oMath>
                </a14:m>
                <a:r>
                  <a:rPr lang="zh-CN" altLang="en-US" sz="2400" dirty="0"/>
                  <a:t>不满足</a:t>
                </a:r>
                <a:r>
                  <a:rPr lang="en-US" altLang="zh-CN" sz="2400" dirty="0"/>
                  <a:t>BCNF</a:t>
                </a:r>
                <a:r>
                  <a:rPr lang="zh-CN" altLang="en-US" sz="2400" dirty="0"/>
                  <a:t>。</a:t>
                </a:r>
                <a:br>
                  <a:rPr lang="en-US" altLang="zh-CN" sz="2400" dirty="0"/>
                </a:br>
                <a:r>
                  <a:rPr lang="zh-CN" altLang="en-US" sz="2400" dirty="0"/>
                  <a:t>将</a:t>
                </a:r>
                <a:r>
                  <a:rPr lang="en-US" altLang="zh-CN" sz="2400" dirty="0">
                    <a:sym typeface="Calibri" pitchFamily="34" charset="0"/>
                  </a:rPr>
                  <a:t>SCT</a:t>
                </a:r>
                <a:r>
                  <a:rPr lang="zh-CN" altLang="zh-CN" sz="2400" b="1" dirty="0"/>
                  <a:t>分解</a:t>
                </a:r>
                <a:r>
                  <a:rPr lang="zh-CN" altLang="zh-CN" sz="2400" dirty="0"/>
                  <a:t>成两个关系</a:t>
                </a:r>
                <a:r>
                  <a:rPr lang="en-US" altLang="zh-CN" sz="2400" dirty="0"/>
                  <a:t>SC</a:t>
                </a:r>
                <a:r>
                  <a:rPr lang="zh-CN" altLang="zh-CN" sz="2400" dirty="0"/>
                  <a:t>和</a:t>
                </a:r>
                <a:r>
                  <a:rPr lang="en-US" altLang="zh-CN" sz="2400" dirty="0"/>
                  <a:t>ST</a:t>
                </a:r>
                <a:r>
                  <a:rPr lang="zh-CN" altLang="zh-CN" sz="2400" dirty="0"/>
                  <a:t>以消除</a:t>
                </a:r>
                <a:r>
                  <a:rPr lang="zh-CN" altLang="zh-CN" sz="2400" b="1" dirty="0"/>
                  <a:t>主</a:t>
                </a:r>
                <a:r>
                  <a:rPr lang="zh-CN" altLang="zh-CN" sz="2400" dirty="0"/>
                  <a:t>属性对键的部分函数依赖，使之满足</a:t>
                </a:r>
                <a:r>
                  <a:rPr lang="en-US" altLang="zh-CN" sz="2400" dirty="0"/>
                  <a:t>BCNF</a:t>
                </a:r>
                <a:r>
                  <a:rPr lang="zh-CN" altLang="zh-CN" sz="2400" dirty="0"/>
                  <a:t>范式</a:t>
                </a:r>
                <a:r>
                  <a:rPr lang="zh-CN" altLang="en-US" sz="2400" dirty="0"/>
                  <a:t>。</a:t>
                </a:r>
                <a:endParaRPr lang="zh-CN" altLang="en-US" sz="2400" dirty="0">
                  <a:sym typeface="Calibri" pitchFamily="34" charset="0"/>
                </a:endParaRPr>
              </a:p>
              <a:p>
                <a:pPr marL="0" indent="0">
                  <a:lnSpc>
                    <a:spcPct val="120000"/>
                  </a:lnSpc>
                  <a:buNone/>
                </a:pPr>
                <a:endParaRPr lang="en-US" altLang="zh-CN" sz="3200" dirty="0">
                  <a:sym typeface="Calibri" pitchFamily="34" charset="0"/>
                </a:endParaRPr>
              </a:p>
              <a:p>
                <a:pPr marL="0" indent="0">
                  <a:lnSpc>
                    <a:spcPct val="120000"/>
                  </a:lnSpc>
                  <a:buNone/>
                </a:pPr>
                <a:endParaRPr lang="zh-CN" altLang="en-US" sz="2400" dirty="0"/>
              </a:p>
            </p:txBody>
          </p:sp>
        </mc:Choice>
        <mc:Fallback xmlns="">
          <p:sp>
            <p:nvSpPr>
              <p:cNvPr id="5" name="内容占位符 4">
                <a:extLst>
                  <a:ext uri="{FF2B5EF4-FFF2-40B4-BE49-F238E27FC236}">
                    <a16:creationId xmlns:a16="http://schemas.microsoft.com/office/drawing/2014/main" id="{941595FA-0A02-5D7D-49C2-2216A4F8F0A7}"/>
                  </a:ext>
                </a:extLst>
              </p:cNvPr>
              <p:cNvSpPr>
                <a:spLocks noGrp="1" noRot="1" noChangeAspect="1" noMove="1" noResize="1" noEditPoints="1" noAdjustHandles="1" noChangeArrowheads="1" noChangeShapeType="1" noTextEdit="1"/>
              </p:cNvSpPr>
              <p:nvPr>
                <p:ph idx="1"/>
              </p:nvPr>
            </p:nvSpPr>
            <p:spPr>
              <a:xfrm>
                <a:off x="139862" y="1176589"/>
                <a:ext cx="11805953" cy="2570630"/>
              </a:xfrm>
              <a:blipFill>
                <a:blip r:embed="rId2"/>
                <a:stretch>
                  <a:fillRect l="-826" t="-474" r="-2633"/>
                </a:stretch>
              </a:blipFill>
            </p:spPr>
            <p:txBody>
              <a:bodyPr/>
              <a:lstStyle/>
              <a:p>
                <a:r>
                  <a:rPr lang="zh-CN" altLang="en-US">
                    <a:noFill/>
                  </a:rPr>
                  <a:t> </a:t>
                </a:r>
              </a:p>
            </p:txBody>
          </p:sp>
        </mc:Fallback>
      </mc:AlternateContent>
      <p:sp>
        <p:nvSpPr>
          <p:cNvPr id="12" name="右箭头 11">
            <a:extLst>
              <a:ext uri="{FF2B5EF4-FFF2-40B4-BE49-F238E27FC236}">
                <a16:creationId xmlns:a16="http://schemas.microsoft.com/office/drawing/2014/main" id="{DBD2BDF3-AB86-BA59-C944-53835DF5C7D0}"/>
              </a:ext>
            </a:extLst>
          </p:cNvPr>
          <p:cNvSpPr/>
          <p:nvPr/>
        </p:nvSpPr>
        <p:spPr bwMode="auto">
          <a:xfrm>
            <a:off x="4583099" y="4252107"/>
            <a:ext cx="521974" cy="418612"/>
          </a:xfrm>
          <a:prstGeom prst="rightArrow">
            <a:avLst/>
          </a:prstGeom>
          <a:solidFill>
            <a:srgbClr val="EDDFEF"/>
          </a:solidFill>
          <a:ln w="12700"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2800" b="0" i="0" u="none" strike="noStrike" cap="none" normalizeH="0" baseline="0" dirty="0">
              <a:ln>
                <a:noFill/>
              </a:ln>
              <a:solidFill>
                <a:schemeClr val="tx1"/>
              </a:solidFill>
              <a:effectLst/>
              <a:latin typeface="Times New Roman" pitchFamily="18" charset="0"/>
              <a:ea typeface="华文楷体" pitchFamily="2" charset="-122"/>
            </a:endParaRPr>
          </a:p>
        </p:txBody>
      </p:sp>
      <p:sp>
        <p:nvSpPr>
          <p:cNvPr id="17" name="标题 1">
            <a:extLst>
              <a:ext uri="{FF2B5EF4-FFF2-40B4-BE49-F238E27FC236}">
                <a16:creationId xmlns:a16="http://schemas.microsoft.com/office/drawing/2014/main" id="{42D12DF1-4919-FBF7-069C-C8289C8E81EE}"/>
              </a:ext>
            </a:extLst>
          </p:cNvPr>
          <p:cNvSpPr>
            <a:spLocks noGrp="1"/>
          </p:cNvSpPr>
          <p:nvPr>
            <p:ph type="title"/>
          </p:nvPr>
        </p:nvSpPr>
        <p:spPr>
          <a:xfrm>
            <a:off x="971550" y="53752"/>
            <a:ext cx="10090897" cy="678470"/>
          </a:xfrm>
        </p:spPr>
        <p:txBody>
          <a:bodyPr/>
          <a:lstStyle/>
          <a:p>
            <a:r>
              <a:rPr kumimoji="1" lang="zh-CN" altLang="en-US" dirty="0">
                <a:latin typeface="Times" pitchFamily="2" charset="0"/>
              </a:rPr>
              <a:t>巴斯</a:t>
            </a:r>
            <a:r>
              <a:rPr kumimoji="1" lang="en-US" altLang="zh-CN" dirty="0">
                <a:latin typeface="Times" pitchFamily="2" charset="0"/>
              </a:rPr>
              <a:t>-</a:t>
            </a:r>
            <a:r>
              <a:rPr kumimoji="1" lang="zh-CN" altLang="en-US" dirty="0">
                <a:latin typeface="Times" pitchFamily="2" charset="0"/>
              </a:rPr>
              <a:t>科德范式 </a:t>
            </a:r>
            <a:r>
              <a:rPr lang="en-US" altLang="zh-CN" dirty="0">
                <a:latin typeface="Times" pitchFamily="2" charset="0"/>
              </a:rPr>
              <a:t>BCNF</a:t>
            </a:r>
            <a:r>
              <a:rPr lang="zh-CN" altLang="en-US" dirty="0">
                <a:latin typeface="Times" pitchFamily="2" charset="0"/>
              </a:rPr>
              <a:t>（续）</a:t>
            </a:r>
            <a:endParaRPr kumimoji="1" lang="zh-CN" altLang="en-US" dirty="0">
              <a:latin typeface="Times" pitchFamily="2" charset="0"/>
            </a:endParaRPr>
          </a:p>
        </p:txBody>
      </p:sp>
      <p:pic>
        <p:nvPicPr>
          <p:cNvPr id="7" name="图片 6">
            <a:extLst>
              <a:ext uri="{FF2B5EF4-FFF2-40B4-BE49-F238E27FC236}">
                <a16:creationId xmlns:a16="http://schemas.microsoft.com/office/drawing/2014/main" id="{C1549145-0A32-EEBF-ED16-1BB201B50480}"/>
              </a:ext>
            </a:extLst>
          </p:cNvPr>
          <p:cNvPicPr>
            <a:picLocks noChangeAspect="1"/>
          </p:cNvPicPr>
          <p:nvPr/>
        </p:nvPicPr>
        <p:blipFill>
          <a:blip r:embed="rId3"/>
          <a:stretch>
            <a:fillRect/>
          </a:stretch>
        </p:blipFill>
        <p:spPr>
          <a:xfrm>
            <a:off x="5239812" y="3535203"/>
            <a:ext cx="6316147" cy="1904271"/>
          </a:xfrm>
          <a:prstGeom prst="rect">
            <a:avLst/>
          </a:prstGeom>
        </p:spPr>
      </p:pic>
      <p:pic>
        <p:nvPicPr>
          <p:cNvPr id="18" name="图片 17">
            <a:extLst>
              <a:ext uri="{FF2B5EF4-FFF2-40B4-BE49-F238E27FC236}">
                <a16:creationId xmlns:a16="http://schemas.microsoft.com/office/drawing/2014/main" id="{B26E4B44-1687-FF00-35A6-4706D02DDF9B}"/>
              </a:ext>
            </a:extLst>
          </p:cNvPr>
          <p:cNvPicPr>
            <a:picLocks noChangeAspect="1"/>
          </p:cNvPicPr>
          <p:nvPr/>
        </p:nvPicPr>
        <p:blipFill>
          <a:blip r:embed="rId4"/>
          <a:stretch>
            <a:fillRect/>
          </a:stretch>
        </p:blipFill>
        <p:spPr>
          <a:xfrm>
            <a:off x="304799" y="3535204"/>
            <a:ext cx="4053647" cy="1904271"/>
          </a:xfrm>
          <a:prstGeom prst="rect">
            <a:avLst/>
          </a:prstGeom>
        </p:spPr>
      </p:pic>
      <p:sp>
        <p:nvSpPr>
          <p:cNvPr id="19" name="文本框 18">
            <a:extLst>
              <a:ext uri="{FF2B5EF4-FFF2-40B4-BE49-F238E27FC236}">
                <a16:creationId xmlns:a16="http://schemas.microsoft.com/office/drawing/2014/main" id="{7F2B4E81-CBA0-82AD-7ED7-05DB026CBD06}"/>
              </a:ext>
            </a:extLst>
          </p:cNvPr>
          <p:cNvSpPr txBox="1"/>
          <p:nvPr/>
        </p:nvSpPr>
        <p:spPr>
          <a:xfrm>
            <a:off x="916595" y="5574095"/>
            <a:ext cx="2845042"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SCT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关系表</a:t>
            </a:r>
            <a:endParaRPr lang="zh-CN" altLang="en-US" sz="16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9DD20AB-8203-0035-4572-FE619FD0EAFC}"/>
              </a:ext>
            </a:extLst>
          </p:cNvPr>
          <p:cNvSpPr txBox="1"/>
          <p:nvPr/>
        </p:nvSpPr>
        <p:spPr>
          <a:xfrm>
            <a:off x="5760720" y="5611153"/>
            <a:ext cx="2392680"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BCNF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关系表</a:t>
            </a:r>
            <a:endParaRPr lang="zh-CN" altLang="en-US" sz="16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BC557143-3B32-D3A5-DCF5-F4A7F3295E4B}"/>
              </a:ext>
            </a:extLst>
          </p:cNvPr>
          <p:cNvSpPr txBox="1"/>
          <p:nvPr/>
        </p:nvSpPr>
        <p:spPr>
          <a:xfrm>
            <a:off x="8895078" y="5596673"/>
            <a:ext cx="2534922"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BCNF</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TC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关系表</a:t>
            </a:r>
            <a:endParaRPr lang="zh-CN" altLang="en-US" sz="1600" dirty="0">
              <a:latin typeface="微软雅黑" panose="020B0503020204020204" pitchFamily="34" charset="-122"/>
              <a:ea typeface="微软雅黑" panose="020B0503020204020204" pitchFamily="34" charset="-122"/>
            </a:endParaRPr>
          </a:p>
        </p:txBody>
      </p:sp>
      <p:sp>
        <p:nvSpPr>
          <p:cNvPr id="10" name="灯片编号占位符 1">
            <a:extLst>
              <a:ext uri="{FF2B5EF4-FFF2-40B4-BE49-F238E27FC236}">
                <a16:creationId xmlns:a16="http://schemas.microsoft.com/office/drawing/2014/main" id="{EBED1BF9-9F6D-86A9-C275-49875608E5D7}"/>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79</a:t>
            </a:fld>
            <a:endParaRPr lang="zh-CN" altLang="en-US" dirty="0"/>
          </a:p>
        </p:txBody>
      </p:sp>
      <p:sp>
        <p:nvSpPr>
          <p:cNvPr id="2" name="页脚占位符 1">
            <a:extLst>
              <a:ext uri="{FF2B5EF4-FFF2-40B4-BE49-F238E27FC236}">
                <a16:creationId xmlns:a16="http://schemas.microsoft.com/office/drawing/2014/main" id="{B6DAFC48-E220-1B38-FB96-748FE4C5AFEE}"/>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3" name="灯片编号占位符 2">
            <a:extLst>
              <a:ext uri="{FF2B5EF4-FFF2-40B4-BE49-F238E27FC236}">
                <a16:creationId xmlns:a16="http://schemas.microsoft.com/office/drawing/2014/main" id="{83A8C1E8-ACD8-58DC-93F4-976E94BBCE9F}"/>
              </a:ext>
            </a:extLst>
          </p:cNvPr>
          <p:cNvSpPr>
            <a:spLocks noGrp="1"/>
          </p:cNvSpPr>
          <p:nvPr>
            <p:ph type="sldNum" sz="quarter" idx="12"/>
          </p:nvPr>
        </p:nvSpPr>
        <p:spPr/>
        <p:txBody>
          <a:bodyPr/>
          <a:lstStyle/>
          <a:p>
            <a:fld id="{4B0D34C0-35A8-654C-9FBA-7B4E017BD630}" type="slidenum">
              <a:rPr lang="en-US" altLang="zh-CN" smtClean="0"/>
              <a:t>79</a:t>
            </a:fld>
            <a:endParaRPr kumimoji="1" lang="zh-CN" altLang="en-US"/>
          </a:p>
        </p:txBody>
      </p:sp>
    </p:spTree>
    <p:extLst>
      <p:ext uri="{BB962C8B-B14F-4D97-AF65-F5344CB8AC3E}">
        <p14:creationId xmlns:p14="http://schemas.microsoft.com/office/powerpoint/2010/main" val="2857529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数据库设计模型转换（续）</a:t>
            </a:r>
            <a:endParaRPr kumimoji="1" lang="zh-CN" altLang="en-US" dirty="0"/>
          </a:p>
        </p:txBody>
      </p:sp>
      <p:sp>
        <p:nvSpPr>
          <p:cNvPr id="5" name="内容占位符 4">
            <a:extLst>
              <a:ext uri="{FF2B5EF4-FFF2-40B4-BE49-F238E27FC236}">
                <a16:creationId xmlns:a16="http://schemas.microsoft.com/office/drawing/2014/main" id="{737F1B36-C76C-5628-DD92-ED267D78E2A6}"/>
              </a:ext>
            </a:extLst>
          </p:cNvPr>
          <p:cNvSpPr>
            <a:spLocks noGrp="1"/>
          </p:cNvSpPr>
          <p:nvPr>
            <p:ph idx="1"/>
          </p:nvPr>
        </p:nvSpPr>
        <p:spPr>
          <a:xfrm>
            <a:off x="851682" y="1169185"/>
            <a:ext cx="5437094" cy="1062317"/>
          </a:xfrm>
        </p:spPr>
        <p:txBody>
          <a:bodyPr/>
          <a:lstStyle/>
          <a:p>
            <a:pPr>
              <a:buFont typeface="Wingdings" panose="05000000000000000000" pitchFamily="2" charset="2"/>
              <a:buChar char="Ø"/>
            </a:pPr>
            <a:r>
              <a:rPr lang="zh-CN" altLang="en-US" sz="2400" b="1" dirty="0"/>
              <a:t>数据模型元素对应关系</a:t>
            </a:r>
          </a:p>
        </p:txBody>
      </p:sp>
      <p:graphicFrame>
        <p:nvGraphicFramePr>
          <p:cNvPr id="3" name="表格 2">
            <a:extLst>
              <a:ext uri="{FF2B5EF4-FFF2-40B4-BE49-F238E27FC236}">
                <a16:creationId xmlns:a16="http://schemas.microsoft.com/office/drawing/2014/main" id="{3C1EC493-26C0-3075-901D-702540DAA6F4}"/>
              </a:ext>
            </a:extLst>
          </p:cNvPr>
          <p:cNvGraphicFramePr>
            <a:graphicFrameLocks noGrp="1"/>
          </p:cNvGraphicFramePr>
          <p:nvPr>
            <p:extLst>
              <p:ext uri="{D42A27DB-BD31-4B8C-83A1-F6EECF244321}">
                <p14:modId xmlns:p14="http://schemas.microsoft.com/office/powerpoint/2010/main" val="2360017026"/>
              </p:ext>
            </p:extLst>
          </p:nvPr>
        </p:nvGraphicFramePr>
        <p:xfrm>
          <a:off x="145916" y="2019069"/>
          <a:ext cx="11916382" cy="2819862"/>
        </p:xfrm>
        <a:graphic>
          <a:graphicData uri="http://schemas.openxmlformats.org/drawingml/2006/table">
            <a:tbl>
              <a:tblPr firstRow="1" firstCol="1" bandRow="1">
                <a:tableStyleId>{9DCAF9ED-07DC-4A11-8D7F-57B35C25682E}</a:tableStyleId>
              </a:tblPr>
              <a:tblGrid>
                <a:gridCol w="2597160">
                  <a:extLst>
                    <a:ext uri="{9D8B030D-6E8A-4147-A177-3AD203B41FA5}">
                      <a16:colId xmlns:a16="http://schemas.microsoft.com/office/drawing/2014/main" val="1973720221"/>
                    </a:ext>
                  </a:extLst>
                </a:gridCol>
                <a:gridCol w="5243333">
                  <a:extLst>
                    <a:ext uri="{9D8B030D-6E8A-4147-A177-3AD203B41FA5}">
                      <a16:colId xmlns:a16="http://schemas.microsoft.com/office/drawing/2014/main" val="2909150644"/>
                    </a:ext>
                  </a:extLst>
                </a:gridCol>
                <a:gridCol w="4075889">
                  <a:extLst>
                    <a:ext uri="{9D8B030D-6E8A-4147-A177-3AD203B41FA5}">
                      <a16:colId xmlns:a16="http://schemas.microsoft.com/office/drawing/2014/main" val="46144343"/>
                    </a:ext>
                  </a:extLst>
                </a:gridCol>
              </a:tblGrid>
              <a:tr h="469977">
                <a:tc>
                  <a:txBody>
                    <a:bodyPr/>
                    <a:lstStyle/>
                    <a:p>
                      <a:pPr indent="228600" algn="ctr"/>
                      <a:r>
                        <a:rPr lang="zh-CN" sz="2400" b="1" dirty="0">
                          <a:effectLst/>
                          <a:latin typeface="微软雅黑" panose="020B0503020204020204" pitchFamily="34" charset="-122"/>
                          <a:ea typeface="微软雅黑" panose="020B0503020204020204" pitchFamily="34" charset="-122"/>
                        </a:rPr>
                        <a:t>概念数据模型</a:t>
                      </a:r>
                      <a:endParaRPr lang="zh-CN" sz="2400" b="1"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228600" algn="ctr"/>
                      <a:r>
                        <a:rPr lang="zh-CN" sz="2400" b="1" dirty="0">
                          <a:effectLst/>
                          <a:latin typeface="微软雅黑" panose="020B0503020204020204" pitchFamily="34" charset="-122"/>
                          <a:ea typeface="微软雅黑" panose="020B0503020204020204" pitchFamily="34" charset="-122"/>
                        </a:rPr>
                        <a:t>逻辑数据模型</a:t>
                      </a:r>
                      <a:endParaRPr lang="zh-CN" sz="2400" b="1"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228600" algn="ctr"/>
                      <a:r>
                        <a:rPr lang="zh-CN" sz="2400" b="1" dirty="0">
                          <a:effectLst/>
                          <a:latin typeface="微软雅黑" panose="020B0503020204020204" pitchFamily="34" charset="-122"/>
                          <a:ea typeface="微软雅黑" panose="020B0503020204020204" pitchFamily="34" charset="-122"/>
                        </a:rPr>
                        <a:t>物理数据模型</a:t>
                      </a:r>
                      <a:endParaRPr lang="zh-CN" sz="2400" b="1"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7871762"/>
                  </a:ext>
                </a:extLst>
              </a:tr>
              <a:tr h="469977">
                <a:tc>
                  <a:txBody>
                    <a:bodyPr/>
                    <a:lstStyle/>
                    <a:p>
                      <a:pPr indent="228600" algn="l"/>
                      <a:r>
                        <a:rPr lang="zh-CN" sz="2400" b="0" dirty="0">
                          <a:effectLst/>
                          <a:latin typeface="微软雅黑" panose="020B0503020204020204" pitchFamily="34" charset="-122"/>
                          <a:ea typeface="微软雅黑" panose="020B0503020204020204" pitchFamily="34" charset="-122"/>
                        </a:rPr>
                        <a:t>实体（</a:t>
                      </a:r>
                      <a:r>
                        <a:rPr lang="en-US" sz="2400" b="0" dirty="0">
                          <a:effectLst/>
                          <a:latin typeface="微软雅黑" panose="020B0503020204020204" pitchFamily="34" charset="-122"/>
                          <a:ea typeface="微软雅黑" panose="020B0503020204020204" pitchFamily="34" charset="-122"/>
                        </a:rPr>
                        <a:t>entity</a:t>
                      </a:r>
                      <a:r>
                        <a:rPr lang="zh-CN" sz="2400" b="0" dirty="0">
                          <a:effectLst/>
                          <a:latin typeface="微软雅黑" panose="020B0503020204020204" pitchFamily="34" charset="-122"/>
                          <a:ea typeface="微软雅黑" panose="020B0503020204020204" pitchFamily="34" charset="-122"/>
                        </a:rPr>
                        <a:t>）</a:t>
                      </a:r>
                      <a:endParaRPr lang="zh-CN" sz="24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228600" algn="l"/>
                      <a:r>
                        <a:rPr lang="zh-CN" sz="2400" dirty="0">
                          <a:effectLst/>
                          <a:latin typeface="微软雅黑" panose="020B0503020204020204" pitchFamily="34" charset="-122"/>
                          <a:ea typeface="微软雅黑" panose="020B0503020204020204" pitchFamily="34" charset="-122"/>
                        </a:rPr>
                        <a:t>实体（</a:t>
                      </a:r>
                      <a:r>
                        <a:rPr lang="en-US" sz="2400" dirty="0">
                          <a:effectLst/>
                          <a:latin typeface="微软雅黑" panose="020B0503020204020204" pitchFamily="34" charset="-122"/>
                          <a:ea typeface="微软雅黑" panose="020B0503020204020204" pitchFamily="34" charset="-122"/>
                        </a:rPr>
                        <a:t>entity</a:t>
                      </a:r>
                      <a:r>
                        <a:rPr lang="zh-CN" sz="2400" dirty="0">
                          <a:effectLst/>
                          <a:latin typeface="微软雅黑" panose="020B0503020204020204" pitchFamily="34" charset="-122"/>
                          <a:ea typeface="微软雅黑" panose="020B0503020204020204" pitchFamily="34" charset="-122"/>
                        </a:rPr>
                        <a:t>）</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228600" algn="l"/>
                      <a:r>
                        <a:rPr lang="zh-CN" sz="2400" dirty="0">
                          <a:effectLst/>
                          <a:latin typeface="微软雅黑" panose="020B0503020204020204" pitchFamily="34" charset="-122"/>
                          <a:ea typeface="微软雅黑" panose="020B0503020204020204" pitchFamily="34" charset="-122"/>
                        </a:rPr>
                        <a:t>表（</a:t>
                      </a:r>
                      <a:r>
                        <a:rPr lang="en-US" sz="2400" dirty="0">
                          <a:effectLst/>
                          <a:latin typeface="微软雅黑" panose="020B0503020204020204" pitchFamily="34" charset="-122"/>
                          <a:ea typeface="微软雅黑" panose="020B0503020204020204" pitchFamily="34" charset="-122"/>
                        </a:rPr>
                        <a:t>table</a:t>
                      </a:r>
                      <a:r>
                        <a:rPr lang="zh-CN" sz="2400" dirty="0">
                          <a:effectLst/>
                          <a:latin typeface="微软雅黑" panose="020B0503020204020204" pitchFamily="34" charset="-122"/>
                          <a:ea typeface="微软雅黑" panose="020B0503020204020204" pitchFamily="34" charset="-122"/>
                        </a:rPr>
                        <a:t>）</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60842719"/>
                  </a:ext>
                </a:extLst>
              </a:tr>
              <a:tr h="469977">
                <a:tc>
                  <a:txBody>
                    <a:bodyPr/>
                    <a:lstStyle/>
                    <a:p>
                      <a:pPr indent="228600" algn="l"/>
                      <a:r>
                        <a:rPr lang="en-US" sz="2400" b="0" dirty="0">
                          <a:effectLst/>
                          <a:latin typeface="微软雅黑" panose="020B0503020204020204" pitchFamily="34" charset="-122"/>
                          <a:ea typeface="微软雅黑" panose="020B0503020204020204" pitchFamily="34" charset="-122"/>
                        </a:rPr>
                        <a:t>---</a:t>
                      </a:r>
                      <a:endParaRPr lang="zh-CN" sz="24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228600" algn="l"/>
                      <a:r>
                        <a:rPr lang="zh-CN" sz="2400" dirty="0">
                          <a:effectLst/>
                          <a:latin typeface="微软雅黑" panose="020B0503020204020204" pitchFamily="34" charset="-122"/>
                          <a:ea typeface="微软雅黑" panose="020B0503020204020204" pitchFamily="34" charset="-122"/>
                        </a:rPr>
                        <a:t>属性（</a:t>
                      </a:r>
                      <a:r>
                        <a:rPr lang="en-US" sz="2400" dirty="0">
                          <a:effectLst/>
                          <a:latin typeface="微软雅黑" panose="020B0503020204020204" pitchFamily="34" charset="-122"/>
                          <a:ea typeface="微软雅黑" panose="020B0503020204020204" pitchFamily="34" charset="-122"/>
                        </a:rPr>
                        <a:t>attribute</a:t>
                      </a:r>
                      <a:r>
                        <a:rPr lang="zh-CN" sz="2400" dirty="0">
                          <a:effectLst/>
                          <a:latin typeface="微软雅黑" panose="020B0503020204020204" pitchFamily="34" charset="-122"/>
                          <a:ea typeface="微软雅黑" panose="020B0503020204020204" pitchFamily="34" charset="-122"/>
                        </a:rPr>
                        <a:t>）</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228600" algn="l"/>
                      <a:r>
                        <a:rPr lang="zh-CN" sz="2400" dirty="0">
                          <a:effectLst/>
                          <a:latin typeface="微软雅黑" panose="020B0503020204020204" pitchFamily="34" charset="-122"/>
                          <a:ea typeface="微软雅黑" panose="020B0503020204020204" pitchFamily="34" charset="-122"/>
                        </a:rPr>
                        <a:t>列（</a:t>
                      </a:r>
                      <a:r>
                        <a:rPr lang="en-US" sz="2400" dirty="0">
                          <a:effectLst/>
                          <a:latin typeface="微软雅黑" panose="020B0503020204020204" pitchFamily="34" charset="-122"/>
                          <a:ea typeface="微软雅黑" panose="020B0503020204020204" pitchFamily="34" charset="-122"/>
                        </a:rPr>
                        <a:t>column</a:t>
                      </a:r>
                      <a:r>
                        <a:rPr lang="zh-CN" sz="2400" dirty="0">
                          <a:effectLst/>
                          <a:latin typeface="微软雅黑" panose="020B0503020204020204" pitchFamily="34" charset="-122"/>
                          <a:ea typeface="微软雅黑" panose="020B0503020204020204" pitchFamily="34" charset="-122"/>
                        </a:rPr>
                        <a:t>）</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864187867"/>
                  </a:ext>
                </a:extLst>
              </a:tr>
              <a:tr h="939954">
                <a:tc>
                  <a:txBody>
                    <a:bodyPr/>
                    <a:lstStyle/>
                    <a:p>
                      <a:pPr indent="228600" algn="l"/>
                      <a:r>
                        <a:rPr lang="en-US" sz="2400" b="0" dirty="0">
                          <a:effectLst/>
                          <a:latin typeface="微软雅黑" panose="020B0503020204020204" pitchFamily="34" charset="-122"/>
                          <a:ea typeface="微软雅黑" panose="020B0503020204020204" pitchFamily="34" charset="-122"/>
                        </a:rPr>
                        <a:t>---</a:t>
                      </a:r>
                      <a:endParaRPr lang="zh-CN" sz="24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228600" algn="l"/>
                      <a:r>
                        <a:rPr lang="zh-CN" sz="2400" dirty="0">
                          <a:effectLst/>
                          <a:latin typeface="微软雅黑" panose="020B0503020204020204" pitchFamily="34" charset="-122"/>
                          <a:ea typeface="微软雅黑" panose="020B0503020204020204" pitchFamily="34" charset="-122"/>
                        </a:rPr>
                        <a:t>标识符</a:t>
                      </a:r>
                      <a:r>
                        <a:rPr lang="en-US" altLang="zh-CN" sz="2400" dirty="0">
                          <a:effectLst/>
                          <a:latin typeface="微软雅黑" panose="020B0503020204020204" pitchFamily="34" charset="-122"/>
                          <a:ea typeface="微软雅黑" panose="020B0503020204020204" pitchFamily="34" charset="-122"/>
                        </a:rPr>
                        <a:t>(</a:t>
                      </a:r>
                      <a:r>
                        <a:rPr lang="en-US" sz="2400" dirty="0">
                          <a:effectLst/>
                          <a:latin typeface="微软雅黑" panose="020B0503020204020204" pitchFamily="34" charset="-122"/>
                          <a:ea typeface="微软雅黑" panose="020B0503020204020204" pitchFamily="34" charset="-122"/>
                        </a:rPr>
                        <a:t>primary/foreign identifier</a:t>
                      </a:r>
                      <a:r>
                        <a:rPr lang="en-US" altLang="zh-CN" sz="2400" dirty="0">
                          <a:effectLst/>
                          <a:latin typeface="微软雅黑" panose="020B0503020204020204" pitchFamily="34" charset="-122"/>
                          <a:ea typeface="微软雅黑" panose="020B0503020204020204" pitchFamily="34" charset="-122"/>
                        </a:rPr>
                        <a:t>)</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228600" algn="l"/>
                      <a:r>
                        <a:rPr lang="zh-CN" sz="2400" dirty="0">
                          <a:effectLst/>
                          <a:latin typeface="微软雅黑" panose="020B0503020204020204" pitchFamily="34" charset="-122"/>
                          <a:ea typeface="微软雅黑" panose="020B0503020204020204" pitchFamily="34" charset="-122"/>
                        </a:rPr>
                        <a:t>键（</a:t>
                      </a:r>
                      <a:r>
                        <a:rPr lang="en-US" sz="2400" dirty="0">
                          <a:effectLst/>
                          <a:latin typeface="微软雅黑" panose="020B0503020204020204" pitchFamily="34" charset="-122"/>
                          <a:ea typeface="微软雅黑" panose="020B0503020204020204" pitchFamily="34" charset="-122"/>
                        </a:rPr>
                        <a:t>primary/foreign key</a:t>
                      </a:r>
                      <a:r>
                        <a:rPr lang="zh-CN" sz="2400" dirty="0">
                          <a:effectLst/>
                          <a:latin typeface="微软雅黑" panose="020B0503020204020204" pitchFamily="34" charset="-122"/>
                          <a:ea typeface="微软雅黑" panose="020B0503020204020204" pitchFamily="34" charset="-122"/>
                        </a:rPr>
                        <a:t>）</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63418796"/>
                  </a:ext>
                </a:extLst>
              </a:tr>
              <a:tr h="469977">
                <a:tc>
                  <a:txBody>
                    <a:bodyPr/>
                    <a:lstStyle/>
                    <a:p>
                      <a:pPr indent="228600" algn="l"/>
                      <a:r>
                        <a:rPr lang="zh-CN" sz="2400" b="0" dirty="0">
                          <a:effectLst/>
                          <a:latin typeface="微软雅黑" panose="020B0503020204020204" pitchFamily="34" charset="-122"/>
                          <a:ea typeface="微软雅黑" panose="020B0503020204020204" pitchFamily="34" charset="-122"/>
                        </a:rPr>
                        <a:t>关系（</a:t>
                      </a:r>
                      <a:r>
                        <a:rPr lang="en-US" sz="2400" b="0" dirty="0">
                          <a:effectLst/>
                          <a:latin typeface="微软雅黑" panose="020B0503020204020204" pitchFamily="34" charset="-122"/>
                          <a:ea typeface="微软雅黑" panose="020B0503020204020204" pitchFamily="34" charset="-122"/>
                        </a:rPr>
                        <a:t>relation</a:t>
                      </a:r>
                      <a:r>
                        <a:rPr lang="zh-CN" sz="2400" b="0" dirty="0">
                          <a:effectLst/>
                          <a:latin typeface="微软雅黑" panose="020B0503020204020204" pitchFamily="34" charset="-122"/>
                          <a:ea typeface="微软雅黑" panose="020B0503020204020204" pitchFamily="34" charset="-122"/>
                        </a:rPr>
                        <a:t>）</a:t>
                      </a:r>
                      <a:endParaRPr lang="zh-CN" sz="24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228600" algn="l"/>
                      <a:r>
                        <a:rPr lang="zh-CN" sz="2400" dirty="0">
                          <a:effectLst/>
                          <a:latin typeface="微软雅黑" panose="020B0503020204020204" pitchFamily="34" charset="-122"/>
                          <a:ea typeface="微软雅黑" panose="020B0503020204020204" pitchFamily="34" charset="-122"/>
                        </a:rPr>
                        <a:t>关系（</a:t>
                      </a:r>
                      <a:r>
                        <a:rPr lang="en-US" sz="2400" dirty="0">
                          <a:effectLst/>
                          <a:latin typeface="微软雅黑" panose="020B0503020204020204" pitchFamily="34" charset="-122"/>
                          <a:ea typeface="微软雅黑" panose="020B0503020204020204" pitchFamily="34" charset="-122"/>
                        </a:rPr>
                        <a:t>relation</a:t>
                      </a:r>
                      <a:r>
                        <a:rPr lang="zh-CN" sz="2400" dirty="0">
                          <a:effectLst/>
                          <a:latin typeface="微软雅黑" panose="020B0503020204020204" pitchFamily="34" charset="-122"/>
                          <a:ea typeface="微软雅黑" panose="020B0503020204020204" pitchFamily="34" charset="-122"/>
                        </a:rPr>
                        <a:t>）</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228600" algn="l"/>
                      <a:r>
                        <a:rPr lang="zh-CN" sz="2400" dirty="0">
                          <a:effectLst/>
                          <a:latin typeface="微软雅黑" panose="020B0503020204020204" pitchFamily="34" charset="-122"/>
                          <a:ea typeface="微软雅黑" panose="020B0503020204020204" pitchFamily="34" charset="-122"/>
                        </a:rPr>
                        <a:t>参照完整性约束</a:t>
                      </a:r>
                      <a:r>
                        <a:rPr lang="en-US" altLang="zh-CN" sz="2400" dirty="0">
                          <a:effectLst/>
                          <a:latin typeface="微软雅黑" panose="020B0503020204020204" pitchFamily="34" charset="-122"/>
                          <a:ea typeface="微软雅黑" panose="020B0503020204020204" pitchFamily="34" charset="-122"/>
                        </a:rPr>
                        <a:t>(</a:t>
                      </a:r>
                      <a:r>
                        <a:rPr lang="en-US" sz="2400" dirty="0">
                          <a:effectLst/>
                          <a:latin typeface="微软雅黑" panose="020B0503020204020204" pitchFamily="34" charset="-122"/>
                          <a:ea typeface="微软雅黑" panose="020B0503020204020204" pitchFamily="34" charset="-122"/>
                        </a:rPr>
                        <a:t>reference</a:t>
                      </a:r>
                      <a:r>
                        <a:rPr lang="en-US" altLang="zh-CN" sz="2400" dirty="0">
                          <a:effectLst/>
                          <a:latin typeface="微软雅黑" panose="020B0503020204020204" pitchFamily="34" charset="-122"/>
                          <a:ea typeface="微软雅黑" panose="020B0503020204020204" pitchFamily="34" charset="-122"/>
                        </a:rPr>
                        <a:t>)</a:t>
                      </a:r>
                      <a:endParaRPr 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674251370"/>
                  </a:ext>
                </a:extLst>
              </a:tr>
            </a:tbl>
          </a:graphicData>
        </a:graphic>
      </p:graphicFrame>
      <p:sp>
        <p:nvSpPr>
          <p:cNvPr id="6" name="灯片编号占位符 1">
            <a:extLst>
              <a:ext uri="{FF2B5EF4-FFF2-40B4-BE49-F238E27FC236}">
                <a16:creationId xmlns:a16="http://schemas.microsoft.com/office/drawing/2014/main" id="{61063D72-7D33-A094-1A56-0F03FBFB373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8</a:t>
            </a:fld>
            <a:endParaRPr lang="zh-CN" altLang="en-US" dirty="0"/>
          </a:p>
        </p:txBody>
      </p:sp>
      <p:sp>
        <p:nvSpPr>
          <p:cNvPr id="4" name="页脚占位符 3">
            <a:extLst>
              <a:ext uri="{FF2B5EF4-FFF2-40B4-BE49-F238E27FC236}">
                <a16:creationId xmlns:a16="http://schemas.microsoft.com/office/drawing/2014/main" id="{F6CEB7CF-2A30-9EA6-F594-0B2D27A6CB17}"/>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72A136AF-BF06-F32C-D3E9-94A14FD9F845}"/>
              </a:ext>
            </a:extLst>
          </p:cNvPr>
          <p:cNvSpPr>
            <a:spLocks noGrp="1"/>
          </p:cNvSpPr>
          <p:nvPr>
            <p:ph type="sldNum" sz="quarter" idx="12"/>
          </p:nvPr>
        </p:nvSpPr>
        <p:spPr/>
        <p:txBody>
          <a:bodyPr/>
          <a:lstStyle/>
          <a:p>
            <a:fld id="{4B0D34C0-35A8-654C-9FBA-7B4E017BD630}" type="slidenum">
              <a:rPr lang="en-US" altLang="zh-CN" smtClean="0"/>
              <a:t>8</a:t>
            </a:fld>
            <a:endParaRPr kumimoji="1" lang="zh-CN" altLang="en-US"/>
          </a:p>
        </p:txBody>
      </p:sp>
    </p:spTree>
    <p:extLst>
      <p:ext uri="{BB962C8B-B14F-4D97-AF65-F5344CB8AC3E}">
        <p14:creationId xmlns:p14="http://schemas.microsoft.com/office/powerpoint/2010/main" val="2104444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51585" y="1450655"/>
            <a:ext cx="11888015" cy="4405396"/>
          </a:xfrm>
          <a:prstGeom prst="roundRect">
            <a:avLst>
              <a:gd name="adj" fmla="val 22574"/>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巴斯</a:t>
            </a:r>
            <a:r>
              <a:rPr lang="en-US" altLang="zh-CN" dirty="0"/>
              <a:t>-</a:t>
            </a:r>
            <a:r>
              <a:rPr lang="zh-CN" altLang="en-US" dirty="0"/>
              <a:t>科德范式 </a:t>
            </a:r>
            <a:r>
              <a:rPr lang="en-US" altLang="zh-CN" dirty="0"/>
              <a:t>BCNF</a:t>
            </a:r>
            <a:r>
              <a:rPr lang="zh-CN" altLang="en-US" dirty="0"/>
              <a:t>（续）</a:t>
            </a:r>
            <a:endParaRPr kumimoji="1" lang="zh-CN" altLang="en-US" dirty="0"/>
          </a:p>
        </p:txBody>
      </p:sp>
      <p:sp>
        <p:nvSpPr>
          <p:cNvPr id="6" name="内容占位符 4">
            <a:extLst>
              <a:ext uri="{FF2B5EF4-FFF2-40B4-BE49-F238E27FC236}">
                <a16:creationId xmlns:a16="http://schemas.microsoft.com/office/drawing/2014/main" id="{F2A4B227-7CE3-8A9E-2090-DCE7F0BCF36A}"/>
              </a:ext>
            </a:extLst>
          </p:cNvPr>
          <p:cNvSpPr txBox="1">
            <a:spLocks/>
          </p:cNvSpPr>
          <p:nvPr/>
        </p:nvSpPr>
        <p:spPr bwMode="auto">
          <a:xfrm>
            <a:off x="581025" y="1640345"/>
            <a:ext cx="11517190" cy="24363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buFont typeface="Wingdings" panose="05000000000000000000" pitchFamily="2" charset="2"/>
              <a:buChar char="Ø"/>
            </a:pPr>
            <a:r>
              <a:rPr lang="en-US" altLang="zh-CN" sz="2800" dirty="0">
                <a:latin typeface="微软雅黑" panose="020B0503020204020204" pitchFamily="34" charset="-122"/>
                <a:ea typeface="微软雅黑" panose="020B0503020204020204" pitchFamily="34" charset="-122"/>
              </a:rPr>
              <a:t>BCNF</a:t>
            </a:r>
            <a:r>
              <a:rPr lang="zh-CN" altLang="zh-CN" sz="2800" dirty="0">
                <a:latin typeface="微软雅黑" panose="020B0503020204020204" pitchFamily="34" charset="-122"/>
                <a:ea typeface="微软雅黑" panose="020B0503020204020204" pitchFamily="34" charset="-122"/>
              </a:rPr>
              <a:t>与</a:t>
            </a:r>
            <a:r>
              <a:rPr lang="en-US" altLang="zh-CN" sz="2800" dirty="0">
                <a:latin typeface="微软雅黑" panose="020B0503020204020204" pitchFamily="34" charset="-122"/>
                <a:ea typeface="微软雅黑" panose="020B0503020204020204" pitchFamily="34" charset="-122"/>
              </a:rPr>
              <a:t>3NF</a:t>
            </a:r>
            <a:r>
              <a:rPr lang="zh-CN" altLang="zh-CN" sz="2800" dirty="0">
                <a:latin typeface="微软雅黑" panose="020B0503020204020204" pitchFamily="34" charset="-122"/>
                <a:ea typeface="微软雅黑" panose="020B0503020204020204" pitchFamily="34" charset="-122"/>
              </a:rPr>
              <a:t>的联系比较紧密，主要体现在以下两个特性上：</a:t>
            </a:r>
            <a:endParaRPr lang="en-US" altLang="zh-CN" sz="2800" dirty="0">
              <a:latin typeface="微软雅黑" panose="020B0503020204020204" pitchFamily="34" charset="-122"/>
              <a:ea typeface="微软雅黑" panose="020B0503020204020204" pitchFamily="34" charset="-122"/>
            </a:endParaRPr>
          </a:p>
          <a:p>
            <a:pPr marL="422041" lvl="1" indent="0">
              <a:lnSpc>
                <a:spcPct val="150000"/>
              </a:lnSpc>
              <a:buNone/>
            </a:pP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）如果关系模式</a:t>
            </a:r>
            <a:r>
              <a:rPr lang="en-US" altLang="zh-CN" sz="2400" i="1" dirty="0">
                <a:latin typeface="微软雅黑" panose="020B0503020204020204" pitchFamily="34" charset="-122"/>
                <a:ea typeface="微软雅黑" panose="020B0503020204020204" pitchFamily="34" charset="-122"/>
              </a:rPr>
              <a:t>R</a:t>
            </a:r>
            <a:r>
              <a:rPr lang="zh-CN" altLang="en-US" sz="2400" i="1"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满足</a:t>
            </a:r>
            <a:r>
              <a:rPr lang="en-US" altLang="zh-CN" sz="2400" dirty="0">
                <a:latin typeface="微软雅黑" panose="020B0503020204020204" pitchFamily="34" charset="-122"/>
                <a:ea typeface="微软雅黑" panose="020B0503020204020204" pitchFamily="34" charset="-122"/>
              </a:rPr>
              <a:t>BCNF</a:t>
            </a:r>
            <a:r>
              <a:rPr lang="zh-CN" altLang="zh-CN" sz="2400" dirty="0">
                <a:latin typeface="微软雅黑" panose="020B0503020204020204" pitchFamily="34" charset="-122"/>
                <a:ea typeface="微软雅黑" panose="020B0503020204020204" pitchFamily="34" charset="-122"/>
              </a:rPr>
              <a:t>，那么该关系模式</a:t>
            </a:r>
            <a:r>
              <a:rPr lang="en-US" altLang="zh-CN" sz="2400" i="1" dirty="0">
                <a:latin typeface="微软雅黑" panose="020B0503020204020204" pitchFamily="34" charset="-122"/>
                <a:ea typeface="微软雅黑" panose="020B0503020204020204" pitchFamily="34" charset="-122"/>
              </a:rPr>
              <a:t>R</a:t>
            </a:r>
            <a:r>
              <a:rPr lang="zh-CN" altLang="en-US" sz="2400" i="1"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必定满足</a:t>
            </a:r>
            <a:r>
              <a:rPr lang="en-US" altLang="zh-CN" sz="2400" dirty="0">
                <a:latin typeface="微软雅黑" panose="020B0503020204020204" pitchFamily="34" charset="-122"/>
                <a:ea typeface="微软雅黑" panose="020B0503020204020204" pitchFamily="34" charset="-122"/>
              </a:rPr>
              <a:t>3NF</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22041" lvl="1" indent="0">
              <a:lnSpc>
                <a:spcPct val="150000"/>
              </a:lnSpc>
              <a:buNone/>
            </a:pP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）如果关系模式</a:t>
            </a:r>
            <a:r>
              <a:rPr lang="en-US" altLang="zh-CN" sz="2400" i="1" dirty="0">
                <a:latin typeface="微软雅黑" panose="020B0503020204020204" pitchFamily="34" charset="-122"/>
                <a:ea typeface="微软雅黑" panose="020B0503020204020204" pitchFamily="34" charset="-122"/>
              </a:rPr>
              <a:t>R</a:t>
            </a:r>
            <a:r>
              <a:rPr lang="zh-CN" altLang="en-US" sz="2400" i="1"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满足</a:t>
            </a:r>
            <a:r>
              <a:rPr lang="en-US" altLang="zh-CN" sz="2400" dirty="0">
                <a:latin typeface="微软雅黑" panose="020B0503020204020204" pitchFamily="34" charset="-122"/>
                <a:ea typeface="微软雅黑" panose="020B0503020204020204" pitchFamily="34" charset="-122"/>
              </a:rPr>
              <a:t>3NF</a:t>
            </a:r>
            <a:r>
              <a:rPr lang="zh-CN" altLang="zh-CN" sz="2400" dirty="0">
                <a:latin typeface="微软雅黑" panose="020B0503020204020204" pitchFamily="34" charset="-122"/>
                <a:ea typeface="微软雅黑" panose="020B0503020204020204" pitchFamily="34" charset="-122"/>
              </a:rPr>
              <a:t>，</a:t>
            </a:r>
            <a:r>
              <a:rPr lang="zh-CN" altLang="zh-CN" sz="2400" dirty="0">
                <a:solidFill>
                  <a:srgbClr val="3B20FF"/>
                </a:solidFill>
                <a:latin typeface="微软雅黑" panose="020B0503020204020204" pitchFamily="34" charset="-122"/>
                <a:ea typeface="微软雅黑" panose="020B0503020204020204" pitchFamily="34" charset="-122"/>
              </a:rPr>
              <a:t>且只有一个候选键</a:t>
            </a:r>
            <a:r>
              <a:rPr lang="zh-CN" altLang="zh-CN" sz="2400" dirty="0">
                <a:latin typeface="微软雅黑" panose="020B0503020204020204" pitchFamily="34" charset="-122"/>
                <a:ea typeface="微软雅黑" panose="020B0503020204020204" pitchFamily="34" charset="-122"/>
              </a:rPr>
              <a:t>，那么</a:t>
            </a:r>
            <a:r>
              <a:rPr lang="en-US" altLang="zh-CN" sz="2400" i="1" dirty="0">
                <a:latin typeface="微软雅黑" panose="020B0503020204020204" pitchFamily="34" charset="-122"/>
                <a:ea typeface="微软雅黑" panose="020B0503020204020204" pitchFamily="34" charset="-122"/>
              </a:rPr>
              <a:t>R</a:t>
            </a:r>
            <a:r>
              <a:rPr lang="zh-CN" altLang="en-US" sz="2400" i="1"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必定满足</a:t>
            </a:r>
            <a:r>
              <a:rPr lang="en-US" altLang="zh-CN" sz="2400" dirty="0">
                <a:latin typeface="微软雅黑" panose="020B0503020204020204" pitchFamily="34" charset="-122"/>
                <a:ea typeface="微软雅黑" panose="020B0503020204020204" pitchFamily="34" charset="-122"/>
              </a:rPr>
              <a:t>BCNF</a:t>
            </a:r>
            <a:r>
              <a:rPr lang="zh-CN" altLang="zh-CN" sz="24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zh-CN" sz="2800" dirty="0">
                <a:latin typeface="微软雅黑" panose="020B0503020204020204" pitchFamily="34" charset="-122"/>
                <a:ea typeface="微软雅黑" panose="020B0503020204020204" pitchFamily="34" charset="-122"/>
              </a:rPr>
              <a:t>如果一个关系模式</a:t>
            </a:r>
            <a:r>
              <a:rPr lang="en-US" altLang="zh-CN" sz="2800" dirty="0">
                <a:latin typeface="微软雅黑" panose="020B0503020204020204" pitchFamily="34" charset="-122"/>
                <a:ea typeface="微软雅黑" panose="020B0503020204020204" pitchFamily="34" charset="-122"/>
              </a:rPr>
              <a:t>R</a:t>
            </a:r>
            <a:r>
              <a:rPr lang="zh-CN" altLang="zh-CN" sz="2800" dirty="0">
                <a:latin typeface="微软雅黑" panose="020B0503020204020204" pitchFamily="34" charset="-122"/>
                <a:ea typeface="微软雅黑" panose="020B0503020204020204" pitchFamily="34" charset="-122"/>
              </a:rPr>
              <a:t>满足</a:t>
            </a:r>
            <a:r>
              <a:rPr lang="en-US" altLang="zh-CN" sz="2800" dirty="0">
                <a:latin typeface="微软雅黑" panose="020B0503020204020204" pitchFamily="34" charset="-122"/>
                <a:ea typeface="微软雅黑" panose="020B0503020204020204" pitchFamily="34" charset="-122"/>
              </a:rPr>
              <a:t>BCNF</a:t>
            </a:r>
            <a:r>
              <a:rPr lang="zh-CN" altLang="zh-CN" sz="2800" dirty="0">
                <a:latin typeface="微软雅黑" panose="020B0503020204020204" pitchFamily="34" charset="-122"/>
                <a:ea typeface="微软雅黑" panose="020B0503020204020204" pitchFamily="34" charset="-122"/>
              </a:rPr>
              <a:t>，则说明在函数依赖的范畴内，它已经实现了关系模式的彻底分解，达到了</a:t>
            </a:r>
            <a:r>
              <a:rPr lang="zh-CN" altLang="zh-CN" sz="2800" b="1" dirty="0">
                <a:latin typeface="微软雅黑" panose="020B0503020204020204" pitchFamily="34" charset="-122"/>
                <a:ea typeface="微软雅黑" panose="020B0503020204020204" pitchFamily="34" charset="-122"/>
              </a:rPr>
              <a:t>最高</a:t>
            </a:r>
            <a:r>
              <a:rPr lang="zh-CN" altLang="zh-CN" sz="2800" dirty="0">
                <a:latin typeface="微软雅黑" panose="020B0503020204020204" pitchFamily="34" charset="-122"/>
                <a:ea typeface="微软雅黑" panose="020B0503020204020204" pitchFamily="34" charset="-122"/>
              </a:rPr>
              <a:t>的规范化程度，消除了插入异常和删除异常 </a:t>
            </a:r>
            <a:endParaRPr lang="en-US" altLang="zh-CN" sz="2800" kern="0" dirty="0">
              <a:latin typeface="微软雅黑" panose="020B0503020204020204" pitchFamily="34" charset="-122"/>
              <a:ea typeface="微软雅黑" panose="020B0503020204020204" pitchFamily="34" charset="-122"/>
              <a:sym typeface="Calibri" pitchFamily="34" charset="0"/>
            </a:endParaRPr>
          </a:p>
        </p:txBody>
      </p:sp>
      <p:sp>
        <p:nvSpPr>
          <p:cNvPr id="4" name="灯片编号占位符 1">
            <a:extLst>
              <a:ext uri="{FF2B5EF4-FFF2-40B4-BE49-F238E27FC236}">
                <a16:creationId xmlns:a16="http://schemas.microsoft.com/office/drawing/2014/main" id="{2BAABB53-C908-F0FD-31D0-FABD4C70F2D4}"/>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80</a:t>
            </a:fld>
            <a:endParaRPr lang="zh-CN" altLang="en-US" dirty="0"/>
          </a:p>
        </p:txBody>
      </p:sp>
      <p:sp>
        <p:nvSpPr>
          <p:cNvPr id="3" name="页脚占位符 2">
            <a:extLst>
              <a:ext uri="{FF2B5EF4-FFF2-40B4-BE49-F238E27FC236}">
                <a16:creationId xmlns:a16="http://schemas.microsoft.com/office/drawing/2014/main" id="{3922A90B-C4A6-12E0-CA2C-A114A28D20DA}"/>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7C3577CE-7555-4957-F0CF-C8B89BED0645}"/>
              </a:ext>
            </a:extLst>
          </p:cNvPr>
          <p:cNvSpPr>
            <a:spLocks noGrp="1"/>
          </p:cNvSpPr>
          <p:nvPr>
            <p:ph type="sldNum" sz="quarter" idx="12"/>
          </p:nvPr>
        </p:nvSpPr>
        <p:spPr/>
        <p:txBody>
          <a:bodyPr/>
          <a:lstStyle/>
          <a:p>
            <a:fld id="{4B0D34C0-35A8-654C-9FBA-7B4E017BD630}" type="slidenum">
              <a:rPr lang="en-US" altLang="zh-CN" smtClean="0"/>
              <a:t>80</a:t>
            </a:fld>
            <a:endParaRPr kumimoji="1" lang="zh-CN" altLang="en-US"/>
          </a:p>
        </p:txBody>
      </p:sp>
      <p:sp>
        <p:nvSpPr>
          <p:cNvPr id="9" name="文本框 8">
            <a:extLst>
              <a:ext uri="{FF2B5EF4-FFF2-40B4-BE49-F238E27FC236}">
                <a16:creationId xmlns:a16="http://schemas.microsoft.com/office/drawing/2014/main" id="{A7B75077-2DB0-4869-8194-8D8D2F708B44}"/>
              </a:ext>
            </a:extLst>
          </p:cNvPr>
          <p:cNvSpPr txBox="1"/>
          <p:nvPr/>
        </p:nvSpPr>
        <p:spPr>
          <a:xfrm>
            <a:off x="8024884" y="855222"/>
            <a:ext cx="4014716" cy="369332"/>
          </a:xfrm>
          <a:prstGeom prst="rect">
            <a:avLst/>
          </a:prstGeom>
          <a:noFill/>
        </p:spPr>
        <p:txBody>
          <a:bodyPr wrap="square">
            <a:spAutoFit/>
          </a:bodyPr>
          <a:lstStyle/>
          <a:p>
            <a:r>
              <a:rPr lang="en-US" altLang="zh-CN" sz="1800" b="1" dirty="0">
                <a:solidFill>
                  <a:srgbClr val="0432FF"/>
                </a:solidFill>
              </a:rPr>
              <a:t>BCNF</a:t>
            </a:r>
            <a:r>
              <a:rPr lang="zh-CN" altLang="zh-CN" sz="1800" b="1" dirty="0">
                <a:solidFill>
                  <a:srgbClr val="0432FF"/>
                </a:solidFill>
              </a:rPr>
              <a:t>消除主属性对</a:t>
            </a:r>
            <a:r>
              <a:rPr lang="zh-CN" altLang="en-US" sz="1800" b="1" dirty="0">
                <a:solidFill>
                  <a:srgbClr val="0432FF"/>
                </a:solidFill>
              </a:rPr>
              <a:t>键</a:t>
            </a:r>
            <a:r>
              <a:rPr lang="zh-CN" altLang="zh-CN" sz="1800" b="1" dirty="0">
                <a:solidFill>
                  <a:srgbClr val="0432FF"/>
                </a:solidFill>
              </a:rPr>
              <a:t>的部分函数依赖</a:t>
            </a:r>
            <a:endParaRPr lang="zh-CN" altLang="en-US" dirty="0"/>
          </a:p>
        </p:txBody>
      </p:sp>
    </p:spTree>
    <p:extLst>
      <p:ext uri="{BB962C8B-B14F-4D97-AF65-F5344CB8AC3E}">
        <p14:creationId xmlns:p14="http://schemas.microsoft.com/office/powerpoint/2010/main" val="1793079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151585" y="1450655"/>
            <a:ext cx="11811815" cy="3566822"/>
          </a:xfrm>
          <a:prstGeom prst="roundRect">
            <a:avLst>
              <a:gd name="adj" fmla="val 22574"/>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巴斯</a:t>
            </a:r>
            <a:r>
              <a:rPr lang="en-US" altLang="zh-CN" dirty="0"/>
              <a:t>-</a:t>
            </a:r>
            <a:r>
              <a:rPr lang="zh-CN" altLang="en-US" dirty="0"/>
              <a:t>科德范式 </a:t>
            </a:r>
            <a:r>
              <a:rPr lang="en-US" altLang="zh-CN" dirty="0"/>
              <a:t>BCNF</a:t>
            </a:r>
            <a:r>
              <a:rPr lang="zh-CN" altLang="en-US" dirty="0"/>
              <a:t>（续）</a:t>
            </a:r>
            <a:endParaRPr kumimoji="1" lang="zh-CN" altLang="en-US" dirty="0"/>
          </a:p>
        </p:txBody>
      </p:sp>
      <p:sp>
        <p:nvSpPr>
          <p:cNvPr id="6" name="内容占位符 4">
            <a:extLst>
              <a:ext uri="{FF2B5EF4-FFF2-40B4-BE49-F238E27FC236}">
                <a16:creationId xmlns:a16="http://schemas.microsoft.com/office/drawing/2014/main" id="{F2A4B227-7CE3-8A9E-2090-DCE7F0BCF36A}"/>
              </a:ext>
            </a:extLst>
          </p:cNvPr>
          <p:cNvSpPr txBox="1">
            <a:spLocks/>
          </p:cNvSpPr>
          <p:nvPr/>
        </p:nvSpPr>
        <p:spPr bwMode="auto">
          <a:xfrm>
            <a:off x="800100" y="1640346"/>
            <a:ext cx="11887200" cy="21220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buFont typeface="Wingdings" panose="05000000000000000000" pitchFamily="2" charset="2"/>
              <a:buChar char="Ø"/>
            </a:pPr>
            <a:r>
              <a:rPr lang="en-US" altLang="zh-CN" sz="2800" dirty="0">
                <a:latin typeface="微软雅黑" panose="020B0503020204020204" pitchFamily="34" charset="-122"/>
                <a:ea typeface="微软雅黑" panose="020B0503020204020204" pitchFamily="34" charset="-122"/>
              </a:rPr>
              <a:t>BCNF</a:t>
            </a:r>
            <a:r>
              <a:rPr lang="zh-CN" altLang="en-US" sz="2800" dirty="0">
                <a:latin typeface="微软雅黑" panose="020B0503020204020204" pitchFamily="34" charset="-122"/>
                <a:ea typeface="微软雅黑" panose="020B0503020204020204" pitchFamily="34" charset="-122"/>
              </a:rPr>
              <a:t>的关系模式</a:t>
            </a:r>
            <a:r>
              <a:rPr lang="zh-CN" altLang="zh-CN" sz="2800" dirty="0">
                <a:latin typeface="微软雅黑" panose="020B0503020204020204" pitchFamily="34" charset="-122"/>
                <a:ea typeface="微软雅黑" panose="020B0503020204020204" pitchFamily="34" charset="-122"/>
              </a:rPr>
              <a:t>还具备以下性质</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所有</a:t>
            </a:r>
            <a:r>
              <a:rPr lang="zh-CN" altLang="en-US" sz="2400" b="1" dirty="0">
                <a:solidFill>
                  <a:srgbClr val="3B20FF"/>
                </a:solidFill>
                <a:latin typeface="微软雅黑" panose="020B0503020204020204" pitchFamily="34" charset="-122"/>
                <a:ea typeface="微软雅黑" panose="020B0503020204020204" pitchFamily="34" charset="-122"/>
              </a:rPr>
              <a:t>非</a:t>
            </a:r>
            <a:r>
              <a:rPr lang="zh-CN" altLang="en-US" sz="2400" dirty="0">
                <a:solidFill>
                  <a:srgbClr val="3B20FF"/>
                </a:solidFill>
                <a:latin typeface="微软雅黑" panose="020B0503020204020204" pitchFamily="34" charset="-122"/>
                <a:ea typeface="微软雅黑" panose="020B0503020204020204" pitchFamily="34" charset="-122"/>
              </a:rPr>
              <a:t>主属性都</a:t>
            </a:r>
            <a:r>
              <a:rPr lang="zh-CN" altLang="en-US" sz="2400" b="1" dirty="0">
                <a:solidFill>
                  <a:srgbClr val="3B20FF"/>
                </a:solidFill>
                <a:latin typeface="微软雅黑" panose="020B0503020204020204" pitchFamily="34" charset="-122"/>
                <a:ea typeface="微软雅黑" panose="020B0503020204020204" pitchFamily="34" charset="-122"/>
              </a:rPr>
              <a:t>完全函数依赖</a:t>
            </a:r>
            <a:r>
              <a:rPr lang="zh-CN" altLang="en-US" sz="2400" dirty="0">
                <a:solidFill>
                  <a:srgbClr val="3B20FF"/>
                </a:solidFill>
                <a:latin typeface="微软雅黑" panose="020B0503020204020204" pitchFamily="34" charset="-122"/>
                <a:ea typeface="微软雅黑" panose="020B0503020204020204" pitchFamily="34" charset="-122"/>
              </a:rPr>
              <a:t>于每个候选键</a:t>
            </a:r>
            <a:endParaRPr lang="en-US" altLang="zh-CN" sz="2400" dirty="0">
              <a:solidFill>
                <a:srgbClr val="3B20FF"/>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所有</a:t>
            </a:r>
            <a:r>
              <a:rPr lang="zh-CN" altLang="en-US" sz="2400" b="1" dirty="0">
                <a:solidFill>
                  <a:srgbClr val="3B20FF"/>
                </a:solidFill>
                <a:latin typeface="微软雅黑" panose="020B0503020204020204" pitchFamily="34" charset="-122"/>
                <a:ea typeface="微软雅黑" panose="020B0503020204020204" pitchFamily="34" charset="-122"/>
              </a:rPr>
              <a:t>主</a:t>
            </a:r>
            <a:r>
              <a:rPr lang="zh-CN" altLang="en-US" sz="2400" dirty="0">
                <a:solidFill>
                  <a:srgbClr val="3B20FF"/>
                </a:solidFill>
                <a:latin typeface="微软雅黑" panose="020B0503020204020204" pitchFamily="34" charset="-122"/>
                <a:ea typeface="微软雅黑" panose="020B0503020204020204" pitchFamily="34" charset="-122"/>
              </a:rPr>
              <a:t>属性都</a:t>
            </a:r>
            <a:r>
              <a:rPr lang="zh-CN" altLang="en-US" sz="2400" b="1" dirty="0">
                <a:solidFill>
                  <a:srgbClr val="3B20FF"/>
                </a:solidFill>
                <a:latin typeface="微软雅黑" panose="020B0503020204020204" pitchFamily="34" charset="-122"/>
                <a:ea typeface="微软雅黑" panose="020B0503020204020204" pitchFamily="34" charset="-122"/>
              </a:rPr>
              <a:t>完全函数依赖</a:t>
            </a:r>
            <a:r>
              <a:rPr lang="zh-CN" altLang="en-US" sz="2400" dirty="0">
                <a:solidFill>
                  <a:srgbClr val="3B20FF"/>
                </a:solidFill>
                <a:latin typeface="微软雅黑" panose="020B0503020204020204" pitchFamily="34" charset="-122"/>
                <a:ea typeface="微软雅黑" panose="020B0503020204020204" pitchFamily="34" charset="-122"/>
              </a:rPr>
              <a:t>于每个不包含它的候选键</a:t>
            </a:r>
            <a:endParaRPr lang="en-US" altLang="zh-CN" sz="2400" dirty="0">
              <a:solidFill>
                <a:srgbClr val="3B20FF"/>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400" dirty="0">
                <a:solidFill>
                  <a:srgbClr val="7030A0"/>
                </a:solidFill>
                <a:latin typeface="微软雅黑" panose="020B0503020204020204" pitchFamily="34" charset="-122"/>
                <a:ea typeface="微软雅黑" panose="020B0503020204020204" pitchFamily="34" charset="-122"/>
              </a:rPr>
              <a:t>没有任何属性</a:t>
            </a:r>
            <a:r>
              <a:rPr lang="zh-CN" altLang="en-US" sz="2400" b="1" dirty="0">
                <a:solidFill>
                  <a:srgbClr val="7030A0"/>
                </a:solidFill>
                <a:latin typeface="微软雅黑" panose="020B0503020204020204" pitchFamily="34" charset="-122"/>
                <a:ea typeface="微软雅黑" panose="020B0503020204020204" pitchFamily="34" charset="-122"/>
              </a:rPr>
              <a:t>完全函数依赖于非候选键</a:t>
            </a:r>
            <a:r>
              <a:rPr lang="zh-CN" altLang="en-US" sz="2400" dirty="0">
                <a:solidFill>
                  <a:srgbClr val="7030A0"/>
                </a:solidFill>
                <a:latin typeface="微软雅黑" panose="020B0503020204020204" pitchFamily="34" charset="-122"/>
                <a:ea typeface="微软雅黑" panose="020B0503020204020204" pitchFamily="34" charset="-122"/>
              </a:rPr>
              <a:t>的任何一组属性</a:t>
            </a:r>
            <a:endParaRPr lang="en-US" altLang="zh-CN" sz="2400" kern="0" dirty="0">
              <a:solidFill>
                <a:srgbClr val="7030A0"/>
              </a:solidFill>
              <a:latin typeface="微软雅黑" panose="020B0503020204020204" pitchFamily="34" charset="-122"/>
              <a:ea typeface="微软雅黑" panose="020B0503020204020204" pitchFamily="34" charset="-122"/>
              <a:sym typeface="Calibri" pitchFamily="34" charset="0"/>
            </a:endParaRPr>
          </a:p>
        </p:txBody>
      </p:sp>
      <p:sp>
        <p:nvSpPr>
          <p:cNvPr id="4" name="灯片编号占位符 1">
            <a:extLst>
              <a:ext uri="{FF2B5EF4-FFF2-40B4-BE49-F238E27FC236}">
                <a16:creationId xmlns:a16="http://schemas.microsoft.com/office/drawing/2014/main" id="{1CA215CB-378F-A204-01B8-7BA11B562B72}"/>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81</a:t>
            </a:fld>
            <a:endParaRPr lang="zh-CN" altLang="en-US" dirty="0"/>
          </a:p>
        </p:txBody>
      </p:sp>
      <p:sp>
        <p:nvSpPr>
          <p:cNvPr id="3" name="页脚占位符 2">
            <a:extLst>
              <a:ext uri="{FF2B5EF4-FFF2-40B4-BE49-F238E27FC236}">
                <a16:creationId xmlns:a16="http://schemas.microsoft.com/office/drawing/2014/main" id="{3A103F9C-C075-EE30-86E4-D461620DF8F4}"/>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5EC63014-2181-2766-CCE7-3C4A10383246}"/>
              </a:ext>
            </a:extLst>
          </p:cNvPr>
          <p:cNvSpPr>
            <a:spLocks noGrp="1"/>
          </p:cNvSpPr>
          <p:nvPr>
            <p:ph type="sldNum" sz="quarter" idx="12"/>
          </p:nvPr>
        </p:nvSpPr>
        <p:spPr/>
        <p:txBody>
          <a:bodyPr/>
          <a:lstStyle/>
          <a:p>
            <a:fld id="{4B0D34C0-35A8-654C-9FBA-7B4E017BD630}" type="slidenum">
              <a:rPr lang="en-US" altLang="zh-CN" smtClean="0"/>
              <a:t>81</a:t>
            </a:fld>
            <a:endParaRPr kumimoji="1" lang="zh-CN" altLang="en-US"/>
          </a:p>
        </p:txBody>
      </p:sp>
    </p:spTree>
    <p:extLst>
      <p:ext uri="{BB962C8B-B14F-4D97-AF65-F5344CB8AC3E}">
        <p14:creationId xmlns:p14="http://schemas.microsoft.com/office/powerpoint/2010/main" val="16801947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a:extLst>
              <a:ext uri="{FF2B5EF4-FFF2-40B4-BE49-F238E27FC236}">
                <a16:creationId xmlns:a16="http://schemas.microsoft.com/office/drawing/2014/main" id="{CA02947C-86FA-43A0-AEA7-1533075A3978}"/>
              </a:ext>
            </a:extLst>
          </p:cNvPr>
          <p:cNvSpPr/>
          <p:nvPr/>
        </p:nvSpPr>
        <p:spPr>
          <a:xfrm>
            <a:off x="151585" y="1450654"/>
            <a:ext cx="11927525" cy="2898607"/>
          </a:xfrm>
          <a:prstGeom prst="roundRect">
            <a:avLst>
              <a:gd name="adj" fmla="val 22574"/>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第四范式 </a:t>
            </a:r>
            <a:r>
              <a:rPr kumimoji="1" lang="en-US" altLang="zh-CN" dirty="0"/>
              <a:t>4</a:t>
            </a:r>
            <a:r>
              <a:rPr lang="en-US" altLang="zh-CN" dirty="0"/>
              <a:t>NF</a:t>
            </a:r>
            <a:endParaRPr kumimoji="1" lang="zh-CN" altLang="en-US" dirty="0"/>
          </a:p>
        </p:txBody>
      </p:sp>
      <p:sp>
        <p:nvSpPr>
          <p:cNvPr id="7" name="内容占位符 4">
            <a:extLst>
              <a:ext uri="{FF2B5EF4-FFF2-40B4-BE49-F238E27FC236}">
                <a16:creationId xmlns:a16="http://schemas.microsoft.com/office/drawing/2014/main" id="{DCACB435-CF84-F7AF-965E-B9850AB17A77}"/>
              </a:ext>
            </a:extLst>
          </p:cNvPr>
          <p:cNvSpPr>
            <a:spLocks noGrp="1"/>
          </p:cNvSpPr>
          <p:nvPr>
            <p:ph idx="1"/>
          </p:nvPr>
        </p:nvSpPr>
        <p:spPr>
          <a:xfrm>
            <a:off x="304799" y="1515595"/>
            <a:ext cx="11774311" cy="4876801"/>
          </a:xfrm>
        </p:spPr>
        <p:txBody>
          <a:bodyPr/>
          <a:lstStyle/>
          <a:p>
            <a:pPr>
              <a:lnSpc>
                <a:spcPct val="150000"/>
              </a:lnSpc>
              <a:buFont typeface="Wingdings" panose="05000000000000000000" pitchFamily="2" charset="2"/>
              <a:buChar char="Ø"/>
            </a:pPr>
            <a:r>
              <a:rPr lang="zh-CN" altLang="en-US" sz="2400" b="1" dirty="0">
                <a:solidFill>
                  <a:srgbClr val="7030A0"/>
                </a:solidFill>
              </a:rPr>
              <a:t>第四范式</a:t>
            </a:r>
            <a:r>
              <a:rPr lang="zh-CN" altLang="en-US" sz="2400" dirty="0"/>
              <a:t>（</a:t>
            </a:r>
            <a:r>
              <a:rPr lang="en-US" altLang="zh-CN" sz="2400" dirty="0"/>
              <a:t>4NF</a:t>
            </a:r>
            <a:r>
              <a:rPr lang="zh-CN" altLang="en-US" sz="2400" dirty="0"/>
              <a:t>）</a:t>
            </a:r>
            <a:r>
              <a:rPr lang="zh-CN" altLang="zh-CN" sz="2400" dirty="0"/>
              <a:t>是指关系</a:t>
            </a:r>
            <a:r>
              <a:rPr lang="en-US" altLang="zh-CN" sz="2400" i="1" dirty="0"/>
              <a:t>R</a:t>
            </a:r>
            <a:r>
              <a:rPr lang="zh-CN" altLang="en-US" sz="2400" i="1" dirty="0"/>
              <a:t> </a:t>
            </a:r>
            <a:r>
              <a:rPr lang="zh-CN" altLang="zh-CN" sz="2400" dirty="0"/>
              <a:t>在满足巴斯</a:t>
            </a:r>
            <a:r>
              <a:rPr lang="en-US" altLang="zh-CN" sz="2400" dirty="0"/>
              <a:t>-</a:t>
            </a:r>
            <a:r>
              <a:rPr lang="zh-CN" altLang="zh-CN" sz="2400" dirty="0"/>
              <a:t>科德范式的基础上，消除了</a:t>
            </a:r>
            <a:r>
              <a:rPr lang="zh-CN" altLang="zh-CN" sz="2400" b="1" dirty="0"/>
              <a:t>多值依赖</a:t>
            </a:r>
            <a:r>
              <a:rPr lang="zh-CN" altLang="zh-CN" sz="2400" dirty="0"/>
              <a:t>。</a:t>
            </a:r>
            <a:endParaRPr lang="en-US" altLang="zh-CN" sz="2400" dirty="0"/>
          </a:p>
          <a:p>
            <a:pPr>
              <a:lnSpc>
                <a:spcPct val="150000"/>
              </a:lnSpc>
            </a:pPr>
            <a:endParaRPr lang="en-US" altLang="zh-CN" sz="2400" dirty="0"/>
          </a:p>
          <a:p>
            <a:pPr>
              <a:lnSpc>
                <a:spcPct val="150000"/>
              </a:lnSpc>
              <a:buFont typeface="Wingdings" panose="05000000000000000000" pitchFamily="2" charset="2"/>
              <a:buChar char="Ø"/>
            </a:pPr>
            <a:r>
              <a:rPr lang="en" altLang="zh-CN" sz="2400" dirty="0"/>
              <a:t>4NF</a:t>
            </a:r>
            <a:r>
              <a:rPr lang="zh-CN" altLang="en-US" sz="2400" dirty="0"/>
              <a:t>就是限制关系模式的属性之间不允许有非平凡且非函数依赖的多值依赖。</a:t>
            </a:r>
            <a:endParaRPr lang="en-US" altLang="zh-CN" sz="2400" dirty="0"/>
          </a:p>
          <a:p>
            <a:pPr>
              <a:lnSpc>
                <a:spcPct val="150000"/>
              </a:lnSpc>
              <a:buFont typeface="Wingdings" panose="05000000000000000000" pitchFamily="2" charset="2"/>
              <a:buChar char="Ø"/>
            </a:pPr>
            <a:r>
              <a:rPr lang="en-US" altLang="zh-CN" sz="2400" dirty="0"/>
              <a:t>4</a:t>
            </a:r>
            <a:r>
              <a:rPr lang="en" altLang="zh-CN" sz="2400" dirty="0"/>
              <a:t>NF</a:t>
            </a:r>
            <a:r>
              <a:rPr lang="zh-CN" altLang="en-US" sz="2400" dirty="0"/>
              <a:t>所允许的非平凡多值依赖实际上是函数依赖。</a:t>
            </a:r>
            <a:endParaRPr lang="zh-CN" altLang="zh-CN" sz="2400" dirty="0"/>
          </a:p>
          <a:p>
            <a:pPr marL="0" indent="0">
              <a:buNone/>
            </a:pPr>
            <a:endParaRPr lang="en-US" altLang="zh-CN" sz="3200" dirty="0">
              <a:sym typeface="Calibri" pitchFamily="34" charset="0"/>
            </a:endParaRPr>
          </a:p>
          <a:p>
            <a:pPr marL="0" indent="0">
              <a:buNone/>
            </a:pPr>
            <a:endParaRPr lang="zh-CN" altLang="en-US" sz="2400" dirty="0"/>
          </a:p>
        </p:txBody>
      </p:sp>
      <p:sp>
        <p:nvSpPr>
          <p:cNvPr id="4" name="灯片编号占位符 1">
            <a:extLst>
              <a:ext uri="{FF2B5EF4-FFF2-40B4-BE49-F238E27FC236}">
                <a16:creationId xmlns:a16="http://schemas.microsoft.com/office/drawing/2014/main" id="{91194CC2-6001-8F46-4B1D-02F5FBFF6D33}"/>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82</a:t>
            </a:fld>
            <a:endParaRPr lang="zh-CN" altLang="en-US" dirty="0"/>
          </a:p>
        </p:txBody>
      </p:sp>
      <p:sp>
        <p:nvSpPr>
          <p:cNvPr id="3" name="页脚占位符 2">
            <a:extLst>
              <a:ext uri="{FF2B5EF4-FFF2-40B4-BE49-F238E27FC236}">
                <a16:creationId xmlns:a16="http://schemas.microsoft.com/office/drawing/2014/main" id="{B2604EDA-1EEF-F4D3-74A0-A23D85872E41}"/>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5323BD4A-7F45-EA49-FA57-CC6DC17BA88C}"/>
              </a:ext>
            </a:extLst>
          </p:cNvPr>
          <p:cNvSpPr>
            <a:spLocks noGrp="1"/>
          </p:cNvSpPr>
          <p:nvPr>
            <p:ph type="sldNum" sz="quarter" idx="12"/>
          </p:nvPr>
        </p:nvSpPr>
        <p:spPr/>
        <p:txBody>
          <a:bodyPr/>
          <a:lstStyle/>
          <a:p>
            <a:fld id="{4B0D34C0-35A8-654C-9FBA-7B4E017BD630}" type="slidenum">
              <a:rPr lang="en-US" altLang="zh-CN" smtClean="0"/>
              <a:t>82</a:t>
            </a:fld>
            <a:endParaRPr kumimoji="1" lang="zh-CN" altLang="en-US"/>
          </a:p>
        </p:txBody>
      </p:sp>
      <p:sp>
        <p:nvSpPr>
          <p:cNvPr id="9" name="文本框 8">
            <a:extLst>
              <a:ext uri="{FF2B5EF4-FFF2-40B4-BE49-F238E27FC236}">
                <a16:creationId xmlns:a16="http://schemas.microsoft.com/office/drawing/2014/main" id="{65980143-BD1C-4076-81F6-27CD82DAD7B9}"/>
              </a:ext>
            </a:extLst>
          </p:cNvPr>
          <p:cNvSpPr txBox="1"/>
          <p:nvPr/>
        </p:nvSpPr>
        <p:spPr>
          <a:xfrm>
            <a:off x="4353635" y="968254"/>
            <a:ext cx="8045356" cy="369332"/>
          </a:xfrm>
          <a:prstGeom prst="rect">
            <a:avLst/>
          </a:prstGeom>
          <a:noFill/>
        </p:spPr>
        <p:txBody>
          <a:bodyPr wrap="square">
            <a:spAutoFit/>
          </a:bodyPr>
          <a:lstStyle/>
          <a:p>
            <a:r>
              <a:rPr lang="zh-CN" altLang="zh-CN" sz="1800" b="1" dirty="0"/>
              <a:t>多值依赖</a:t>
            </a:r>
            <a:r>
              <a:rPr lang="en-US" altLang="zh-CN" sz="1800" b="1" dirty="0"/>
              <a:t>:</a:t>
            </a:r>
            <a:r>
              <a:rPr lang="zh-CN" altLang="en-US" sz="1800" b="1" dirty="0"/>
              <a:t>某些属性组可以独立地决定多个取值，而不会影响其他属性的取值</a:t>
            </a:r>
            <a:r>
              <a:rPr lang="en-US" altLang="zh-CN" sz="1800" b="1" dirty="0"/>
              <a:t>.</a:t>
            </a:r>
            <a:endParaRPr lang="zh-CN" altLang="en-US" dirty="0"/>
          </a:p>
        </p:txBody>
      </p:sp>
    </p:spTree>
    <p:extLst>
      <p:ext uri="{BB962C8B-B14F-4D97-AF65-F5344CB8AC3E}">
        <p14:creationId xmlns:p14="http://schemas.microsoft.com/office/powerpoint/2010/main" val="954396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6">
            <a:extLst>
              <a:ext uri="{FF2B5EF4-FFF2-40B4-BE49-F238E27FC236}">
                <a16:creationId xmlns:a16="http://schemas.microsoft.com/office/drawing/2014/main" id="{82D12675-44BA-4A12-95E2-53CE42E365F2}"/>
              </a:ext>
            </a:extLst>
          </p:cNvPr>
          <p:cNvSpPr/>
          <p:nvPr/>
        </p:nvSpPr>
        <p:spPr>
          <a:xfrm>
            <a:off x="8271295" y="3006508"/>
            <a:ext cx="3783543" cy="252262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30" name="Shape6">
            <a:extLst>
              <a:ext uri="{FF2B5EF4-FFF2-40B4-BE49-F238E27FC236}">
                <a16:creationId xmlns:a16="http://schemas.microsoft.com/office/drawing/2014/main" id="{2BB58945-69A6-42E9-96FF-DC536AE97366}"/>
              </a:ext>
            </a:extLst>
          </p:cNvPr>
          <p:cNvSpPr/>
          <p:nvPr/>
        </p:nvSpPr>
        <p:spPr>
          <a:xfrm>
            <a:off x="8375208" y="3103080"/>
            <a:ext cx="3573217" cy="231302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7" name="Shape6">
            <a:extLst>
              <a:ext uri="{FF2B5EF4-FFF2-40B4-BE49-F238E27FC236}">
                <a16:creationId xmlns:a16="http://schemas.microsoft.com/office/drawing/2014/main" id="{82D12675-44BA-4A12-95E2-53CE42E365F2}"/>
              </a:ext>
            </a:extLst>
          </p:cNvPr>
          <p:cNvSpPr/>
          <p:nvPr/>
        </p:nvSpPr>
        <p:spPr>
          <a:xfrm>
            <a:off x="4644731" y="3010920"/>
            <a:ext cx="3464879" cy="252262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8" name="Shape6">
            <a:extLst>
              <a:ext uri="{FF2B5EF4-FFF2-40B4-BE49-F238E27FC236}">
                <a16:creationId xmlns:a16="http://schemas.microsoft.com/office/drawing/2014/main" id="{2BB58945-69A6-42E9-96FF-DC536AE97366}"/>
              </a:ext>
            </a:extLst>
          </p:cNvPr>
          <p:cNvSpPr/>
          <p:nvPr/>
        </p:nvSpPr>
        <p:spPr>
          <a:xfrm>
            <a:off x="4748644" y="3107492"/>
            <a:ext cx="3272267" cy="231302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3" name="Shape6">
            <a:extLst>
              <a:ext uri="{FF2B5EF4-FFF2-40B4-BE49-F238E27FC236}">
                <a16:creationId xmlns:a16="http://schemas.microsoft.com/office/drawing/2014/main" id="{82D12675-44BA-4A12-95E2-53CE42E365F2}"/>
              </a:ext>
            </a:extLst>
          </p:cNvPr>
          <p:cNvSpPr/>
          <p:nvPr/>
        </p:nvSpPr>
        <p:spPr>
          <a:xfrm>
            <a:off x="211133" y="3006508"/>
            <a:ext cx="4375826" cy="252262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4" name="Shape6">
            <a:extLst>
              <a:ext uri="{FF2B5EF4-FFF2-40B4-BE49-F238E27FC236}">
                <a16:creationId xmlns:a16="http://schemas.microsoft.com/office/drawing/2014/main" id="{2BB58945-69A6-42E9-96FF-DC536AE97366}"/>
              </a:ext>
            </a:extLst>
          </p:cNvPr>
          <p:cNvSpPr/>
          <p:nvPr/>
        </p:nvSpPr>
        <p:spPr>
          <a:xfrm>
            <a:off x="315046" y="3103080"/>
            <a:ext cx="4132575" cy="231302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3" name="Shape18">
            <a:extLst>
              <a:ext uri="{FF2B5EF4-FFF2-40B4-BE49-F238E27FC236}">
                <a16:creationId xmlns:a16="http://schemas.microsoft.com/office/drawing/2014/main" id="{CA02947C-86FA-43A0-AEA7-1533075A3978}"/>
              </a:ext>
            </a:extLst>
          </p:cNvPr>
          <p:cNvSpPr/>
          <p:nvPr/>
        </p:nvSpPr>
        <p:spPr>
          <a:xfrm>
            <a:off x="151585" y="1450655"/>
            <a:ext cx="11903253" cy="1453824"/>
          </a:xfrm>
          <a:prstGeom prst="roundRect">
            <a:avLst>
              <a:gd name="adj" fmla="val 2781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pic>
        <p:nvPicPr>
          <p:cNvPr id="15" name="图片 14">
            <a:extLst>
              <a:ext uri="{FF2B5EF4-FFF2-40B4-BE49-F238E27FC236}">
                <a16:creationId xmlns:a16="http://schemas.microsoft.com/office/drawing/2014/main" id="{294A1044-CE22-6F6B-BC6D-908BC95962B9}"/>
              </a:ext>
            </a:extLst>
          </p:cNvPr>
          <p:cNvPicPr>
            <a:picLocks noChangeAspect="1"/>
          </p:cNvPicPr>
          <p:nvPr/>
        </p:nvPicPr>
        <p:blipFill rotWithShape="1">
          <a:blip r:embed="rId3">
            <a:clrChange>
              <a:clrFrom>
                <a:srgbClr val="FFFFFF"/>
              </a:clrFrom>
              <a:clrTo>
                <a:srgbClr val="FFFFFF">
                  <a:alpha val="0"/>
                </a:srgbClr>
              </a:clrTo>
            </a:clrChange>
          </a:blip>
          <a:srcRect t="57713" r="58481"/>
          <a:stretch/>
        </p:blipFill>
        <p:spPr>
          <a:xfrm>
            <a:off x="4916320" y="3197053"/>
            <a:ext cx="2920084" cy="2033158"/>
          </a:xfrm>
          <a:prstGeom prst="rect">
            <a:avLst/>
          </a:prstGeom>
        </p:spPr>
      </p:pic>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第四范式 </a:t>
            </a:r>
            <a:r>
              <a:rPr kumimoji="1" lang="en-US" altLang="zh-CN" dirty="0"/>
              <a:t>4</a:t>
            </a:r>
            <a:r>
              <a:rPr lang="en-US" altLang="zh-CN" dirty="0"/>
              <a:t>NF</a:t>
            </a:r>
            <a:r>
              <a:rPr lang="zh-CN" altLang="en-US" dirty="0"/>
              <a:t>（续）</a:t>
            </a:r>
            <a:endParaRPr kumimoji="1" lang="zh-CN" altLang="en-US" dirty="0"/>
          </a:p>
        </p:txBody>
      </p:sp>
      <p:sp>
        <p:nvSpPr>
          <p:cNvPr id="5" name="内容占位符 4">
            <a:extLst>
              <a:ext uri="{FF2B5EF4-FFF2-40B4-BE49-F238E27FC236}">
                <a16:creationId xmlns:a16="http://schemas.microsoft.com/office/drawing/2014/main" id="{941595FA-0A02-5D7D-49C2-2216A4F8F0A7}"/>
              </a:ext>
            </a:extLst>
          </p:cNvPr>
          <p:cNvSpPr>
            <a:spLocks noGrp="1"/>
          </p:cNvSpPr>
          <p:nvPr>
            <p:ph idx="1"/>
          </p:nvPr>
        </p:nvSpPr>
        <p:spPr>
          <a:xfrm>
            <a:off x="315046" y="1612758"/>
            <a:ext cx="11390265" cy="1148277"/>
          </a:xfrm>
        </p:spPr>
        <p:txBody>
          <a:bodyPr/>
          <a:lstStyle/>
          <a:p>
            <a:pPr marL="0" indent="0">
              <a:buNone/>
            </a:pPr>
            <a:r>
              <a:rPr lang="en-US" altLang="zh-CN" sz="2400" dirty="0"/>
              <a:t>【</a:t>
            </a:r>
            <a:r>
              <a:rPr lang="zh-CN" altLang="en-US" sz="2400" b="1" dirty="0"/>
              <a:t>例</a:t>
            </a:r>
            <a:r>
              <a:rPr lang="en-US" altLang="zh-CN" sz="2400" b="1" dirty="0"/>
              <a:t>3.9</a:t>
            </a:r>
            <a:r>
              <a:rPr lang="en-US" altLang="zh-CN" sz="2400" dirty="0"/>
              <a:t>】</a:t>
            </a:r>
            <a:r>
              <a:rPr lang="zh-CN" altLang="en-US" sz="2400" dirty="0"/>
              <a:t>学生联系信息关系</a:t>
            </a:r>
            <a:r>
              <a:rPr lang="en" altLang="zh-CN" sz="2400" dirty="0"/>
              <a:t>Contact</a:t>
            </a:r>
            <a:r>
              <a:rPr lang="zh-CN" altLang="en" sz="2400" dirty="0"/>
              <a:t>，</a:t>
            </a:r>
            <a:r>
              <a:rPr lang="zh-CN" altLang="en-US" sz="2400" dirty="0"/>
              <a:t>满足</a:t>
            </a:r>
            <a:r>
              <a:rPr lang="en-US" altLang="zh-CN" sz="2400" dirty="0"/>
              <a:t>3</a:t>
            </a:r>
            <a:r>
              <a:rPr lang="en" altLang="zh-CN" sz="2400" dirty="0"/>
              <a:t>NF</a:t>
            </a:r>
            <a:r>
              <a:rPr lang="zh-CN" altLang="en" sz="2400" dirty="0"/>
              <a:t>，</a:t>
            </a:r>
            <a:r>
              <a:rPr lang="zh-CN" altLang="en-US" sz="2400" dirty="0"/>
              <a:t>但存在如下的</a:t>
            </a:r>
            <a:r>
              <a:rPr lang="zh-CN" altLang="en-US" sz="2400" b="1" dirty="0"/>
              <a:t>多值依赖</a:t>
            </a:r>
            <a:r>
              <a:rPr lang="zh-CN" altLang="en-US" sz="2400" dirty="0"/>
              <a:t>：</a:t>
            </a:r>
            <a:r>
              <a:rPr lang="en" altLang="zh-CN" sz="2400" dirty="0" err="1"/>
              <a:t>Sno</a:t>
            </a:r>
            <a:r>
              <a:rPr lang="en" altLang="zh-CN" sz="2400" dirty="0"/>
              <a:t>→→Phone</a:t>
            </a:r>
            <a:r>
              <a:rPr lang="zh-CN" altLang="en" sz="2400" dirty="0"/>
              <a:t>，</a:t>
            </a:r>
            <a:r>
              <a:rPr lang="en" altLang="zh-CN" sz="2400" dirty="0" err="1"/>
              <a:t>Sno</a:t>
            </a:r>
            <a:r>
              <a:rPr lang="en" altLang="zh-CN" sz="2400" dirty="0"/>
              <a:t>→→Email</a:t>
            </a:r>
            <a:r>
              <a:rPr lang="zh-CN" altLang="en" sz="2400" dirty="0"/>
              <a:t>，</a:t>
            </a:r>
            <a:r>
              <a:rPr lang="zh-CN" altLang="en-US" sz="2400" dirty="0"/>
              <a:t>不满足</a:t>
            </a:r>
            <a:r>
              <a:rPr lang="en-US" altLang="zh-CN" sz="2400" dirty="0"/>
              <a:t>4</a:t>
            </a:r>
            <a:r>
              <a:rPr lang="en" altLang="zh-CN" sz="2400" dirty="0"/>
              <a:t>NF</a:t>
            </a:r>
            <a:r>
              <a:rPr lang="zh-CN" altLang="en" sz="2400" dirty="0"/>
              <a:t>，</a:t>
            </a:r>
            <a:r>
              <a:rPr lang="zh-CN" altLang="en-US" sz="2400" dirty="0"/>
              <a:t>需要对其进行</a:t>
            </a:r>
            <a:r>
              <a:rPr lang="zh-CN" altLang="en-US" sz="2400" b="1" dirty="0"/>
              <a:t>分解</a:t>
            </a:r>
            <a:r>
              <a:rPr lang="zh-CN" altLang="en-US" sz="2400" dirty="0"/>
              <a:t>。如图</a:t>
            </a:r>
            <a:r>
              <a:rPr lang="en-US" altLang="zh-CN" sz="2400" dirty="0"/>
              <a:t>3-13</a:t>
            </a:r>
            <a:r>
              <a:rPr lang="zh-CN" altLang="en-US" sz="2400" dirty="0"/>
              <a:t>（</a:t>
            </a:r>
            <a:r>
              <a:rPr lang="en" altLang="zh-CN" sz="2400" dirty="0"/>
              <a:t>b</a:t>
            </a:r>
            <a:r>
              <a:rPr lang="zh-CN" altLang="en" sz="2400" dirty="0"/>
              <a:t>）（</a:t>
            </a:r>
            <a:r>
              <a:rPr lang="en" altLang="zh-CN" sz="2400" dirty="0"/>
              <a:t>c</a:t>
            </a:r>
            <a:r>
              <a:rPr lang="zh-CN" altLang="en" sz="2400" dirty="0"/>
              <a:t>）</a:t>
            </a:r>
            <a:r>
              <a:rPr lang="zh-CN" altLang="en-US" sz="2400" dirty="0"/>
              <a:t>所示，可将</a:t>
            </a:r>
            <a:r>
              <a:rPr lang="en" altLang="zh-CN" sz="2400" dirty="0"/>
              <a:t>Contact</a:t>
            </a:r>
            <a:r>
              <a:rPr lang="zh-CN" altLang="en-US" sz="2400" dirty="0"/>
              <a:t>关系分解成满足</a:t>
            </a:r>
            <a:r>
              <a:rPr lang="en-US" altLang="zh-CN" sz="2400" dirty="0"/>
              <a:t>4</a:t>
            </a:r>
            <a:r>
              <a:rPr lang="en" altLang="zh-CN" sz="2400" dirty="0"/>
              <a:t>NF</a:t>
            </a:r>
            <a:r>
              <a:rPr lang="zh-CN" altLang="en-US" sz="2400" dirty="0"/>
              <a:t>的</a:t>
            </a:r>
            <a:r>
              <a:rPr lang="en" altLang="zh-CN" sz="2400" dirty="0" err="1"/>
              <a:t>PhoneInfo</a:t>
            </a:r>
            <a:r>
              <a:rPr lang="zh-CN" altLang="en-US" sz="2400" dirty="0"/>
              <a:t>和</a:t>
            </a:r>
            <a:r>
              <a:rPr lang="en" altLang="zh-CN" sz="2400" dirty="0" err="1"/>
              <a:t>EmailInfo</a:t>
            </a:r>
            <a:r>
              <a:rPr lang="zh-CN" altLang="en-US" sz="2400" dirty="0"/>
              <a:t>关系。</a:t>
            </a:r>
          </a:p>
        </p:txBody>
      </p:sp>
      <p:sp>
        <p:nvSpPr>
          <p:cNvPr id="12" name="灯片编号占位符 1">
            <a:extLst>
              <a:ext uri="{FF2B5EF4-FFF2-40B4-BE49-F238E27FC236}">
                <a16:creationId xmlns:a16="http://schemas.microsoft.com/office/drawing/2014/main" id="{54F07D8A-73FE-AEE3-FF27-95980D6E0BF1}"/>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83</a:t>
            </a:fld>
            <a:endParaRPr lang="zh-CN" altLang="en-US" dirty="0"/>
          </a:p>
        </p:txBody>
      </p:sp>
      <p:sp>
        <p:nvSpPr>
          <p:cNvPr id="3" name="页脚占位符 2">
            <a:extLst>
              <a:ext uri="{FF2B5EF4-FFF2-40B4-BE49-F238E27FC236}">
                <a16:creationId xmlns:a16="http://schemas.microsoft.com/office/drawing/2014/main" id="{0DC3454F-F634-F5A9-0E18-DE8ED5BD9CFB}"/>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87DA6936-27F7-E524-842F-CE8B0293D2E9}"/>
              </a:ext>
            </a:extLst>
          </p:cNvPr>
          <p:cNvSpPr>
            <a:spLocks noGrp="1"/>
          </p:cNvSpPr>
          <p:nvPr>
            <p:ph type="sldNum" sz="quarter" idx="12"/>
          </p:nvPr>
        </p:nvSpPr>
        <p:spPr/>
        <p:txBody>
          <a:bodyPr/>
          <a:lstStyle/>
          <a:p>
            <a:fld id="{4B0D34C0-35A8-654C-9FBA-7B4E017BD630}" type="slidenum">
              <a:rPr lang="en-US" altLang="zh-CN" smtClean="0"/>
              <a:t>83</a:t>
            </a:fld>
            <a:endParaRPr kumimoji="1" lang="zh-CN" altLang="en-US"/>
          </a:p>
        </p:txBody>
      </p:sp>
      <p:pic>
        <p:nvPicPr>
          <p:cNvPr id="7" name="图片 6">
            <a:extLst>
              <a:ext uri="{FF2B5EF4-FFF2-40B4-BE49-F238E27FC236}">
                <a16:creationId xmlns:a16="http://schemas.microsoft.com/office/drawing/2014/main" id="{D44F43FC-FC9A-6C79-2977-8EE56E1753D1}"/>
              </a:ext>
            </a:extLst>
          </p:cNvPr>
          <p:cNvPicPr>
            <a:picLocks noChangeAspect="1"/>
          </p:cNvPicPr>
          <p:nvPr/>
        </p:nvPicPr>
        <p:blipFill rotWithShape="1">
          <a:blip r:embed="rId3">
            <a:clrChange>
              <a:clrFrom>
                <a:srgbClr val="FFFFFF"/>
              </a:clrFrom>
              <a:clrTo>
                <a:srgbClr val="FFFFFF">
                  <a:alpha val="0"/>
                </a:srgbClr>
              </a:clrTo>
            </a:clrChange>
          </a:blip>
          <a:srcRect l="13580" r="17813" b="44434"/>
          <a:stretch/>
        </p:blipFill>
        <p:spPr>
          <a:xfrm>
            <a:off x="393828" y="3145729"/>
            <a:ext cx="4023533" cy="2227729"/>
          </a:xfrm>
          <a:prstGeom prst="rect">
            <a:avLst/>
          </a:prstGeom>
        </p:spPr>
      </p:pic>
      <p:sp>
        <p:nvSpPr>
          <p:cNvPr id="10" name="右箭头 9">
            <a:extLst>
              <a:ext uri="{FF2B5EF4-FFF2-40B4-BE49-F238E27FC236}">
                <a16:creationId xmlns:a16="http://schemas.microsoft.com/office/drawing/2014/main" id="{14ED8FAE-B20F-10CF-F724-196E0C21CC86}"/>
              </a:ext>
            </a:extLst>
          </p:cNvPr>
          <p:cNvSpPr/>
          <p:nvPr/>
        </p:nvSpPr>
        <p:spPr bwMode="auto">
          <a:xfrm>
            <a:off x="4423603" y="4131901"/>
            <a:ext cx="486475" cy="385941"/>
          </a:xfrm>
          <a:prstGeom prst="rightArrow">
            <a:avLst/>
          </a:prstGeom>
          <a:solidFill>
            <a:srgbClr val="EDDFEF"/>
          </a:solidFill>
          <a:ln w="38100"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pic>
        <p:nvPicPr>
          <p:cNvPr id="11" name="图片 10">
            <a:extLst>
              <a:ext uri="{FF2B5EF4-FFF2-40B4-BE49-F238E27FC236}">
                <a16:creationId xmlns:a16="http://schemas.microsoft.com/office/drawing/2014/main" id="{EF06560E-DFE4-4120-A463-5D077BBD97A7}"/>
              </a:ext>
            </a:extLst>
          </p:cNvPr>
          <p:cNvPicPr>
            <a:picLocks noChangeAspect="1"/>
          </p:cNvPicPr>
          <p:nvPr/>
        </p:nvPicPr>
        <p:blipFill rotWithShape="1">
          <a:blip r:embed="rId3">
            <a:clrChange>
              <a:clrFrom>
                <a:srgbClr val="FFFFFF"/>
              </a:clrFrom>
              <a:clrTo>
                <a:srgbClr val="FFFFFF">
                  <a:alpha val="0"/>
                </a:srgbClr>
              </a:clrTo>
            </a:clrChange>
          </a:blip>
          <a:srcRect l="52987" t="57713"/>
          <a:stretch/>
        </p:blipFill>
        <p:spPr>
          <a:xfrm>
            <a:off x="8484854" y="3197053"/>
            <a:ext cx="3220393" cy="1980219"/>
          </a:xfrm>
          <a:prstGeom prst="rect">
            <a:avLst/>
          </a:prstGeom>
        </p:spPr>
      </p:pic>
    </p:spTree>
    <p:extLst>
      <p:ext uri="{BB962C8B-B14F-4D97-AF65-F5344CB8AC3E}">
        <p14:creationId xmlns:p14="http://schemas.microsoft.com/office/powerpoint/2010/main" val="1938302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8">
            <a:extLst>
              <a:ext uri="{FF2B5EF4-FFF2-40B4-BE49-F238E27FC236}">
                <a16:creationId xmlns:a16="http://schemas.microsoft.com/office/drawing/2014/main" id="{CA02947C-86FA-43A0-AEA7-1533075A3978}"/>
              </a:ext>
            </a:extLst>
          </p:cNvPr>
          <p:cNvSpPr/>
          <p:nvPr/>
        </p:nvSpPr>
        <p:spPr>
          <a:xfrm>
            <a:off x="6016998" y="1222049"/>
            <a:ext cx="5645921" cy="4627232"/>
          </a:xfrm>
          <a:prstGeom prst="roundRect">
            <a:avLst>
              <a:gd name="adj" fmla="val 12236"/>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18">
            <a:extLst>
              <a:ext uri="{FF2B5EF4-FFF2-40B4-BE49-F238E27FC236}">
                <a16:creationId xmlns:a16="http://schemas.microsoft.com/office/drawing/2014/main" id="{CA02947C-86FA-43A0-AEA7-1533075A3978}"/>
              </a:ext>
            </a:extLst>
          </p:cNvPr>
          <p:cNvSpPr/>
          <p:nvPr/>
        </p:nvSpPr>
        <p:spPr>
          <a:xfrm>
            <a:off x="151586" y="1222049"/>
            <a:ext cx="4907726" cy="4627232"/>
          </a:xfrm>
          <a:prstGeom prst="roundRect">
            <a:avLst>
              <a:gd name="adj" fmla="val 12236"/>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规范化和范式小结</a:t>
            </a:r>
          </a:p>
        </p:txBody>
      </p:sp>
      <p:sp>
        <p:nvSpPr>
          <p:cNvPr id="18" name="内容占位符 4">
            <a:extLst>
              <a:ext uri="{FF2B5EF4-FFF2-40B4-BE49-F238E27FC236}">
                <a16:creationId xmlns:a16="http://schemas.microsoft.com/office/drawing/2014/main" id="{4C8AC452-71F5-FA55-E040-EFB37917C042}"/>
              </a:ext>
            </a:extLst>
          </p:cNvPr>
          <p:cNvSpPr>
            <a:spLocks noGrp="1"/>
          </p:cNvSpPr>
          <p:nvPr>
            <p:ph idx="1"/>
          </p:nvPr>
        </p:nvSpPr>
        <p:spPr>
          <a:xfrm>
            <a:off x="381862" y="1522226"/>
            <a:ext cx="4389429" cy="2411174"/>
          </a:xfrm>
        </p:spPr>
        <p:txBody>
          <a:bodyPr/>
          <a:lstStyle/>
          <a:p>
            <a:pPr>
              <a:lnSpc>
                <a:spcPct val="150000"/>
              </a:lnSpc>
              <a:buFont typeface="Wingdings" panose="05000000000000000000" pitchFamily="2" charset="2"/>
              <a:buChar char="Ø"/>
            </a:pPr>
            <a:r>
              <a:rPr lang="zh-CN" altLang="zh-CN" sz="2400" b="1" dirty="0"/>
              <a:t>越高</a:t>
            </a:r>
            <a:r>
              <a:rPr lang="zh-CN" altLang="zh-CN" sz="2400" dirty="0"/>
              <a:t>的范式数据库冗余程度</a:t>
            </a:r>
            <a:r>
              <a:rPr lang="zh-CN" altLang="zh-CN" sz="2400" b="1" dirty="0"/>
              <a:t>越小</a:t>
            </a:r>
            <a:endParaRPr lang="en-US" altLang="zh-CN" sz="2400" b="1" dirty="0"/>
          </a:p>
          <a:p>
            <a:pPr>
              <a:lnSpc>
                <a:spcPct val="150000"/>
              </a:lnSpc>
              <a:buFont typeface="Wingdings" panose="05000000000000000000" pitchFamily="2" charset="2"/>
              <a:buChar char="Ø"/>
            </a:pPr>
            <a:r>
              <a:rPr lang="zh-CN" altLang="zh-CN" sz="2400" dirty="0"/>
              <a:t>高级范式总是</a:t>
            </a:r>
            <a:r>
              <a:rPr lang="zh-CN" altLang="zh-CN" sz="2400" b="1" dirty="0"/>
              <a:t>包含</a:t>
            </a:r>
            <a:r>
              <a:rPr lang="zh-CN" altLang="zh-CN" sz="2400" dirty="0"/>
              <a:t>了低级范式的全部要求</a:t>
            </a:r>
            <a:endParaRPr lang="en-US" altLang="zh-CN" sz="2400" dirty="0"/>
          </a:p>
          <a:p>
            <a:pPr>
              <a:lnSpc>
                <a:spcPct val="150000"/>
              </a:lnSpc>
              <a:buFont typeface="Wingdings" panose="05000000000000000000" pitchFamily="2" charset="2"/>
              <a:buChar char="Ø"/>
            </a:pPr>
            <a:r>
              <a:rPr lang="zh-CN" altLang="zh-CN" sz="2400" b="1" dirty="0"/>
              <a:t>最</a:t>
            </a:r>
            <a:r>
              <a:rPr lang="zh-CN" altLang="en-US" sz="2400" b="1" dirty="0"/>
              <a:t>常用</a:t>
            </a:r>
            <a:r>
              <a:rPr lang="zh-CN" altLang="zh-CN" sz="2400" b="1" dirty="0"/>
              <a:t>的是</a:t>
            </a:r>
            <a:r>
              <a:rPr lang="en-US" altLang="zh-CN" sz="2400" b="1" dirty="0"/>
              <a:t>3NF</a:t>
            </a:r>
            <a:r>
              <a:rPr lang="zh-CN" altLang="zh-CN" sz="2400" b="1" dirty="0"/>
              <a:t>和</a:t>
            </a:r>
            <a:r>
              <a:rPr lang="en-US" altLang="zh-CN" sz="2400" b="1" dirty="0"/>
              <a:t>BCNF</a:t>
            </a:r>
            <a:r>
              <a:rPr lang="zh-CN" altLang="en-US" sz="2400" dirty="0"/>
              <a:t>，</a:t>
            </a:r>
            <a:r>
              <a:rPr lang="zh-CN" altLang="zh-CN" sz="2400" dirty="0">
                <a:solidFill>
                  <a:srgbClr val="7030A0"/>
                </a:solidFill>
              </a:rPr>
              <a:t>在实际应用中通常分解到</a:t>
            </a:r>
            <a:r>
              <a:rPr lang="en-US" altLang="zh-CN" sz="2400" dirty="0">
                <a:solidFill>
                  <a:srgbClr val="7030A0"/>
                </a:solidFill>
              </a:rPr>
              <a:t>3NF</a:t>
            </a:r>
          </a:p>
          <a:p>
            <a:pPr>
              <a:buFont typeface="Wingdings" panose="05000000000000000000" pitchFamily="2" charset="2"/>
              <a:buChar char="Ø"/>
            </a:pPr>
            <a:endParaRPr lang="zh-CN" altLang="zh-CN" sz="2400" dirty="0"/>
          </a:p>
        </p:txBody>
      </p:sp>
      <p:sp>
        <p:nvSpPr>
          <p:cNvPr id="7" name="灯片编号占位符 1">
            <a:extLst>
              <a:ext uri="{FF2B5EF4-FFF2-40B4-BE49-F238E27FC236}">
                <a16:creationId xmlns:a16="http://schemas.microsoft.com/office/drawing/2014/main" id="{D0751263-963E-B6F5-7478-86804040E15C}"/>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84</a:t>
            </a:fld>
            <a:endParaRPr lang="zh-CN" altLang="en-US" dirty="0"/>
          </a:p>
        </p:txBody>
      </p:sp>
      <p:sp>
        <p:nvSpPr>
          <p:cNvPr id="3" name="页脚占位符 2">
            <a:extLst>
              <a:ext uri="{FF2B5EF4-FFF2-40B4-BE49-F238E27FC236}">
                <a16:creationId xmlns:a16="http://schemas.microsoft.com/office/drawing/2014/main" id="{C5B83A41-2BC7-D533-1A9A-3079F1408189}"/>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84987089-D9B4-B444-A9E3-DF8ADF8D3F79}"/>
              </a:ext>
            </a:extLst>
          </p:cNvPr>
          <p:cNvSpPr>
            <a:spLocks noGrp="1"/>
          </p:cNvSpPr>
          <p:nvPr>
            <p:ph type="sldNum" sz="quarter" idx="12"/>
          </p:nvPr>
        </p:nvSpPr>
        <p:spPr/>
        <p:txBody>
          <a:bodyPr/>
          <a:lstStyle/>
          <a:p>
            <a:fld id="{4B0D34C0-35A8-654C-9FBA-7B4E017BD630}" type="slidenum">
              <a:rPr lang="en-US" altLang="zh-CN" smtClean="0"/>
              <a:t>84</a:t>
            </a:fld>
            <a:endParaRPr kumimoji="1" lang="zh-CN" altLang="en-US"/>
          </a:p>
        </p:txBody>
      </p:sp>
      <p:pic>
        <p:nvPicPr>
          <p:cNvPr id="5" name="图片 4">
            <a:extLst>
              <a:ext uri="{FF2B5EF4-FFF2-40B4-BE49-F238E27FC236}">
                <a16:creationId xmlns:a16="http://schemas.microsoft.com/office/drawing/2014/main" id="{A2035B40-67AC-415B-9DFD-AF7239DCF553}"/>
              </a:ext>
            </a:extLst>
          </p:cNvPr>
          <p:cNvPicPr>
            <a:picLocks noChangeAspect="1"/>
          </p:cNvPicPr>
          <p:nvPr/>
        </p:nvPicPr>
        <p:blipFill>
          <a:blip r:embed="rId2"/>
          <a:stretch>
            <a:fillRect/>
          </a:stretch>
        </p:blipFill>
        <p:spPr>
          <a:xfrm>
            <a:off x="6286500" y="1341314"/>
            <a:ext cx="5070348" cy="4365533"/>
          </a:xfrm>
          <a:prstGeom prst="rect">
            <a:avLst/>
          </a:prstGeom>
        </p:spPr>
      </p:pic>
    </p:spTree>
    <p:extLst>
      <p:ext uri="{BB962C8B-B14F-4D97-AF65-F5344CB8AC3E}">
        <p14:creationId xmlns:p14="http://schemas.microsoft.com/office/powerpoint/2010/main" val="1402678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数据库规范化设计</a:t>
            </a:r>
            <a:endParaRPr kumimoji="1" lang="zh-CN" altLang="en-US" dirty="0"/>
          </a:p>
        </p:txBody>
      </p:sp>
      <p:sp>
        <p:nvSpPr>
          <p:cNvPr id="4" name="灯片编号占位符 1">
            <a:extLst>
              <a:ext uri="{FF2B5EF4-FFF2-40B4-BE49-F238E27FC236}">
                <a16:creationId xmlns:a16="http://schemas.microsoft.com/office/drawing/2014/main" id="{D13A21B3-F247-399C-DD8A-7C8355F0649F}"/>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85</a:t>
            </a:fld>
            <a:endParaRPr lang="zh-CN" altLang="en-US" dirty="0"/>
          </a:p>
        </p:txBody>
      </p:sp>
      <p:sp>
        <p:nvSpPr>
          <p:cNvPr id="3" name="页脚占位符 2">
            <a:extLst>
              <a:ext uri="{FF2B5EF4-FFF2-40B4-BE49-F238E27FC236}">
                <a16:creationId xmlns:a16="http://schemas.microsoft.com/office/drawing/2014/main" id="{944FDC0F-E2CC-C24F-4CDC-9CF00D307D65}"/>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CDA8A07A-F5EA-E047-1284-7EB0F8E55DD2}"/>
              </a:ext>
            </a:extLst>
          </p:cNvPr>
          <p:cNvSpPr>
            <a:spLocks noGrp="1"/>
          </p:cNvSpPr>
          <p:nvPr>
            <p:ph type="sldNum" sz="quarter" idx="12"/>
          </p:nvPr>
        </p:nvSpPr>
        <p:spPr/>
        <p:txBody>
          <a:bodyPr/>
          <a:lstStyle/>
          <a:p>
            <a:fld id="{4B0D34C0-35A8-654C-9FBA-7B4E017BD630}" type="slidenum">
              <a:rPr lang="en-US" altLang="zh-CN" smtClean="0"/>
              <a:t>85</a:t>
            </a:fld>
            <a:endParaRPr kumimoji="1" lang="zh-CN" altLang="en-US"/>
          </a:p>
        </p:txBody>
      </p:sp>
      <p:sp>
        <p:nvSpPr>
          <p:cNvPr id="12" name="Shape18">
            <a:extLst>
              <a:ext uri="{FF2B5EF4-FFF2-40B4-BE49-F238E27FC236}">
                <a16:creationId xmlns:a16="http://schemas.microsoft.com/office/drawing/2014/main" id="{4DCB28C8-FF18-724A-EE62-B5835C8E47BE}"/>
              </a:ext>
            </a:extLst>
          </p:cNvPr>
          <p:cNvSpPr/>
          <p:nvPr/>
        </p:nvSpPr>
        <p:spPr>
          <a:xfrm>
            <a:off x="2954767" y="1632667"/>
            <a:ext cx="5998040" cy="3537849"/>
          </a:xfrm>
          <a:prstGeom prst="roundRect">
            <a:avLst>
              <a:gd name="adj" fmla="val 2069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3" name="内容占位符 4">
            <a:extLst>
              <a:ext uri="{FF2B5EF4-FFF2-40B4-BE49-F238E27FC236}">
                <a16:creationId xmlns:a16="http://schemas.microsoft.com/office/drawing/2014/main" id="{1842E1A3-892A-F9FD-5718-E4D3737D2FCE}"/>
              </a:ext>
            </a:extLst>
          </p:cNvPr>
          <p:cNvSpPr>
            <a:spLocks noGrp="1"/>
          </p:cNvSpPr>
          <p:nvPr>
            <p:ph idx="1"/>
          </p:nvPr>
        </p:nvSpPr>
        <p:spPr>
          <a:xfrm>
            <a:off x="3506586" y="1907851"/>
            <a:ext cx="5446221" cy="1945691"/>
          </a:xfrm>
        </p:spPr>
        <p:txBody>
          <a:bodyPr/>
          <a:lstStyle/>
          <a:p>
            <a:pPr marL="0" indent="0">
              <a:lnSpc>
                <a:spcPct val="150000"/>
              </a:lnSpc>
              <a:buNone/>
            </a:pPr>
            <a:r>
              <a:rPr lang="en-US" altLang="zh-CN" sz="2800" kern="0" dirty="0">
                <a:latin typeface="Microsoft YaHei" panose="020B0503020204020204" pitchFamily="34" charset="-122"/>
                <a:ea typeface="Microsoft YaHei" panose="020B0503020204020204" pitchFamily="34" charset="-122"/>
              </a:rPr>
              <a:t>4</a:t>
            </a:r>
            <a:r>
              <a:rPr lang="zh-CN" altLang="en-US" sz="2800" kern="0" dirty="0">
                <a:latin typeface="Microsoft YaHei" panose="020B0503020204020204" pitchFamily="34" charset="-122"/>
                <a:ea typeface="Microsoft YaHei" panose="020B0503020204020204" pitchFamily="34" charset="-122"/>
              </a:rPr>
              <a:t>、数据库规范化设计理论</a:t>
            </a:r>
            <a:endParaRPr lang="en-US" altLang="zh-CN" sz="2800" dirty="0">
              <a:latin typeface="Microsoft YaHei" panose="020B0503020204020204" pitchFamily="34" charset="-122"/>
              <a:ea typeface="Microsoft YaHei" panose="020B0503020204020204" pitchFamily="34" charset="-122"/>
            </a:endParaRPr>
          </a:p>
          <a:p>
            <a:pPr marL="0" lvl="1" indent="0">
              <a:lnSpc>
                <a:spcPct val="150000"/>
              </a:lnSpc>
              <a:buNone/>
            </a:pPr>
            <a:r>
              <a:rPr lang="zh-CN" altLang="en-US" sz="2800" dirty="0">
                <a:latin typeface="Microsoft YaHei" panose="020B0503020204020204" pitchFamily="34" charset="-122"/>
                <a:ea typeface="Microsoft YaHei" panose="020B0503020204020204" pitchFamily="34" charset="-122"/>
              </a:rPr>
              <a:t>    </a:t>
            </a:r>
            <a:r>
              <a:rPr lang="en-US" altLang="zh-CN" sz="2800" dirty="0">
                <a:latin typeface="Microsoft YaHei" panose="020B0503020204020204" pitchFamily="34" charset="-122"/>
                <a:ea typeface="Microsoft YaHei" panose="020B0503020204020204" pitchFamily="34" charset="-122"/>
              </a:rPr>
              <a:t>4.1</a:t>
            </a:r>
            <a:r>
              <a:rPr lang="zh-CN" altLang="en-US" sz="2800" dirty="0">
                <a:latin typeface="Microsoft YaHei" panose="020B0503020204020204" pitchFamily="34" charset="-122"/>
                <a:ea typeface="Microsoft YaHei" panose="020B0503020204020204" pitchFamily="34" charset="-122"/>
              </a:rPr>
              <a:t> 函数依赖理论</a:t>
            </a:r>
            <a:endParaRPr lang="en-US" altLang="zh-CN" sz="2800" dirty="0">
              <a:latin typeface="Microsoft YaHei" panose="020B0503020204020204" pitchFamily="34" charset="-122"/>
              <a:ea typeface="Microsoft YaHei" panose="020B0503020204020204" pitchFamily="34" charset="-122"/>
            </a:endParaRPr>
          </a:p>
          <a:p>
            <a:pPr marL="0" lvl="1" indent="0">
              <a:lnSpc>
                <a:spcPct val="150000"/>
              </a:lnSpc>
              <a:buNone/>
            </a:pPr>
            <a:r>
              <a:rPr lang="zh-CN" altLang="en-US" sz="2800" dirty="0">
                <a:latin typeface="Microsoft YaHei" panose="020B0503020204020204" pitchFamily="34" charset="-122"/>
                <a:ea typeface="Microsoft YaHei" panose="020B0503020204020204" pitchFamily="34" charset="-122"/>
              </a:rPr>
              <a:t>    </a:t>
            </a:r>
            <a:r>
              <a:rPr lang="en-US" altLang="zh-CN" sz="2800" dirty="0">
                <a:latin typeface="Microsoft YaHei" panose="020B0503020204020204" pitchFamily="34" charset="-122"/>
                <a:ea typeface="Microsoft YaHei" panose="020B0503020204020204" pitchFamily="34" charset="-122"/>
              </a:rPr>
              <a:t>4.2</a:t>
            </a:r>
            <a:r>
              <a:rPr lang="zh-CN" altLang="en-US" sz="2800" dirty="0">
                <a:latin typeface="Microsoft YaHei" panose="020B0503020204020204" pitchFamily="34" charset="-122"/>
                <a:ea typeface="Microsoft YaHei" panose="020B0503020204020204" pitchFamily="34" charset="-122"/>
              </a:rPr>
              <a:t> 规范化设计和范式</a:t>
            </a:r>
            <a:endParaRPr lang="en-US" altLang="zh-CN" sz="2800" dirty="0">
              <a:latin typeface="Microsoft YaHei" panose="020B0503020204020204" pitchFamily="34" charset="-122"/>
              <a:ea typeface="Microsoft YaHei" panose="020B0503020204020204" pitchFamily="34" charset="-122"/>
            </a:endParaRPr>
          </a:p>
          <a:p>
            <a:pPr marL="422041" lvl="1" indent="0">
              <a:lnSpc>
                <a:spcPct val="150000"/>
              </a:lnSpc>
              <a:buNone/>
            </a:pPr>
            <a:r>
              <a:rPr lang="en-US" altLang="zh-CN" sz="2800" b="1" dirty="0">
                <a:solidFill>
                  <a:srgbClr val="7030A0"/>
                </a:solidFill>
                <a:latin typeface="Microsoft YaHei" panose="020B0503020204020204" pitchFamily="34" charset="-122"/>
                <a:ea typeface="Microsoft YaHei" panose="020B0503020204020204" pitchFamily="34" charset="-122"/>
              </a:rPr>
              <a:t>4.3</a:t>
            </a:r>
            <a:r>
              <a:rPr lang="zh-CN" altLang="en-US" sz="2800" b="1" dirty="0">
                <a:solidFill>
                  <a:srgbClr val="7030A0"/>
                </a:solidFill>
                <a:latin typeface="Microsoft YaHei" panose="020B0503020204020204" pitchFamily="34" charset="-122"/>
                <a:ea typeface="Microsoft YaHei" panose="020B0503020204020204" pitchFamily="34" charset="-122"/>
              </a:rPr>
              <a:t> 数据依赖的公理系统</a:t>
            </a:r>
          </a:p>
        </p:txBody>
      </p:sp>
    </p:spTree>
    <p:extLst>
      <p:ext uri="{BB962C8B-B14F-4D97-AF65-F5344CB8AC3E}">
        <p14:creationId xmlns:p14="http://schemas.microsoft.com/office/powerpoint/2010/main" val="37638781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151585" y="1008403"/>
            <a:ext cx="11511879" cy="5022745"/>
          </a:xfrm>
          <a:prstGeom prst="roundRect">
            <a:avLst>
              <a:gd name="adj" fmla="val 2201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数据依赖的公理系统</a:t>
            </a:r>
            <a:endParaRPr kumimoji="1" lang="zh-CN" altLang="en-US" dirty="0"/>
          </a:p>
        </p:txBody>
      </p:sp>
      <p:sp>
        <p:nvSpPr>
          <p:cNvPr id="18" name="内容占位符 4"/>
          <p:cNvSpPr>
            <a:spLocks noGrp="1"/>
          </p:cNvSpPr>
          <p:nvPr>
            <p:ph idx="1"/>
          </p:nvPr>
        </p:nvSpPr>
        <p:spPr>
          <a:xfrm>
            <a:off x="809457" y="1008403"/>
            <a:ext cx="10415081" cy="3058630"/>
          </a:xfrm>
        </p:spPr>
        <p:txBody>
          <a:bodyPr/>
          <a:lstStyle/>
          <a:p>
            <a:pPr>
              <a:lnSpc>
                <a:spcPct val="150000"/>
              </a:lnSpc>
              <a:buFont typeface="Wingdings" panose="05000000000000000000" pitchFamily="2" charset="2"/>
              <a:buChar char="Ø"/>
            </a:pPr>
            <a:r>
              <a:rPr lang="en-US" altLang="zh-CN" sz="2600" b="1" dirty="0"/>
              <a:t>Armstrong </a:t>
            </a:r>
            <a:r>
              <a:rPr lang="zh-CN" altLang="zh-CN" sz="2600" b="1" dirty="0"/>
              <a:t>公理系统</a:t>
            </a:r>
            <a:endParaRPr lang="en-US" altLang="zh-CN" sz="2600" b="1" dirty="0"/>
          </a:p>
          <a:p>
            <a:pPr lvl="1">
              <a:buFont typeface="Wingdings" panose="05000000000000000000" pitchFamily="2" charset="2"/>
              <a:buChar char="l"/>
            </a:pPr>
            <a:r>
              <a:rPr lang="zh-CN" altLang="en-US" sz="2400" b="0" i="0" u="none" strike="noStrike" dirty="0">
                <a:solidFill>
                  <a:srgbClr val="24292F"/>
                </a:solidFill>
                <a:effectLst/>
              </a:rPr>
              <a:t>用于</a:t>
            </a:r>
            <a:r>
              <a:rPr lang="zh-CN" altLang="en-US" sz="2400" b="0" i="0" u="none" strike="noStrike" dirty="0">
                <a:solidFill>
                  <a:srgbClr val="7030A0"/>
                </a:solidFill>
                <a:effectLst/>
              </a:rPr>
              <a:t>推导关系数据库中的函数依赖</a:t>
            </a:r>
            <a:r>
              <a:rPr lang="zh-CN" altLang="en-US" sz="2400" b="0" i="0" u="none" strike="noStrike" dirty="0">
                <a:solidFill>
                  <a:srgbClr val="24292F"/>
                </a:solidFill>
                <a:effectLst/>
              </a:rPr>
              <a:t>和其他数据依赖</a:t>
            </a:r>
            <a:endParaRPr lang="en-US" altLang="zh-CN" sz="2400" b="0" i="0" u="none" strike="noStrike" dirty="0">
              <a:solidFill>
                <a:srgbClr val="24292F"/>
              </a:solidFill>
              <a:effectLst/>
            </a:endParaRPr>
          </a:p>
          <a:p>
            <a:pPr lvl="1">
              <a:buFont typeface="Wingdings" panose="05000000000000000000" pitchFamily="2" charset="2"/>
              <a:buChar char="l"/>
            </a:pPr>
            <a:r>
              <a:rPr lang="zh-CN" altLang="en-US" sz="2400" b="0" i="0" u="none" strike="noStrike" dirty="0">
                <a:solidFill>
                  <a:srgbClr val="24292F"/>
                </a:solidFill>
                <a:effectLst/>
              </a:rPr>
              <a:t>提供了一种</a:t>
            </a:r>
            <a:r>
              <a:rPr lang="zh-CN" altLang="en-US" sz="2400" b="1" i="0" u="none" strike="noStrike" dirty="0">
                <a:solidFill>
                  <a:srgbClr val="24292F"/>
                </a:solidFill>
                <a:effectLst/>
              </a:rPr>
              <a:t>形式化</a:t>
            </a:r>
            <a:r>
              <a:rPr lang="zh-CN" altLang="en-US" sz="2400" b="0" i="0" u="none" strike="noStrike" dirty="0">
                <a:solidFill>
                  <a:srgbClr val="24292F"/>
                </a:solidFill>
                <a:effectLst/>
              </a:rPr>
              <a:t>的方法来理解和处理数据依赖关系，从而提高数据库的可靠性、一致性和性能。 </a:t>
            </a:r>
            <a:endParaRPr lang="en-US" altLang="zh-CN" sz="2400" dirty="0"/>
          </a:p>
          <a:p>
            <a:pPr lvl="1">
              <a:buFont typeface="Wingdings" panose="05000000000000000000" pitchFamily="2" charset="2"/>
              <a:buChar char="l"/>
            </a:pPr>
            <a:r>
              <a:rPr lang="zh-CN" altLang="en-US" sz="2400" dirty="0"/>
              <a:t>它由 </a:t>
            </a:r>
            <a:r>
              <a:rPr lang="en-US" altLang="zh-CN" sz="2400" dirty="0"/>
              <a:t>William W. Armstrong </a:t>
            </a:r>
            <a:r>
              <a:rPr lang="zh-CN" altLang="en-US" sz="2400" dirty="0"/>
              <a:t>在 </a:t>
            </a:r>
            <a:r>
              <a:rPr lang="en-US" altLang="zh-CN" sz="2400" dirty="0"/>
              <a:t>1974 </a:t>
            </a:r>
            <a:r>
              <a:rPr lang="zh-CN" altLang="en-US" sz="2400" dirty="0"/>
              <a:t>年提出，主要用于</a:t>
            </a:r>
            <a:r>
              <a:rPr lang="zh-CN" altLang="en-US" sz="2400" b="1" dirty="0">
                <a:solidFill>
                  <a:srgbClr val="7030A0"/>
                </a:solidFill>
              </a:rPr>
              <a:t>验证、推导和简化</a:t>
            </a:r>
            <a:r>
              <a:rPr lang="zh-CN" altLang="en-US" sz="2400" dirty="0">
                <a:solidFill>
                  <a:srgbClr val="7030A0"/>
                </a:solidFill>
              </a:rPr>
              <a:t>数据库中的函数依赖关系</a:t>
            </a:r>
            <a:r>
              <a:rPr lang="zh-CN" altLang="en-US" sz="2400" dirty="0"/>
              <a:t>。</a:t>
            </a:r>
            <a:endParaRPr lang="en-US" altLang="zh-CN" sz="2400" dirty="0"/>
          </a:p>
          <a:p>
            <a:pPr>
              <a:lnSpc>
                <a:spcPct val="150000"/>
              </a:lnSpc>
              <a:buFont typeface="Wingdings" panose="05000000000000000000" pitchFamily="2" charset="2"/>
              <a:buChar char="Ø"/>
            </a:pPr>
            <a:r>
              <a:rPr lang="zh-CN" altLang="zh-CN" sz="2600" b="1" dirty="0"/>
              <a:t>闭包及其计算</a:t>
            </a:r>
            <a:endParaRPr lang="en-US" altLang="zh-CN" sz="2600" b="1" dirty="0"/>
          </a:p>
          <a:p>
            <a:pPr>
              <a:lnSpc>
                <a:spcPct val="150000"/>
              </a:lnSpc>
              <a:buFont typeface="Wingdings" panose="05000000000000000000" pitchFamily="2" charset="2"/>
              <a:buChar char="Ø"/>
            </a:pPr>
            <a:r>
              <a:rPr lang="zh-CN" altLang="en-US" sz="2600" dirty="0"/>
              <a:t> </a:t>
            </a:r>
            <a:r>
              <a:rPr lang="zh-CN" altLang="zh-CN" sz="2600" dirty="0"/>
              <a:t>函数依赖集的等价和最小函数依赖集</a:t>
            </a:r>
            <a:endParaRPr lang="zh-CN" altLang="en-US" sz="2600" dirty="0"/>
          </a:p>
        </p:txBody>
      </p:sp>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86</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86</a:t>
            </a:fld>
            <a:endParaRPr kumimoji="1"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p:cNvSpPr/>
          <p:nvPr/>
        </p:nvSpPr>
        <p:spPr>
          <a:xfrm>
            <a:off x="340821" y="3031243"/>
            <a:ext cx="11518947" cy="2818354"/>
          </a:xfrm>
          <a:prstGeom prst="roundRect">
            <a:avLst>
              <a:gd name="adj" fmla="val 2201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18"/>
          <p:cNvSpPr/>
          <p:nvPr/>
        </p:nvSpPr>
        <p:spPr>
          <a:xfrm>
            <a:off x="340821" y="1008403"/>
            <a:ext cx="11446625" cy="1926821"/>
          </a:xfrm>
          <a:prstGeom prst="roundRect">
            <a:avLst>
              <a:gd name="adj" fmla="val 2201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a:xfrm>
            <a:off x="971550" y="0"/>
            <a:ext cx="10090897" cy="678470"/>
          </a:xfrm>
        </p:spPr>
        <p:txBody>
          <a:bodyPr/>
          <a:lstStyle/>
          <a:p>
            <a:r>
              <a:rPr lang="en-US" altLang="zh-CN" dirty="0"/>
              <a:t>Armstrong </a:t>
            </a:r>
            <a:r>
              <a:rPr lang="zh-CN" altLang="zh-CN" dirty="0"/>
              <a:t>公理系统</a:t>
            </a:r>
            <a:endParaRPr kumimoji="1"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487735" y="1008403"/>
                <a:ext cx="11058526" cy="1926821"/>
              </a:xfrm>
            </p:spPr>
            <p:txBody>
              <a:bodyPr/>
              <a:lstStyle/>
              <a:p>
                <a:pPr marL="0" indent="0">
                  <a:lnSpc>
                    <a:spcPct val="150000"/>
                  </a:lnSpc>
                  <a:buNone/>
                </a:pPr>
                <a:r>
                  <a:rPr lang="en-US" altLang="zh-CN" sz="2400" dirty="0"/>
                  <a:t>【</a:t>
                </a:r>
                <a:r>
                  <a:rPr lang="zh-CN" altLang="en-US" sz="2400" b="1" dirty="0"/>
                  <a:t>定义</a:t>
                </a:r>
                <a:r>
                  <a:rPr lang="en-US" altLang="zh-CN" sz="2400" b="1" dirty="0"/>
                  <a:t>3.1</a:t>
                </a:r>
                <a:r>
                  <a:rPr lang="en-US" altLang="zh-CN" sz="2400" dirty="0"/>
                  <a:t>】</a:t>
                </a:r>
                <a:r>
                  <a:rPr lang="zh-CN" altLang="en-US" sz="2400" b="1" dirty="0">
                    <a:solidFill>
                      <a:srgbClr val="7030A0"/>
                    </a:solidFill>
                  </a:rPr>
                  <a:t>逻辑蕴含：</a:t>
                </a:r>
                <a:r>
                  <a:rPr lang="zh-CN" altLang="zh-CN" sz="2400" dirty="0"/>
                  <a:t>对于满足一组函数依赖</a:t>
                </a:r>
                <a14:m>
                  <m:oMath xmlns:m="http://schemas.openxmlformats.org/officeDocument/2006/math">
                    <m:r>
                      <a:rPr lang="en-US" altLang="zh-CN" sz="2400" i="1">
                        <a:latin typeface="Cambria Math" panose="02040503050406030204" pitchFamily="18" charset="0"/>
                      </a:rPr>
                      <m:t>𝐹</m:t>
                    </m:r>
                  </m:oMath>
                </a14:m>
                <a:r>
                  <a:rPr lang="zh-CN" altLang="zh-CN" sz="2400" dirty="0"/>
                  <a:t>的关系模式</a:t>
                </a:r>
                <a14:m>
                  <m:oMath xmlns:m="http://schemas.openxmlformats.org/officeDocument/2006/math">
                    <m:r>
                      <a:rPr lang="en-US" altLang="zh-CN" sz="2400" i="1">
                        <a:latin typeface="Cambria Math" panose="02040503050406030204" pitchFamily="18" charset="0"/>
                      </a:rPr>
                      <m:t>𝑅</m:t>
                    </m:r>
                    <m:r>
                      <a:rPr lang="en-US" altLang="zh-CN" sz="2400" i="1">
                        <a:latin typeface="Cambria Math" panose="02040503050406030204" pitchFamily="18" charset="0"/>
                      </a:rPr>
                      <m:t>&lt;</m:t>
                    </m:r>
                    <m:r>
                      <a:rPr lang="en-US" altLang="zh-CN" sz="2400" i="1">
                        <a:latin typeface="Cambria Math" panose="02040503050406030204" pitchFamily="18" charset="0"/>
                      </a:rPr>
                      <m:t>𝑈</m:t>
                    </m:r>
                    <m:r>
                      <a:rPr lang="en-US" altLang="zh-CN" sz="2400" i="1">
                        <a:latin typeface="Cambria Math" panose="02040503050406030204" pitchFamily="18" charset="0"/>
                      </a:rPr>
                      <m:t>, </m:t>
                    </m:r>
                    <m:r>
                      <a:rPr lang="en-US" altLang="zh-CN" sz="2400" i="1">
                        <a:latin typeface="Cambria Math" panose="02040503050406030204" pitchFamily="18" charset="0"/>
                      </a:rPr>
                      <m:t>𝐹</m:t>
                    </m:r>
                    <m:r>
                      <a:rPr lang="en-US" altLang="zh-CN" sz="2400" i="1">
                        <a:latin typeface="Cambria Math" panose="02040503050406030204" pitchFamily="18" charset="0"/>
                      </a:rPr>
                      <m:t>&gt;</m:t>
                    </m:r>
                  </m:oMath>
                </a14:m>
                <a:r>
                  <a:rPr lang="zh-CN" altLang="zh-CN" sz="2400" dirty="0"/>
                  <a:t>，其中任何一个关系</a:t>
                </a:r>
                <a14:m>
                  <m:oMath xmlns:m="http://schemas.openxmlformats.org/officeDocument/2006/math">
                    <m:r>
                      <a:rPr lang="en-US" altLang="zh-CN" sz="2400" i="1">
                        <a:latin typeface="Cambria Math" panose="02040503050406030204" pitchFamily="18" charset="0"/>
                      </a:rPr>
                      <m:t>𝑟</m:t>
                    </m:r>
                  </m:oMath>
                </a14:m>
                <a:r>
                  <a:rPr lang="zh-CN" altLang="zh-CN" sz="2400" dirty="0"/>
                  <a:t>，如果函数依赖</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都成立（即关系</a:t>
                </a:r>
                <a14:m>
                  <m:oMath xmlns:m="http://schemas.openxmlformats.org/officeDocument/2006/math">
                    <m:r>
                      <a:rPr lang="en-US" altLang="zh-CN" sz="2400" i="1">
                        <a:latin typeface="Cambria Math" panose="02040503050406030204" pitchFamily="18" charset="0"/>
                      </a:rPr>
                      <m:t>𝑟</m:t>
                    </m:r>
                  </m:oMath>
                </a14:m>
                <a:r>
                  <a:rPr lang="zh-CN" altLang="zh-CN" sz="2400" dirty="0"/>
                  <a:t>中的任意两元组</a:t>
                </a:r>
                <a14:m>
                  <m:oMath xmlns:m="http://schemas.openxmlformats.org/officeDocument/2006/math">
                    <m:r>
                      <a:rPr lang="en-US" altLang="zh-CN" sz="2400" i="1">
                        <a:latin typeface="Cambria Math" panose="02040503050406030204" pitchFamily="18" charset="0"/>
                      </a:rPr>
                      <m:t>𝑡</m:t>
                    </m:r>
                  </m:oMath>
                </a14:m>
                <a:r>
                  <a:rPr lang="en-US" altLang="zh-CN" sz="2400" dirty="0"/>
                  <a:t>, </a:t>
                </a:r>
                <a14:m>
                  <m:oMath xmlns:m="http://schemas.openxmlformats.org/officeDocument/2006/math">
                    <m:r>
                      <a:rPr lang="en-US" altLang="zh-CN" sz="2400" i="1">
                        <a:latin typeface="Cambria Math" panose="02040503050406030204" pitchFamily="18" charset="0"/>
                      </a:rPr>
                      <m:t>𝑠</m:t>
                    </m:r>
                  </m:oMath>
                </a14:m>
                <a:r>
                  <a:rPr lang="zh-CN" altLang="zh-CN" sz="2400" dirty="0"/>
                  <a:t>，若</a:t>
                </a:r>
                <a14:m>
                  <m:oMath xmlns:m="http://schemas.openxmlformats.org/officeDocument/2006/math">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oMath>
                </a14:m>
                <a:r>
                  <a:rPr lang="en-US" altLang="zh-CN" sz="2400" dirty="0"/>
                  <a:t>=</a:t>
                </a:r>
                <a14:m>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oMath>
                </a14:m>
                <a:r>
                  <a:rPr lang="zh-CN" altLang="zh-CN" sz="2400" dirty="0"/>
                  <a:t>，则</a:t>
                </a:r>
                <a14:m>
                  <m:oMath xmlns:m="http://schemas.openxmlformats.org/officeDocument/2006/math">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𝑌</m:t>
                    </m:r>
                    <m:r>
                      <a:rPr lang="en-US" altLang="zh-CN" sz="2400" i="1">
                        <a:latin typeface="Cambria Math" panose="02040503050406030204" pitchFamily="18" charset="0"/>
                      </a:rPr>
                      <m:t>]</m:t>
                    </m:r>
                  </m:oMath>
                </a14:m>
                <a:r>
                  <a:rPr lang="en-US" altLang="zh-CN" sz="2400" dirty="0"/>
                  <a:t>=</a:t>
                </a:r>
                <a14:m>
                  <m:oMath xmlns:m="http://schemas.openxmlformats.org/officeDocument/2006/math">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𝑌</m:t>
                    </m:r>
                    <m:r>
                      <a:rPr lang="en-US" altLang="zh-CN" sz="2400" i="1">
                        <a:latin typeface="Cambria Math" panose="02040503050406030204" pitchFamily="18" charset="0"/>
                      </a:rPr>
                      <m:t>]</m:t>
                    </m:r>
                  </m:oMath>
                </a14:m>
                <a:r>
                  <a:rPr lang="zh-CN" altLang="zh-CN" sz="2400" dirty="0"/>
                  <a:t>），则称</a:t>
                </a:r>
                <a14:m>
                  <m:oMath xmlns:m="http://schemas.openxmlformats.org/officeDocument/2006/math">
                    <m:r>
                      <a:rPr lang="en-US" altLang="zh-CN" sz="2400" b="1" i="1">
                        <a:latin typeface="Cambria Math" panose="02040503050406030204" pitchFamily="18" charset="0"/>
                      </a:rPr>
                      <m:t>𝑭</m:t>
                    </m:r>
                  </m:oMath>
                </a14:m>
                <a:r>
                  <a:rPr lang="zh-CN" altLang="zh-CN" sz="2400" b="1" dirty="0"/>
                  <a:t>逻辑蕴涵</a:t>
                </a:r>
                <a14:m>
                  <m:oMath xmlns:m="http://schemas.openxmlformats.org/officeDocument/2006/math">
                    <m:r>
                      <a:rPr lang="en-US" altLang="zh-CN" sz="2400" b="1" i="1">
                        <a:latin typeface="Cambria Math" panose="02040503050406030204" pitchFamily="18" charset="0"/>
                      </a:rPr>
                      <m:t>𝑿</m:t>
                    </m:r>
                    <m:r>
                      <a:rPr lang="en-US" altLang="zh-CN" sz="2400" b="1" i="1">
                        <a:latin typeface="Cambria Math" panose="02040503050406030204" pitchFamily="18" charset="0"/>
                      </a:rPr>
                      <m:t>→</m:t>
                    </m:r>
                    <m:r>
                      <a:rPr lang="en-US" altLang="zh-CN" sz="2400" b="1" i="1">
                        <a:latin typeface="Cambria Math" panose="02040503050406030204" pitchFamily="18" charset="0"/>
                      </a:rPr>
                      <m:t>𝒀</m:t>
                    </m:r>
                  </m:oMath>
                </a14:m>
                <a:r>
                  <a:rPr lang="zh-CN" altLang="zh-CN" sz="2400" dirty="0"/>
                  <a:t>，或者称</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是</a:t>
                </a:r>
                <a14:m>
                  <m:oMath xmlns:m="http://schemas.openxmlformats.org/officeDocument/2006/math">
                    <m:r>
                      <a:rPr lang="en-US" altLang="zh-CN" sz="2400" i="1">
                        <a:latin typeface="Cambria Math" panose="02040503050406030204" pitchFamily="18" charset="0"/>
                      </a:rPr>
                      <m:t>𝐹</m:t>
                    </m:r>
                  </m:oMath>
                </a14:m>
                <a:r>
                  <a:rPr lang="zh-CN" altLang="zh-CN" sz="2400" dirty="0"/>
                  <a:t>的逻辑蕴涵</a:t>
                </a:r>
                <a:r>
                  <a:rPr lang="zh-CN" altLang="en-US" sz="2400" dirty="0"/>
                  <a:t>。</a:t>
                </a:r>
                <a:endParaRPr lang="en-US" altLang="zh-CN" sz="3200" dirty="0"/>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487735" y="1008403"/>
                <a:ext cx="11058526" cy="1926821"/>
              </a:xfrm>
              <a:blipFill>
                <a:blip r:embed="rId2"/>
                <a:stretch>
                  <a:fillRect l="-827" r="-3638"/>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87</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87</a:t>
            </a:fld>
            <a:endParaRPr kumimoji="1" lang="zh-CN" altLang="en-US"/>
          </a:p>
        </p:txBody>
      </p:sp>
      <p:sp>
        <p:nvSpPr>
          <p:cNvPr id="6" name="内容占位符 4"/>
          <p:cNvSpPr txBox="1"/>
          <p:nvPr/>
        </p:nvSpPr>
        <p:spPr bwMode="auto">
          <a:xfrm>
            <a:off x="512562" y="3031243"/>
            <a:ext cx="11058526" cy="3044283"/>
          </a:xfrm>
          <a:prstGeom prst="rect">
            <a:avLst/>
          </a:prstGeom>
          <a:noFill/>
          <a:ln>
            <a:noFill/>
          </a:ln>
          <a:effec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2000" b="0">
                <a:solidFill>
                  <a:schemeClr val="tx1"/>
                </a:solidFill>
                <a:effectLst/>
                <a:latin typeface="微软雅黑" panose="020B0503020204020204" pitchFamily="34" charset="-122"/>
                <a:ea typeface="微软雅黑" panose="020B0503020204020204" pitchFamily="34" charset="-122"/>
                <a:cs typeface="Arial" panose="020B0604020202020204"/>
              </a:defRPr>
            </a:lvl1pPr>
            <a:lvl2pPr marL="685800" indent="-263525" algn="l" rtl="0" eaLnBrk="1" fontAlgn="base" hangingPunct="1">
              <a:spcBef>
                <a:spcPct val="20000"/>
              </a:spcBef>
              <a:spcAft>
                <a:spcPct val="0"/>
              </a:spcAft>
              <a:buChar char="–"/>
              <a:defRPr kumimoji="1" sz="1800" b="0">
                <a:solidFill>
                  <a:schemeClr val="tx1"/>
                </a:solidFill>
                <a:effectLst/>
                <a:latin typeface="微软雅黑" panose="020B0503020204020204" pitchFamily="34" charset="-122"/>
                <a:ea typeface="微软雅黑" panose="020B0503020204020204" pitchFamily="34" charset="-122"/>
                <a:cs typeface="Arial" panose="020B0604020202020204"/>
              </a:defRPr>
            </a:lvl2pPr>
            <a:lvl3pPr marL="1055370" indent="-210820" algn="l" rtl="0" eaLnBrk="1" fontAlgn="base" hangingPunct="1">
              <a:spcBef>
                <a:spcPct val="20000"/>
              </a:spcBef>
              <a:spcAft>
                <a:spcPct val="0"/>
              </a:spcAft>
              <a:buChar char="•"/>
              <a:defRPr kumimoji="1" sz="1600" b="0">
                <a:solidFill>
                  <a:schemeClr val="tx1"/>
                </a:solidFill>
                <a:effectLst/>
                <a:latin typeface="微软雅黑" panose="020B0503020204020204" pitchFamily="34" charset="-122"/>
                <a:ea typeface="微软雅黑" panose="020B0503020204020204" pitchFamily="34"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marL="0" indent="0">
              <a:lnSpc>
                <a:spcPct val="150000"/>
              </a:lnSpc>
              <a:buFont typeface="Wingdings" panose="05000000000000000000" pitchFamily="2" charset="2"/>
              <a:buNone/>
            </a:pPr>
            <a:r>
              <a:rPr lang="zh-CN" altLang="zh-CN" sz="2400" kern="0" dirty="0"/>
              <a:t>基于逻辑蕴涵的定义，</a:t>
            </a:r>
            <a:r>
              <a:rPr lang="zh-CN" altLang="en-US" sz="2400" kern="0" dirty="0"/>
              <a:t>需要解决的问题：</a:t>
            </a:r>
            <a:endParaRPr lang="en-US" altLang="zh-CN" sz="2400" kern="0" dirty="0"/>
          </a:p>
          <a:p>
            <a:pPr lvl="1">
              <a:lnSpc>
                <a:spcPct val="150000"/>
              </a:lnSpc>
              <a:buFont typeface="Wingdings" panose="05000000000000000000" pitchFamily="2" charset="2"/>
              <a:buChar char="l"/>
            </a:pPr>
            <a:r>
              <a:rPr lang="zh-CN" altLang="en-US" sz="2400" kern="0" dirty="0"/>
              <a:t>如何</a:t>
            </a:r>
            <a:r>
              <a:rPr lang="zh-CN" altLang="zh-CN" sz="2400" kern="0" dirty="0"/>
              <a:t>从一组函数依赖中推理出</a:t>
            </a:r>
            <a:r>
              <a:rPr lang="zh-CN" altLang="zh-CN" sz="2400" b="1" kern="0" dirty="0"/>
              <a:t>蕴涵</a:t>
            </a:r>
            <a:r>
              <a:rPr lang="zh-CN" altLang="zh-CN" sz="2400" kern="0" dirty="0"/>
              <a:t>的函数依赖？</a:t>
            </a:r>
            <a:endParaRPr lang="en-US" altLang="zh-CN" sz="2400" kern="0" dirty="0"/>
          </a:p>
          <a:p>
            <a:pPr lvl="1">
              <a:lnSpc>
                <a:spcPct val="150000"/>
              </a:lnSpc>
              <a:buFont typeface="Wingdings" panose="05000000000000000000" pitchFamily="2" charset="2"/>
              <a:buChar char="l"/>
            </a:pPr>
            <a:r>
              <a:rPr lang="zh-CN" altLang="zh-CN" sz="2400" kern="0" dirty="0"/>
              <a:t>如何求得给定关系模式的</a:t>
            </a:r>
            <a:r>
              <a:rPr lang="zh-CN" altLang="zh-CN" sz="2400" b="1" kern="0" dirty="0"/>
              <a:t>键</a:t>
            </a:r>
            <a:r>
              <a:rPr lang="zh-CN" altLang="zh-CN" sz="2400" kern="0" dirty="0"/>
              <a:t>？</a:t>
            </a:r>
            <a:endParaRPr lang="en-US" altLang="zh-CN" sz="2400" kern="0" dirty="0"/>
          </a:p>
          <a:p>
            <a:pPr lvl="1">
              <a:lnSpc>
                <a:spcPct val="150000"/>
              </a:lnSpc>
              <a:buFont typeface="Wingdings" panose="05000000000000000000" pitchFamily="2" charset="2"/>
              <a:buChar char="l"/>
            </a:pPr>
            <a:r>
              <a:rPr lang="zh-CN" altLang="zh-CN" sz="2400" b="1" kern="0" dirty="0"/>
              <a:t>这就需要一组推理规则，这组推理规则就是</a:t>
            </a:r>
            <a:r>
              <a:rPr lang="en-US" altLang="zh-CN" sz="2400" b="1" kern="0" dirty="0"/>
              <a:t>Armstrong</a:t>
            </a:r>
            <a:r>
              <a:rPr lang="zh-CN" altLang="zh-CN" sz="2400" b="1" kern="0" dirty="0"/>
              <a:t>公理系统</a:t>
            </a:r>
            <a:r>
              <a:rPr lang="zh-CN" altLang="zh-CN" sz="2400" kern="0" dirty="0"/>
              <a:t>。</a:t>
            </a:r>
          </a:p>
          <a:p>
            <a:pPr>
              <a:lnSpc>
                <a:spcPct val="150000"/>
              </a:lnSpc>
            </a:pPr>
            <a:endParaRPr lang="en-US" altLang="zh-CN" sz="3200" kern="0" dirty="0"/>
          </a:p>
          <a:p>
            <a:pPr>
              <a:lnSpc>
                <a:spcPct val="150000"/>
              </a:lnSpc>
            </a:pPr>
            <a:endParaRPr lang="zh-CN" altLang="en-US" sz="3200" kern="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151585" y="1008404"/>
            <a:ext cx="11819921" cy="5158932"/>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en-US" altLang="zh-CN" dirty="0"/>
              <a:t>Armstrong </a:t>
            </a:r>
            <a:r>
              <a:rPr lang="zh-CN" altLang="zh-CN" dirty="0"/>
              <a:t>公理系统</a:t>
            </a:r>
            <a:r>
              <a:rPr lang="zh-CN" altLang="en-US" dirty="0"/>
              <a:t>（续）</a:t>
            </a:r>
            <a:endParaRPr kumimoji="1"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137162" y="1355157"/>
                <a:ext cx="11249065" cy="5075352"/>
              </a:xfrm>
            </p:spPr>
            <p:txBody>
              <a:bodyPr/>
              <a:lstStyle/>
              <a:p>
                <a:pPr marL="0" indent="0">
                  <a:lnSpc>
                    <a:spcPct val="135000"/>
                  </a:lnSpc>
                  <a:buNone/>
                </a:pPr>
                <a:r>
                  <a:rPr lang="en-US" altLang="zh-CN" sz="2400" dirty="0"/>
                  <a:t>【</a:t>
                </a:r>
                <a:r>
                  <a:rPr lang="zh-CN" altLang="en-US" sz="2400" b="1" dirty="0"/>
                  <a:t>定义</a:t>
                </a:r>
                <a:r>
                  <a:rPr lang="en-US" altLang="zh-CN" sz="2400" b="1" dirty="0"/>
                  <a:t>3.2</a:t>
                </a:r>
                <a:r>
                  <a:rPr lang="en-US" altLang="zh-CN" sz="2400" dirty="0"/>
                  <a:t>】</a:t>
                </a:r>
                <a:r>
                  <a:rPr lang="en-US" altLang="zh-CN" sz="2400" b="1" dirty="0">
                    <a:solidFill>
                      <a:srgbClr val="7030A0"/>
                    </a:solidFill>
                  </a:rPr>
                  <a:t>Armstrong </a:t>
                </a:r>
                <a:r>
                  <a:rPr lang="zh-CN" altLang="zh-CN" sz="2400" b="1" dirty="0">
                    <a:solidFill>
                      <a:srgbClr val="7030A0"/>
                    </a:solidFill>
                  </a:rPr>
                  <a:t>公理系统</a:t>
                </a:r>
                <a:r>
                  <a:rPr lang="zh-CN" altLang="en-US" sz="2400" dirty="0"/>
                  <a:t>：</a:t>
                </a:r>
                <a14:m>
                  <m:oMath xmlns:m="http://schemas.openxmlformats.org/officeDocument/2006/math">
                    <m:r>
                      <a:rPr lang="en-US" altLang="zh-CN" sz="2400" i="1">
                        <a:latin typeface="Cambria Math" panose="02040503050406030204" pitchFamily="18" charset="0"/>
                      </a:rPr>
                      <m:t>𝑈</m:t>
                    </m:r>
                    <m:r>
                      <a:rPr lang="en-US" altLang="zh-CN" sz="2400" i="1">
                        <a:latin typeface="Cambria Math" panose="02040503050406030204" pitchFamily="18" charset="0"/>
                      </a:rPr>
                      <m:t>={</m:t>
                    </m:r>
                    <m:sSub>
                      <m:sSubPr>
                        <m:ctrlPr>
                          <a:rPr lang="zh-CN" altLang="zh-CN" sz="2400" i="1" baseline="-2500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baseline="-25000">
                            <a:latin typeface="Cambria Math" panose="02040503050406030204" pitchFamily="18" charset="0"/>
                          </a:rPr>
                          <m:t>1</m:t>
                        </m:r>
                      </m:sub>
                    </m:sSub>
                    <m:r>
                      <a:rPr lang="en-US" altLang="zh-CN" sz="2400" i="1">
                        <a:latin typeface="Cambria Math" panose="02040503050406030204" pitchFamily="18" charset="0"/>
                      </a:rPr>
                      <m:t>, </m:t>
                    </m:r>
                    <m:sSub>
                      <m:sSubPr>
                        <m:ctrlPr>
                          <a:rPr lang="zh-CN" altLang="zh-CN" sz="2400" i="1" baseline="-2500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baseline="-25000">
                            <a:latin typeface="Cambria Math" panose="02040503050406030204" pitchFamily="18" charset="0"/>
                          </a:rPr>
                          <m:t>2</m:t>
                        </m:r>
                      </m:sub>
                    </m:sSub>
                    <m:r>
                      <a:rPr lang="en-US" altLang="zh-CN" sz="2400" i="1">
                        <a:latin typeface="Cambria Math" panose="02040503050406030204" pitchFamily="18" charset="0"/>
                      </a:rPr>
                      <m:t>, …, </m:t>
                    </m:r>
                    <m:sSub>
                      <m:sSubPr>
                        <m:ctrlPr>
                          <a:rPr lang="zh-CN" altLang="zh-CN" sz="2400" i="1" baseline="-2500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baseline="-25000">
                            <a:latin typeface="Cambria Math" panose="02040503050406030204" pitchFamily="18" charset="0"/>
                          </a:rPr>
                          <m:t>𝑛</m:t>
                        </m:r>
                      </m:sub>
                    </m:sSub>
                    <m:r>
                      <a:rPr lang="en-US" altLang="zh-CN" sz="2400" i="1">
                        <a:latin typeface="Cambria Math" panose="02040503050406030204" pitchFamily="18" charset="0"/>
                      </a:rPr>
                      <m:t>}</m:t>
                    </m:r>
                  </m:oMath>
                </a14:m>
                <a:r>
                  <a:rPr lang="zh-CN" altLang="zh-CN" sz="2400" dirty="0"/>
                  <a:t>是</a:t>
                </a:r>
                <a:r>
                  <a:rPr lang="en-US" altLang="zh-CN" sz="2400" i="1" dirty="0"/>
                  <a:t>R</a:t>
                </a:r>
                <a:r>
                  <a:rPr lang="zh-CN" altLang="en-US" sz="2400" i="1" dirty="0"/>
                  <a:t> </a:t>
                </a:r>
                <a:r>
                  <a:rPr lang="zh-CN" altLang="zh-CN" sz="2400" dirty="0"/>
                  <a:t>中所有属性的集合，</a:t>
                </a:r>
                <a:r>
                  <a:rPr lang="en-US" altLang="zh-CN" sz="2400" i="1" dirty="0"/>
                  <a:t>F</a:t>
                </a:r>
                <a:r>
                  <a:rPr lang="zh-CN" altLang="zh-CN" sz="2400" dirty="0"/>
                  <a:t>是</a:t>
                </a:r>
                <a:r>
                  <a:rPr lang="en-US" altLang="zh-CN" sz="2400" i="1" dirty="0"/>
                  <a:t>U</a:t>
                </a:r>
                <a:r>
                  <a:rPr lang="zh-CN" altLang="zh-CN" sz="2400" dirty="0"/>
                  <a:t>上的一组函数依赖，有关系模式</a:t>
                </a:r>
                <a14:m>
                  <m:oMath xmlns:m="http://schemas.openxmlformats.org/officeDocument/2006/math">
                    <m:r>
                      <a:rPr lang="en-US" altLang="zh-CN" sz="2400" i="1">
                        <a:latin typeface="Cambria Math" panose="02040503050406030204" pitchFamily="18" charset="0"/>
                      </a:rPr>
                      <m:t>𝑅</m:t>
                    </m:r>
                    <m:r>
                      <a:rPr lang="en-US" altLang="zh-CN" sz="2400" i="1">
                        <a:latin typeface="Cambria Math" panose="02040503050406030204" pitchFamily="18" charset="0"/>
                      </a:rPr>
                      <m:t>&lt;</m:t>
                    </m:r>
                    <m:r>
                      <a:rPr lang="en-US" altLang="zh-CN" sz="2400" i="1">
                        <a:latin typeface="Cambria Math" panose="02040503050406030204" pitchFamily="18" charset="0"/>
                      </a:rPr>
                      <m:t>𝑈</m:t>
                    </m:r>
                    <m:r>
                      <a:rPr lang="en-US" altLang="zh-CN" sz="2400" i="1">
                        <a:latin typeface="Cambria Math" panose="02040503050406030204" pitchFamily="18" charset="0"/>
                      </a:rPr>
                      <m:t>, </m:t>
                    </m:r>
                    <m:r>
                      <a:rPr lang="en-US" altLang="zh-CN" sz="2400" i="1">
                        <a:latin typeface="Cambria Math" panose="02040503050406030204" pitchFamily="18" charset="0"/>
                      </a:rPr>
                      <m:t>𝐹</m:t>
                    </m:r>
                    <m:r>
                      <a:rPr lang="en-US" altLang="zh-CN" sz="2400" i="1">
                        <a:latin typeface="Cambria Math" panose="02040503050406030204" pitchFamily="18" charset="0"/>
                      </a:rPr>
                      <m:t>&gt;</m:t>
                    </m:r>
                  </m:oMath>
                </a14:m>
                <a:r>
                  <a:rPr lang="zh-CN" altLang="zh-CN" sz="2400" dirty="0"/>
                  <a:t>，对于</a:t>
                </a:r>
                <a14:m>
                  <m:oMath xmlns:m="http://schemas.openxmlformats.org/officeDocument/2006/math">
                    <m:r>
                      <a:rPr lang="en-US" altLang="zh-CN" sz="2400" i="1">
                        <a:latin typeface="Cambria Math" panose="02040503050406030204" pitchFamily="18" charset="0"/>
                      </a:rPr>
                      <m:t>𝑅</m:t>
                    </m:r>
                    <m:r>
                      <a:rPr lang="en-US" altLang="zh-CN" sz="2400" i="1">
                        <a:latin typeface="Cambria Math" panose="02040503050406030204" pitchFamily="18" charset="0"/>
                      </a:rPr>
                      <m:t>&lt;</m:t>
                    </m:r>
                    <m:r>
                      <a:rPr lang="en-US" altLang="zh-CN" sz="2400" i="1">
                        <a:latin typeface="Cambria Math" panose="02040503050406030204" pitchFamily="18" charset="0"/>
                      </a:rPr>
                      <m:t>𝑈</m:t>
                    </m:r>
                    <m:r>
                      <a:rPr lang="en-US" altLang="zh-CN" sz="2400" i="1">
                        <a:latin typeface="Cambria Math" panose="02040503050406030204" pitchFamily="18" charset="0"/>
                      </a:rPr>
                      <m:t>, </m:t>
                    </m:r>
                    <m:r>
                      <a:rPr lang="en-US" altLang="zh-CN" sz="2400" i="1">
                        <a:latin typeface="Cambria Math" panose="02040503050406030204" pitchFamily="18" charset="0"/>
                      </a:rPr>
                      <m:t>𝐹</m:t>
                    </m:r>
                    <m:r>
                      <a:rPr lang="en-US" altLang="zh-CN" sz="2400" i="1">
                        <a:latin typeface="Cambria Math" panose="02040503050406030204" pitchFamily="18" charset="0"/>
                      </a:rPr>
                      <m:t>&gt;</m:t>
                    </m:r>
                  </m:oMath>
                </a14:m>
                <a:r>
                  <a:rPr lang="zh-CN" altLang="zh-CN" sz="2400" dirty="0"/>
                  <a:t>有以下推理规则</a:t>
                </a:r>
                <a:r>
                  <a:rPr lang="zh-CN" altLang="en-US" sz="2400" dirty="0"/>
                  <a:t>：</a:t>
                </a:r>
                <a:endParaRPr lang="en-US" altLang="zh-CN" sz="2400" dirty="0"/>
              </a:p>
              <a:p>
                <a:pPr marL="1301115" lvl="2" indent="-457200">
                  <a:lnSpc>
                    <a:spcPct val="120000"/>
                  </a:lnSpc>
                  <a:buFont typeface="+mj-lt"/>
                  <a:buAutoNum type="arabicPeriod"/>
                </a:pPr>
                <a:r>
                  <a:rPr lang="zh-CN" altLang="zh-CN" sz="2400" dirty="0">
                    <a:solidFill>
                      <a:srgbClr val="7030A0"/>
                    </a:solidFill>
                  </a:rPr>
                  <a:t>自反律</a:t>
                </a:r>
                <a:r>
                  <a:rPr lang="zh-CN" altLang="en-US" sz="2400" dirty="0"/>
                  <a:t>：</a:t>
                </a:r>
                <a:r>
                  <a:rPr lang="zh-CN" altLang="zh-CN" sz="2400" dirty="0"/>
                  <a:t>若</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𝑈</m:t>
                    </m:r>
                  </m:oMath>
                </a14:m>
                <a:r>
                  <a:rPr lang="zh-CN" altLang="zh-CN" sz="2400" dirty="0"/>
                  <a:t>，则</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为</a:t>
                </a:r>
                <a14:m>
                  <m:oMath xmlns:m="http://schemas.openxmlformats.org/officeDocument/2006/math">
                    <m:r>
                      <a:rPr lang="en-US" altLang="zh-CN" sz="2400" i="1">
                        <a:latin typeface="Cambria Math" panose="02040503050406030204" pitchFamily="18" charset="0"/>
                      </a:rPr>
                      <m:t>𝐹</m:t>
                    </m:r>
                  </m:oMath>
                </a14:m>
                <a:r>
                  <a:rPr lang="zh-CN" altLang="zh-CN" sz="2400" dirty="0"/>
                  <a:t>所蕴涵</a:t>
                </a:r>
                <a:r>
                  <a:rPr lang="zh-CN" altLang="en-US" sz="2400" dirty="0"/>
                  <a:t>。</a:t>
                </a:r>
                <a:endParaRPr lang="en-US" altLang="zh-CN" dirty="0"/>
              </a:p>
              <a:p>
                <a:pPr marL="2030898" lvl="4" indent="-342900">
                  <a:lnSpc>
                    <a:spcPct val="120000"/>
                  </a:lnSpc>
                  <a:buFont typeface="Arial" panose="020B0604020202020204" pitchFamily="34" charset="0"/>
                  <a:buChar char="•"/>
                </a:pPr>
                <a:r>
                  <a:rPr lang="zh-CN" altLang="en-US" dirty="0"/>
                  <a:t>一个属性集总是函数依赖于它的子集。</a:t>
                </a:r>
                <a:endParaRPr lang="en-US" altLang="zh-CN" sz="2400" dirty="0">
                  <a:solidFill>
                    <a:srgbClr val="7030A0"/>
                  </a:solidFill>
                </a:endParaRPr>
              </a:p>
              <a:p>
                <a:pPr marL="1301115" lvl="2" indent="-457200">
                  <a:lnSpc>
                    <a:spcPct val="120000"/>
                  </a:lnSpc>
                  <a:buFont typeface="+mj-lt"/>
                  <a:buAutoNum type="arabicPeriod"/>
                </a:pPr>
                <a:r>
                  <a:rPr lang="zh-CN" altLang="zh-CN" sz="2400" dirty="0">
                    <a:solidFill>
                      <a:srgbClr val="7030A0"/>
                    </a:solidFill>
                  </a:rPr>
                  <a:t>增广律</a:t>
                </a:r>
                <a:r>
                  <a:rPr lang="zh-CN" altLang="en-US" sz="2400" dirty="0"/>
                  <a:t>：</a:t>
                </a:r>
                <a:r>
                  <a:rPr lang="zh-CN" altLang="zh-CN" sz="2400" dirty="0"/>
                  <a:t>若</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为</a:t>
                </a:r>
                <a14:m>
                  <m:oMath xmlns:m="http://schemas.openxmlformats.org/officeDocument/2006/math">
                    <m:r>
                      <a:rPr lang="en-US" altLang="zh-CN" sz="2400" i="1">
                        <a:latin typeface="Cambria Math" panose="02040503050406030204" pitchFamily="18" charset="0"/>
                      </a:rPr>
                      <m:t>𝐹</m:t>
                    </m:r>
                  </m:oMath>
                </a14:m>
                <a:r>
                  <a:rPr lang="zh-CN" altLang="zh-CN" sz="2400" dirty="0"/>
                  <a:t>所蕴涵，且</a:t>
                </a:r>
                <a14:m>
                  <m:oMath xmlns:m="http://schemas.openxmlformats.org/officeDocument/2006/math">
                    <m:r>
                      <a:rPr lang="en-US" altLang="zh-CN" sz="2400" i="1">
                        <a:latin typeface="Cambria Math" panose="02040503050406030204" pitchFamily="18" charset="0"/>
                      </a:rPr>
                      <m:t>𝑍</m:t>
                    </m:r>
                    <m:r>
                      <a:rPr lang="en-US" altLang="zh-CN" sz="2400" i="1">
                        <a:latin typeface="Cambria Math" panose="02040503050406030204" pitchFamily="18" charset="0"/>
                      </a:rPr>
                      <m:t>⊆</m:t>
                    </m:r>
                    <m:r>
                      <a:rPr lang="en-US" altLang="zh-CN" sz="2400" i="1">
                        <a:latin typeface="Cambria Math" panose="02040503050406030204" pitchFamily="18" charset="0"/>
                      </a:rPr>
                      <m:t>𝑈</m:t>
                    </m:r>
                  </m:oMath>
                </a14:m>
                <a:r>
                  <a:rPr lang="zh-CN" altLang="zh-CN" sz="2400" dirty="0"/>
                  <a:t>，则</a:t>
                </a:r>
                <a14:m>
                  <m:oMath xmlns:m="http://schemas.openxmlformats.org/officeDocument/2006/math">
                    <m:r>
                      <a:rPr lang="en-US" altLang="zh-CN" sz="2400" i="1">
                        <a:latin typeface="Cambria Math" panose="02040503050406030204" pitchFamily="18" charset="0"/>
                      </a:rPr>
                      <m:t>𝑋𝑍</m:t>
                    </m:r>
                    <m:r>
                      <a:rPr lang="en-US" altLang="zh-CN" sz="2400" i="1">
                        <a:latin typeface="Cambria Math" panose="02040503050406030204" pitchFamily="18" charset="0"/>
                      </a:rPr>
                      <m:t>→</m:t>
                    </m:r>
                    <m:r>
                      <a:rPr lang="en-US" altLang="zh-CN" sz="2400" i="1">
                        <a:latin typeface="Cambria Math" panose="02040503050406030204" pitchFamily="18" charset="0"/>
                      </a:rPr>
                      <m:t>𝑌𝑍</m:t>
                    </m:r>
                  </m:oMath>
                </a14:m>
                <a:r>
                  <a:rPr lang="zh-CN" altLang="zh-CN" sz="2400" dirty="0"/>
                  <a:t>为</a:t>
                </a:r>
                <a14:m>
                  <m:oMath xmlns:m="http://schemas.openxmlformats.org/officeDocument/2006/math">
                    <m:r>
                      <a:rPr lang="en-US" altLang="zh-CN" sz="2400" i="1">
                        <a:latin typeface="Cambria Math" panose="02040503050406030204" pitchFamily="18" charset="0"/>
                      </a:rPr>
                      <m:t>𝐹</m:t>
                    </m:r>
                  </m:oMath>
                </a14:m>
                <a:r>
                  <a:rPr lang="zh-CN" altLang="zh-CN" sz="2400" dirty="0"/>
                  <a:t>所蕴涵</a:t>
                </a:r>
                <a:r>
                  <a:rPr lang="zh-CN" altLang="en-US" sz="2400" dirty="0"/>
                  <a:t>。</a:t>
                </a:r>
                <a:endParaRPr lang="en-US" altLang="zh-CN" sz="2400" dirty="0"/>
              </a:p>
              <a:p>
                <a:pPr marL="2145198" lvl="4" indent="-457200">
                  <a:lnSpc>
                    <a:spcPct val="120000"/>
                  </a:lnSpc>
                  <a:buFont typeface="Arial" panose="020B0604020202020204" pitchFamily="34" charset="0"/>
                  <a:buChar char="•"/>
                </a:pPr>
                <a:r>
                  <a:rPr lang="zh-CN" altLang="en-US" sz="1800" dirty="0"/>
                  <a:t>如果 𝑋</a:t>
                </a:r>
                <a:r>
                  <a:rPr lang="en-US" altLang="zh-CN" sz="1800" dirty="0"/>
                  <a:t> </a:t>
                </a:r>
                <a:r>
                  <a:rPr lang="zh-CN" altLang="en-US" sz="1800" dirty="0"/>
                  <a:t>能唯一决定 𝑌，那么在 𝑋</a:t>
                </a:r>
                <a:r>
                  <a:rPr lang="en-US" altLang="zh-CN" sz="1800" dirty="0"/>
                  <a:t> </a:t>
                </a:r>
                <a:r>
                  <a:rPr lang="zh-CN" altLang="en-US" sz="1800" dirty="0"/>
                  <a:t>和 𝑌</a:t>
                </a:r>
                <a:r>
                  <a:rPr lang="en-US" altLang="zh-CN" sz="1800" dirty="0"/>
                  <a:t> </a:t>
                </a:r>
                <a:r>
                  <a:rPr lang="zh-CN" altLang="en-US" sz="1800" dirty="0"/>
                  <a:t>的基础上增加相同的属性 𝑍，依赖关系仍然成立。</a:t>
                </a:r>
                <a:endParaRPr lang="en-US" altLang="zh-CN" sz="1800" dirty="0"/>
              </a:p>
              <a:p>
                <a:pPr marL="1301115" lvl="2" indent="-457200">
                  <a:lnSpc>
                    <a:spcPct val="120000"/>
                  </a:lnSpc>
                  <a:buFont typeface="+mj-lt"/>
                  <a:buAutoNum type="arabicPeriod"/>
                </a:pPr>
                <a:r>
                  <a:rPr lang="zh-CN" altLang="zh-CN" sz="2400" dirty="0">
                    <a:solidFill>
                      <a:srgbClr val="7030A0"/>
                    </a:solidFill>
                  </a:rPr>
                  <a:t>传递律</a:t>
                </a:r>
                <a:r>
                  <a:rPr lang="zh-CN" altLang="zh-CN" sz="2400" dirty="0"/>
                  <a:t>：若</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r>
                      <a:rPr lang="zh-CN" altLang="zh-CN" sz="2400">
                        <a:latin typeface="Cambria Math" panose="02040503050406030204" pitchFamily="18" charset="0"/>
                      </a:rPr>
                      <m:t>和</m:t>
                    </m:r>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𝑍</m:t>
                    </m:r>
                  </m:oMath>
                </a14:m>
                <a:r>
                  <a:rPr lang="zh-CN" altLang="zh-CN" sz="2400" dirty="0"/>
                  <a:t>为</a:t>
                </a:r>
                <a14:m>
                  <m:oMath xmlns:m="http://schemas.openxmlformats.org/officeDocument/2006/math">
                    <m:r>
                      <a:rPr lang="en-US" altLang="zh-CN" sz="2400" i="1">
                        <a:latin typeface="Cambria Math" panose="02040503050406030204" pitchFamily="18" charset="0"/>
                      </a:rPr>
                      <m:t>𝐹</m:t>
                    </m:r>
                  </m:oMath>
                </a14:m>
                <a:r>
                  <a:rPr lang="zh-CN" altLang="zh-CN" sz="2400" dirty="0"/>
                  <a:t>所蕴涵，则</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𝑍</m:t>
                    </m:r>
                  </m:oMath>
                </a14:m>
                <a:r>
                  <a:rPr lang="zh-CN" altLang="zh-CN" sz="2400" dirty="0"/>
                  <a:t>为</a:t>
                </a:r>
                <a14:m>
                  <m:oMath xmlns:m="http://schemas.openxmlformats.org/officeDocument/2006/math">
                    <m:r>
                      <a:rPr lang="en-US" altLang="zh-CN" sz="2400" i="1">
                        <a:latin typeface="Cambria Math" panose="02040503050406030204" pitchFamily="18" charset="0"/>
                      </a:rPr>
                      <m:t>𝐹</m:t>
                    </m:r>
                  </m:oMath>
                </a14:m>
                <a:r>
                  <a:rPr lang="zh-CN" altLang="zh-CN" sz="2400" dirty="0"/>
                  <a:t>所蕴涵。</a:t>
                </a:r>
                <a:endParaRPr lang="en-US" altLang="zh-CN" sz="2400" dirty="0"/>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137162" y="1355157"/>
                <a:ext cx="11249065" cy="5075352"/>
              </a:xfrm>
              <a:blipFill>
                <a:blip r:embed="rId3"/>
                <a:stretch>
                  <a:fillRect l="-867" r="-488"/>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88</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88</a:t>
            </a:fld>
            <a:endParaRPr kumimoji="1" lang="zh-CN" altLang="en-US"/>
          </a:p>
        </p:txBody>
      </p:sp>
    </p:spTree>
    <p:extLst>
      <p:ext uri="{BB962C8B-B14F-4D97-AF65-F5344CB8AC3E}">
        <p14:creationId xmlns:p14="http://schemas.microsoft.com/office/powerpoint/2010/main" val="4772241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151585" y="1008404"/>
            <a:ext cx="11819921" cy="5158932"/>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en-US" altLang="zh-CN" dirty="0"/>
              <a:t>Armstrong </a:t>
            </a:r>
            <a:r>
              <a:rPr lang="zh-CN" altLang="zh-CN" dirty="0"/>
              <a:t>公理系统</a:t>
            </a:r>
            <a:r>
              <a:rPr lang="zh-CN" altLang="en-US" dirty="0"/>
              <a:t>（续）</a:t>
            </a:r>
            <a:endParaRPr kumimoji="1"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137162" y="1355157"/>
                <a:ext cx="11249065" cy="5075352"/>
              </a:xfrm>
            </p:spPr>
            <p:txBody>
              <a:bodyPr/>
              <a:lstStyle/>
              <a:p>
                <a:pPr marL="843915" lvl="2" indent="0">
                  <a:lnSpc>
                    <a:spcPct val="120000"/>
                  </a:lnSpc>
                  <a:buNone/>
                </a:pPr>
                <a:r>
                  <a:rPr lang="zh-CN" altLang="en-US" sz="2400" dirty="0"/>
                  <a:t>根据</a:t>
                </a:r>
                <a:r>
                  <a:rPr lang="zh-CN" altLang="zh-CN" sz="2400" dirty="0"/>
                  <a:t>自反律、增广律和传递律，可以推出以下</a:t>
                </a:r>
                <a:r>
                  <a:rPr lang="en-US" altLang="zh-CN" sz="2400" dirty="0"/>
                  <a:t>3</a:t>
                </a:r>
                <a:r>
                  <a:rPr lang="zh-CN" altLang="zh-CN" sz="2400" dirty="0"/>
                  <a:t>条推理规则： </a:t>
                </a:r>
                <a:endParaRPr lang="en-US" altLang="zh-CN" sz="2400" dirty="0"/>
              </a:p>
              <a:p>
                <a:pPr marL="1301115" lvl="2" indent="-457200">
                  <a:lnSpc>
                    <a:spcPct val="120000"/>
                  </a:lnSpc>
                  <a:buFont typeface="+mj-lt"/>
                  <a:buAutoNum type="arabicPeriod" startAt="4"/>
                </a:pPr>
                <a:r>
                  <a:rPr lang="zh-CN" altLang="zh-CN" sz="2400" dirty="0">
                    <a:solidFill>
                      <a:srgbClr val="7030A0"/>
                    </a:solidFill>
                  </a:rPr>
                  <a:t>合并规则</a:t>
                </a:r>
                <a:r>
                  <a:rPr lang="zh-CN" altLang="zh-CN" sz="2400" dirty="0"/>
                  <a:t>：若</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𝑍</m:t>
                    </m:r>
                  </m:oMath>
                </a14:m>
                <a:r>
                  <a:rPr lang="zh-CN" altLang="zh-CN" sz="2400" dirty="0"/>
                  <a:t>，则</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𝑌𝑍</m:t>
                    </m:r>
                  </m:oMath>
                </a14:m>
                <a:r>
                  <a:rPr lang="zh-CN" altLang="zh-CN" sz="2400" dirty="0"/>
                  <a:t>。 </a:t>
                </a:r>
                <a:endParaRPr lang="en-US" altLang="zh-CN" sz="2892" dirty="0"/>
              </a:p>
              <a:p>
                <a:pPr marL="1301115" lvl="2" indent="-457200">
                  <a:lnSpc>
                    <a:spcPct val="120000"/>
                  </a:lnSpc>
                  <a:buFont typeface="+mj-lt"/>
                  <a:buAutoNum type="arabicPeriod" startAt="4"/>
                </a:pPr>
                <a:r>
                  <a:rPr lang="zh-CN" altLang="zh-CN" sz="2400" dirty="0">
                    <a:solidFill>
                      <a:srgbClr val="7030A0"/>
                    </a:solidFill>
                  </a:rPr>
                  <a:t>分解规则</a:t>
                </a:r>
                <a:r>
                  <a:rPr lang="zh-CN" altLang="zh-CN" sz="2400" dirty="0"/>
                  <a:t>：若</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a:t>
                </a:r>
                <a14:m>
                  <m:oMath xmlns:m="http://schemas.openxmlformats.org/officeDocument/2006/math">
                    <m:r>
                      <a:rPr lang="en-US" altLang="zh-CN" sz="2400" i="1">
                        <a:latin typeface="Cambria Math" panose="02040503050406030204" pitchFamily="18" charset="0"/>
                      </a:rPr>
                      <m:t>𝑍</m:t>
                    </m:r>
                    <m:r>
                      <a:rPr lang="en-US" altLang="zh-CN" sz="2400" i="1">
                        <a:latin typeface="Cambria Math" panose="02040503050406030204" pitchFamily="18" charset="0"/>
                      </a:rPr>
                      <m:t>⊆</m:t>
                    </m:r>
                    <m:r>
                      <m:rPr>
                        <m:sty m:val="p"/>
                      </m:rPr>
                      <a:rPr lang="en-US" altLang="zh-CN" sz="2400" i="1">
                        <a:latin typeface="Cambria Math" panose="02040503050406030204" pitchFamily="18" charset="0"/>
                      </a:rPr>
                      <m:t>Y</m:t>
                    </m:r>
                  </m:oMath>
                </a14:m>
                <a:r>
                  <a:rPr lang="zh-CN" altLang="zh-CN" sz="2400" dirty="0"/>
                  <a:t>，则</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𝑍</m:t>
                    </m:r>
                  </m:oMath>
                </a14:m>
                <a:r>
                  <a:rPr lang="zh-CN" altLang="zh-CN" sz="2400" dirty="0"/>
                  <a:t>。</a:t>
                </a:r>
                <a:endParaRPr lang="en-US" altLang="zh-CN" sz="2400" dirty="0"/>
              </a:p>
              <a:p>
                <a:pPr marL="1301115" lvl="2" indent="-457200">
                  <a:lnSpc>
                    <a:spcPct val="120000"/>
                  </a:lnSpc>
                  <a:buFont typeface="+mj-lt"/>
                  <a:buAutoNum type="arabicPeriod" startAt="4"/>
                </a:pPr>
                <a:r>
                  <a:rPr lang="zh-CN" altLang="zh-CN" sz="2400" dirty="0">
                    <a:solidFill>
                      <a:srgbClr val="7030A0"/>
                    </a:solidFill>
                  </a:rPr>
                  <a:t>伪传递规则</a:t>
                </a:r>
                <a:r>
                  <a:rPr lang="zh-CN" altLang="zh-CN" sz="2400" dirty="0"/>
                  <a:t>：若</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a:t>
                </a:r>
                <a14:m>
                  <m:oMath xmlns:m="http://schemas.openxmlformats.org/officeDocument/2006/math">
                    <m:r>
                      <a:rPr lang="en-US" altLang="zh-CN" sz="2400" i="1">
                        <a:latin typeface="Cambria Math" panose="02040503050406030204" pitchFamily="18" charset="0"/>
                      </a:rPr>
                      <m:t>𝑊𝑌</m:t>
                    </m:r>
                    <m:r>
                      <a:rPr lang="en-US" altLang="zh-CN" sz="2400" i="1">
                        <a:latin typeface="Cambria Math" panose="02040503050406030204" pitchFamily="18" charset="0"/>
                      </a:rPr>
                      <m:t>→</m:t>
                    </m:r>
                    <m:r>
                      <a:rPr lang="en-US" altLang="zh-CN" sz="2400" i="1">
                        <a:latin typeface="Cambria Math" panose="02040503050406030204" pitchFamily="18" charset="0"/>
                      </a:rPr>
                      <m:t>𝑍</m:t>
                    </m:r>
                  </m:oMath>
                </a14:m>
                <a:r>
                  <a:rPr lang="zh-CN" altLang="zh-CN" sz="2400" dirty="0"/>
                  <a:t>，则</a:t>
                </a:r>
                <a14:m>
                  <m:oMath xmlns:m="http://schemas.openxmlformats.org/officeDocument/2006/math">
                    <m:r>
                      <a:rPr lang="en-US" altLang="zh-CN" sz="2400" i="1">
                        <a:latin typeface="Cambria Math" panose="02040503050406030204" pitchFamily="18" charset="0"/>
                      </a:rPr>
                      <m:t>𝑋𝑊</m:t>
                    </m:r>
                    <m:r>
                      <a:rPr lang="en-US" altLang="zh-CN" sz="2400" i="1">
                        <a:latin typeface="Cambria Math" panose="02040503050406030204" pitchFamily="18" charset="0"/>
                      </a:rPr>
                      <m:t>→</m:t>
                    </m:r>
                    <m:r>
                      <a:rPr lang="en-US" altLang="zh-CN" sz="2400" i="1">
                        <a:latin typeface="Cambria Math" panose="02040503050406030204" pitchFamily="18" charset="0"/>
                      </a:rPr>
                      <m:t>𝑍</m:t>
                    </m:r>
                  </m:oMath>
                </a14:m>
                <a:r>
                  <a:rPr lang="zh-CN" altLang="zh-CN" sz="2400" dirty="0"/>
                  <a:t>。</a:t>
                </a:r>
                <a:endParaRPr lang="en-US" altLang="zh-CN" sz="2400" dirty="0"/>
              </a:p>
              <a:p>
                <a:pPr marL="1687998" lvl="4" indent="0">
                  <a:lnSpc>
                    <a:spcPct val="120000"/>
                  </a:lnSpc>
                  <a:buNone/>
                </a:pPr>
                <a:endParaRPr lang="zh-CN" altLang="zh-CN" sz="2646" dirty="0"/>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137162" y="1355157"/>
                <a:ext cx="11249065" cy="5075352"/>
              </a:xfrm>
              <a:blipFill>
                <a:blip r:embed="rId3"/>
                <a:stretch>
                  <a:fillRect t="-240"/>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89</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89</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linds(horizontal)">
                                      <p:cBhvr>
                                        <p:cTn id="7" dur="500"/>
                                        <p:tgtEl>
                                          <p:spTgt spid="1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blinds(horizontal)">
                                      <p:cBhvr>
                                        <p:cTn id="10" dur="500"/>
                                        <p:tgtEl>
                                          <p:spTgt spid="18">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animEffect transition="in" filter="blinds(horizontal)">
                                      <p:cBhvr>
                                        <p:cTn id="13" dur="500"/>
                                        <p:tgtEl>
                                          <p:spTgt spid="18">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8">
                                            <p:txEl>
                                              <p:pRg st="3" end="3"/>
                                            </p:txEl>
                                          </p:spTgt>
                                        </p:tgtEl>
                                        <p:attrNameLst>
                                          <p:attrName>style.visibility</p:attrName>
                                        </p:attrNameLst>
                                      </p:cBhvr>
                                      <p:to>
                                        <p:strVal val="visible"/>
                                      </p:to>
                                    </p:set>
                                    <p:animEffect transition="in" filter="blinds(horizontal)">
                                      <p:cBhvr>
                                        <p:cTn id="16"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41A14770-1A34-469E-89FB-952F3B0D1AB9}"/>
              </a:ext>
            </a:extLst>
          </p:cNvPr>
          <p:cNvSpPr/>
          <p:nvPr/>
        </p:nvSpPr>
        <p:spPr>
          <a:xfrm>
            <a:off x="1138136" y="946818"/>
            <a:ext cx="9798208" cy="1796266"/>
          </a:xfrm>
          <a:prstGeom prst="roundRect">
            <a:avLst>
              <a:gd name="adj" fmla="val 2064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6">
            <a:extLst>
              <a:ext uri="{FF2B5EF4-FFF2-40B4-BE49-F238E27FC236}">
                <a16:creationId xmlns:a16="http://schemas.microsoft.com/office/drawing/2014/main" id="{1E14ED45-79E9-4312-9339-FFD2FBBF03D2}"/>
              </a:ext>
            </a:extLst>
          </p:cNvPr>
          <p:cNvSpPr/>
          <p:nvPr/>
        </p:nvSpPr>
        <p:spPr>
          <a:xfrm>
            <a:off x="1324598" y="2812135"/>
            <a:ext cx="9477286" cy="344520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微软雅黑" panose="020B0503020204020204" pitchFamily="82" charset="2"/>
            </a:endParaRPr>
          </a:p>
        </p:txBody>
      </p:sp>
      <p:sp>
        <p:nvSpPr>
          <p:cNvPr id="9" name="Shape6">
            <a:extLst>
              <a:ext uri="{FF2B5EF4-FFF2-40B4-BE49-F238E27FC236}">
                <a16:creationId xmlns:a16="http://schemas.microsoft.com/office/drawing/2014/main" id="{CE352588-2D1D-44B3-8400-A394056F01B9}"/>
              </a:ext>
            </a:extLst>
          </p:cNvPr>
          <p:cNvSpPr/>
          <p:nvPr/>
        </p:nvSpPr>
        <p:spPr>
          <a:xfrm>
            <a:off x="1324598" y="2869381"/>
            <a:ext cx="9477285" cy="331890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微软雅黑" panose="020B0503020204020204" pitchFamily="82" charset="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数据库设计模型转换（续）</a:t>
            </a:r>
            <a:endParaRPr kumimoji="1" lang="zh-CN" altLang="en-US" dirty="0"/>
          </a:p>
        </p:txBody>
      </p:sp>
      <p:sp>
        <p:nvSpPr>
          <p:cNvPr id="10" name="内容占位符 2">
            <a:extLst>
              <a:ext uri="{FF2B5EF4-FFF2-40B4-BE49-F238E27FC236}">
                <a16:creationId xmlns:a16="http://schemas.microsoft.com/office/drawing/2014/main" id="{34D58731-0580-1350-9600-EA9E0CDD86CD}"/>
              </a:ext>
            </a:extLst>
          </p:cNvPr>
          <p:cNvSpPr txBox="1">
            <a:spLocks/>
          </p:cNvSpPr>
          <p:nvPr/>
        </p:nvSpPr>
        <p:spPr bwMode="auto">
          <a:xfrm>
            <a:off x="875489" y="1046228"/>
            <a:ext cx="9798209" cy="2114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marL="659431" indent="-342900" algn="just">
              <a:buFont typeface="Wingdings" panose="05000000000000000000" pitchFamily="2" charset="2"/>
              <a:buChar char="Ø"/>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由于</a:t>
            </a:r>
            <a:r>
              <a:rPr lang="en-US" altLang="zh-CN" sz="2400" u="sng" kern="100" dirty="0">
                <a:latin typeface="微软雅黑" panose="020B0503020204020204" pitchFamily="34" charset="-122"/>
                <a:ea typeface="微软雅黑" panose="020B0503020204020204" pitchFamily="34" charset="-122"/>
                <a:cs typeface="Times New Roman" panose="02020603050405020304" pitchFamily="18" charset="0"/>
              </a:rPr>
              <a:t>E-R</a:t>
            </a:r>
            <a:r>
              <a:rPr lang="zh-CN" altLang="zh-CN" sz="2400" u="sng" kern="100" dirty="0">
                <a:latin typeface="微软雅黑" panose="020B0503020204020204" pitchFamily="34" charset="-122"/>
                <a:ea typeface="微软雅黑" panose="020B0503020204020204" pitchFamily="34" charset="-122"/>
                <a:cs typeface="Times New Roman" panose="02020603050405020304" pitchFamily="18" charset="0"/>
              </a:rPr>
              <a:t>模型</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都可以进行概念设计和逻辑设计阶段的数据模型表示，</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971567" lvl="1" indent="-285750" algn="just">
              <a:buFont typeface="Wingdings" panose="05000000000000000000" pitchFamily="2" charset="2"/>
              <a:buChar char="l"/>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无论采用何种设计路线，</a:t>
            </a:r>
            <a:r>
              <a:rPr lang="zh-CN" altLang="zh-CN" sz="2000" u="sng" kern="100" dirty="0">
                <a:latin typeface="微软雅黑" panose="020B0503020204020204" pitchFamily="34" charset="-122"/>
                <a:ea typeface="微软雅黑" panose="020B0503020204020204" pitchFamily="34" charset="-122"/>
                <a:cs typeface="Times New Roman" panose="02020603050405020304" pitchFamily="18" charset="0"/>
              </a:rPr>
              <a:t>最终的目标都是将</a:t>
            </a:r>
            <a:r>
              <a:rPr lang="en-US" altLang="zh-CN" sz="2000" u="sng" kern="100" dirty="0">
                <a:latin typeface="微软雅黑" panose="020B0503020204020204" pitchFamily="34" charset="-122"/>
                <a:ea typeface="微软雅黑" panose="020B0503020204020204" pitchFamily="34" charset="-122"/>
                <a:cs typeface="Times New Roman" panose="02020603050405020304" pitchFamily="18" charset="0"/>
              </a:rPr>
              <a:t>E-R</a:t>
            </a:r>
            <a:r>
              <a:rPr lang="zh-CN" altLang="zh-CN" sz="2000" u="sng" kern="100" dirty="0">
                <a:latin typeface="微软雅黑" panose="020B0503020204020204" pitchFamily="34" charset="-122"/>
                <a:ea typeface="微软雅黑" panose="020B0503020204020204" pitchFamily="34" charset="-122"/>
                <a:cs typeface="Times New Roman" panose="02020603050405020304" pitchFamily="18" charset="0"/>
              </a:rPr>
              <a:t>模型转化为物理数据模型</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p>
          <a:p>
            <a:pPr marL="659431" indent="-342900" algn="just">
              <a:buFont typeface="Wingdings" panose="05000000000000000000" pitchFamily="2" charset="2"/>
              <a:buChar char="Ø"/>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在关系数据库的设计中，物理数据模型即是关系模型。</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971567" lvl="1" indent="-285750" algn="just">
              <a:buFont typeface="Wingdings" panose="05000000000000000000" pitchFamily="2" charset="2"/>
              <a:buChar char="l"/>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因此，</a:t>
            </a:r>
            <a:r>
              <a:rPr lang="zh-CN" altLang="zh-CN" sz="2000"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关系数据库设计的一个</a:t>
            </a:r>
            <a:r>
              <a:rPr lang="zh-CN" altLang="zh-CN" sz="2000" b="1" u="sng"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核心步骤就是将</a:t>
            </a:r>
            <a:r>
              <a:rPr lang="en-US" altLang="zh-CN" sz="2000" b="1" u="sng"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E-R</a:t>
            </a:r>
            <a:r>
              <a:rPr lang="zh-CN" altLang="zh-CN" sz="2000" b="1" u="sng"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模型转化为关系模型</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endParaRPr>
          </a:p>
        </p:txBody>
      </p:sp>
      <p:sp>
        <p:nvSpPr>
          <p:cNvPr id="5" name="灯片编号占位符 1">
            <a:extLst>
              <a:ext uri="{FF2B5EF4-FFF2-40B4-BE49-F238E27FC236}">
                <a16:creationId xmlns:a16="http://schemas.microsoft.com/office/drawing/2014/main" id="{2AEF481E-C7FA-ACF9-F63C-72F0CA53E7CC}"/>
              </a:ext>
            </a:extLst>
          </p:cNvPr>
          <p:cNvSpPr txBox="1">
            <a:spLocks/>
          </p:cNvSpPr>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pPr/>
              <a:t>9</a:t>
            </a:fld>
            <a:endParaRPr lang="zh-CN" altLang="en-US" dirty="0"/>
          </a:p>
        </p:txBody>
      </p:sp>
      <p:sp>
        <p:nvSpPr>
          <p:cNvPr id="4" name="页脚占位符 3">
            <a:extLst>
              <a:ext uri="{FF2B5EF4-FFF2-40B4-BE49-F238E27FC236}">
                <a16:creationId xmlns:a16="http://schemas.microsoft.com/office/drawing/2014/main" id="{BF0E8102-6EB2-D7D5-A805-56620FA38989}"/>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7C1EBFE8-B218-B9FA-9F5E-EDED717188AA}"/>
              </a:ext>
            </a:extLst>
          </p:cNvPr>
          <p:cNvSpPr>
            <a:spLocks noGrp="1"/>
          </p:cNvSpPr>
          <p:nvPr>
            <p:ph type="sldNum" sz="quarter" idx="12"/>
          </p:nvPr>
        </p:nvSpPr>
        <p:spPr/>
        <p:txBody>
          <a:bodyPr/>
          <a:lstStyle/>
          <a:p>
            <a:fld id="{4B0D34C0-35A8-654C-9FBA-7B4E017BD630}" type="slidenum">
              <a:rPr lang="en-US" altLang="zh-CN" smtClean="0"/>
              <a:t>9</a:t>
            </a:fld>
            <a:endParaRPr kumimoji="1" lang="zh-CN" altLang="en-US"/>
          </a:p>
        </p:txBody>
      </p:sp>
      <p:pic>
        <p:nvPicPr>
          <p:cNvPr id="3" name="图片 2">
            <a:extLst>
              <a:ext uri="{FF2B5EF4-FFF2-40B4-BE49-F238E27FC236}">
                <a16:creationId xmlns:a16="http://schemas.microsoft.com/office/drawing/2014/main" id="{D363BBB8-90CA-3006-01AD-B4DDF353C4C6}"/>
              </a:ext>
            </a:extLst>
          </p:cNvPr>
          <p:cNvPicPr>
            <a:picLocks noChangeAspect="1"/>
          </p:cNvPicPr>
          <p:nvPr/>
        </p:nvPicPr>
        <p:blipFill>
          <a:blip r:embed="rId2"/>
          <a:stretch>
            <a:fillRect/>
          </a:stretch>
        </p:blipFill>
        <p:spPr>
          <a:xfrm>
            <a:off x="2703576" y="2957680"/>
            <a:ext cx="5827776" cy="3135308"/>
          </a:xfrm>
          <a:prstGeom prst="rect">
            <a:avLst/>
          </a:prstGeom>
        </p:spPr>
      </p:pic>
    </p:spTree>
    <p:extLst>
      <p:ext uri="{BB962C8B-B14F-4D97-AF65-F5344CB8AC3E}">
        <p14:creationId xmlns:p14="http://schemas.microsoft.com/office/powerpoint/2010/main" val="7283130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8"/>
          <p:cNvSpPr/>
          <p:nvPr/>
        </p:nvSpPr>
        <p:spPr>
          <a:xfrm>
            <a:off x="151585" y="2558346"/>
            <a:ext cx="11618961" cy="3723581"/>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18"/>
          <p:cNvSpPr/>
          <p:nvPr/>
        </p:nvSpPr>
        <p:spPr>
          <a:xfrm>
            <a:off x="151585" y="1008405"/>
            <a:ext cx="11618961" cy="1343096"/>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en-US" altLang="zh-CN" dirty="0"/>
              <a:t>Armstrong </a:t>
            </a:r>
            <a:r>
              <a:rPr lang="zh-CN" altLang="zh-CN" dirty="0"/>
              <a:t>公理系统</a:t>
            </a:r>
            <a:r>
              <a:rPr lang="zh-CN" altLang="en-US" dirty="0"/>
              <a:t>（续）</a:t>
            </a:r>
            <a:endParaRPr kumimoji="1" lang="zh-CN" altLang="en-US" dirty="0"/>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263449" y="1131277"/>
                <a:ext cx="11507097" cy="1090715"/>
              </a:xfrm>
            </p:spPr>
            <p:txBody>
              <a:bodyPr/>
              <a:lstStyle/>
              <a:p>
                <a:pPr marL="0" indent="0">
                  <a:lnSpc>
                    <a:spcPct val="120000"/>
                  </a:lnSpc>
                  <a:buNone/>
                </a:pPr>
                <a:r>
                  <a:rPr lang="en-US" altLang="zh-CN" sz="2400" dirty="0"/>
                  <a:t>【</a:t>
                </a:r>
                <a:r>
                  <a:rPr lang="zh-CN" altLang="en-US" sz="2400" b="1" dirty="0"/>
                  <a:t>引理</a:t>
                </a:r>
                <a:r>
                  <a:rPr lang="en-US" altLang="zh-CN" sz="2400" b="1" dirty="0"/>
                  <a:t>3.1</a:t>
                </a:r>
                <a:r>
                  <a:rPr lang="en-US" altLang="zh-CN" sz="2400" dirty="0"/>
                  <a:t>】</a:t>
                </a:r>
                <a:r>
                  <a:rPr lang="zh-CN" altLang="en-US" sz="2400" dirty="0"/>
                  <a:t>基于</a:t>
                </a:r>
                <a:r>
                  <a:rPr lang="en-US" altLang="zh-CN" sz="2400" dirty="0"/>
                  <a:t>Armstrong </a:t>
                </a:r>
                <a:r>
                  <a:rPr lang="zh-CN" altLang="zh-CN" sz="2400" dirty="0"/>
                  <a:t>公理</a:t>
                </a:r>
                <a:r>
                  <a:rPr lang="zh-CN" altLang="en-US" sz="2400" dirty="0"/>
                  <a:t>的引理：</a:t>
                </a:r>
                <a:endParaRPr lang="en-US" altLang="zh-CN" sz="2400" dirty="0"/>
              </a:p>
              <a:p>
                <a:pPr marL="422275" lvl="1" indent="0">
                  <a:lnSpc>
                    <a:spcPct val="120000"/>
                  </a:lnSpc>
                  <a:buNone/>
                </a:pP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𝑛</m:t>
                        </m:r>
                      </m:sub>
                    </m:sSub>
                  </m:oMath>
                </a14:m>
                <a:r>
                  <a:rPr lang="zh-CN" altLang="zh-CN" sz="2400" dirty="0"/>
                  <a:t>成立的充分必要条件是</a:t>
                </a:r>
                <a14:m>
                  <m:oMath xmlns:m="http://schemas.openxmlformats.org/officeDocument/2006/math">
                    <m:r>
                      <a:rPr lang="en-US" altLang="zh-CN" sz="2400" i="1" smtClean="0">
                        <a:latin typeface="Cambria Math" panose="02040503050406030204" pitchFamily="18" charset="0"/>
                      </a:rPr>
                      <m:t>𝑋</m:t>
                    </m:r>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=1,2,3,…,</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r>
                  <a:rPr lang="zh-CN" altLang="zh-CN" sz="2400" dirty="0"/>
                  <a:t>成立。</a:t>
                </a:r>
                <a:endParaRPr lang="en-US" altLang="zh-CN" sz="1600" dirty="0"/>
              </a:p>
            </p:txBody>
          </p:sp>
        </mc:Choice>
        <mc:Fallback xmlns="">
          <p:sp>
            <p:nvSpPr>
              <p:cNvPr id="18" name="内容占位符 4"/>
              <p:cNvSpPr>
                <a:spLocks noRot="1" noChangeAspect="1" noMove="1" noResize="1" noEditPoints="1" noAdjustHandles="1" noChangeArrowheads="1" noChangeShapeType="1" noTextEdit="1"/>
              </p:cNvSpPr>
              <p:nvPr>
                <p:ph idx="1"/>
              </p:nvPr>
            </p:nvSpPr>
            <p:spPr>
              <a:xfrm>
                <a:off x="263449" y="1131277"/>
                <a:ext cx="11507097" cy="1090715"/>
              </a:xfrm>
              <a:blipFill rotWithShape="1">
                <a:blip r:embed="rId3"/>
                <a:stretch>
                  <a:fillRect l="-5" t="-31" r="2" b="12"/>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90</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90</a:t>
            </a:fld>
            <a:endParaRPr kumimoji="1" lang="zh-CN" altLang="en-US"/>
          </a:p>
        </p:txBody>
      </p:sp>
      <mc:AlternateContent xmlns:mc="http://schemas.openxmlformats.org/markup-compatibility/2006">
        <mc:Choice xmlns:a14="http://schemas.microsoft.com/office/drawing/2010/main" Requires="a14">
          <p:sp>
            <p:nvSpPr>
              <p:cNvPr id="6" name="内容占位符 4"/>
              <p:cNvSpPr txBox="1"/>
              <p:nvPr/>
            </p:nvSpPr>
            <p:spPr bwMode="auto">
              <a:xfrm>
                <a:off x="263449" y="2627684"/>
                <a:ext cx="11507097" cy="3541646"/>
              </a:xfrm>
              <a:prstGeom prst="rect">
                <a:avLst/>
              </a:prstGeom>
              <a:noFill/>
              <a:ln>
                <a:noFill/>
              </a:ln>
              <a:effec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2000" b="0">
                    <a:solidFill>
                      <a:schemeClr val="tx1"/>
                    </a:solidFill>
                    <a:effectLst/>
                    <a:latin typeface="微软雅黑" panose="020B0503020204020204" pitchFamily="34" charset="-122"/>
                    <a:ea typeface="微软雅黑" panose="020B0503020204020204" pitchFamily="34" charset="-122"/>
                    <a:cs typeface="Arial" panose="020B0604020202020204"/>
                  </a:defRPr>
                </a:lvl1pPr>
                <a:lvl2pPr marL="685800" indent="-263525" algn="l" rtl="0" eaLnBrk="1" fontAlgn="base" hangingPunct="1">
                  <a:spcBef>
                    <a:spcPct val="20000"/>
                  </a:spcBef>
                  <a:spcAft>
                    <a:spcPct val="0"/>
                  </a:spcAft>
                  <a:buChar char="–"/>
                  <a:defRPr kumimoji="1" sz="1800" b="0">
                    <a:solidFill>
                      <a:schemeClr val="tx1"/>
                    </a:solidFill>
                    <a:effectLst/>
                    <a:latin typeface="微软雅黑" panose="020B0503020204020204" pitchFamily="34" charset="-122"/>
                    <a:ea typeface="微软雅黑" panose="020B0503020204020204" pitchFamily="34" charset="-122"/>
                    <a:cs typeface="Arial" panose="020B0604020202020204"/>
                  </a:defRPr>
                </a:lvl2pPr>
                <a:lvl3pPr marL="1055370" indent="-210820" algn="l" rtl="0" eaLnBrk="1" fontAlgn="base" hangingPunct="1">
                  <a:spcBef>
                    <a:spcPct val="20000"/>
                  </a:spcBef>
                  <a:spcAft>
                    <a:spcPct val="0"/>
                  </a:spcAft>
                  <a:buChar char="•"/>
                  <a:defRPr kumimoji="1" sz="1600" b="0">
                    <a:solidFill>
                      <a:schemeClr val="tx1"/>
                    </a:solidFill>
                    <a:effectLst/>
                    <a:latin typeface="微软雅黑" panose="020B0503020204020204" pitchFamily="34" charset="-122"/>
                    <a:ea typeface="微软雅黑" panose="020B0503020204020204" pitchFamily="34"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a:lnSpc>
                    <a:spcPct val="120000"/>
                  </a:lnSpc>
                  <a:buFont typeface="Wingdings" panose="05000000000000000000" pitchFamily="2" charset="2"/>
                  <a:buChar char="Ø"/>
                </a:pPr>
                <a:r>
                  <a:rPr lang="zh-CN" altLang="en-US" sz="2400" kern="0" dirty="0"/>
                  <a:t>这个引理的意思就是，如果𝑋能唯一确定一组属性 </a:t>
                </a:r>
                <a14:m>
                  <m:oMath xmlns:m="http://schemas.openxmlformats.org/officeDocument/2006/math">
                    <m:sSub>
                      <m:sSubPr>
                        <m:ctrlPr>
                          <a:rPr lang="en-US" altLang="zh-CN" sz="2400" i="1" smtClean="0">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𝐴</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 </m:t>
                    </m:r>
                  </m:oMath>
                </a14:m>
                <a:r>
                  <a:rPr lang="en-US" altLang="zh-CN" sz="2400" kern="0" dirty="0"/>
                  <a:t>​ </a:t>
                </a:r>
                <a:r>
                  <a:rPr lang="zh-CN" altLang="en-US" sz="2400" kern="0" dirty="0"/>
                  <a:t>，那么𝑋必须能够唯一确定每个属性</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m:t>
                        </m:r>
                      </m:sub>
                    </m:sSub>
                  </m:oMath>
                </a14:m>
                <a:r>
                  <a:rPr lang="zh-CN" altLang="en-US" sz="2400" kern="0" dirty="0"/>
                  <a:t>。反过来，如果 𝑋能唯一确定每个单独的属性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 </m:t>
                    </m:r>
                  </m:oMath>
                </a14:m>
                <a:r>
                  <a:rPr lang="zh-CN" altLang="en-US" sz="2400" kern="0" dirty="0"/>
                  <a:t>，那么𝑋</a:t>
                </a:r>
                <a:r>
                  <a:rPr lang="en-US" altLang="zh-CN" sz="2400" kern="0" dirty="0"/>
                  <a:t> </a:t>
                </a:r>
                <a:r>
                  <a:rPr lang="zh-CN" altLang="en-US" sz="2400" kern="0" dirty="0"/>
                  <a:t>也能唯一确定整个属性集 </a:t>
                </a:r>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en-US" altLang="zh-CN" sz="2400" i="1">
                            <a:latin typeface="Cambria Math" panose="02040503050406030204" pitchFamily="18" charset="0"/>
                          </a:rPr>
                          <m:t>𝐴</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 </m:t>
                    </m:r>
                  </m:oMath>
                </a14:m>
                <a:r>
                  <a:rPr lang="zh-CN" altLang="en-US" sz="2400" kern="0" dirty="0"/>
                  <a:t>。</a:t>
                </a:r>
                <a:endParaRPr lang="en-US" altLang="zh-CN" sz="2400" kern="0" dirty="0"/>
              </a:p>
              <a:p>
                <a:pPr>
                  <a:lnSpc>
                    <a:spcPct val="120000"/>
                  </a:lnSpc>
                  <a:buFont typeface="Wingdings" panose="05000000000000000000" pitchFamily="2" charset="2"/>
                  <a:buChar char="Ø"/>
                </a:pPr>
                <a:r>
                  <a:rPr lang="zh-CN" altLang="en-US" sz="2400" kern="0" dirty="0"/>
                  <a:t>这实际上是 </a:t>
                </a:r>
                <a:r>
                  <a:rPr lang="en-US" altLang="zh-CN" sz="2400" kern="0" dirty="0"/>
                  <a:t>Armstrong </a:t>
                </a:r>
                <a:r>
                  <a:rPr lang="zh-CN" altLang="en-US" sz="2400" kern="0" dirty="0"/>
                  <a:t>公理系统中一个非常重要的推理规则，它帮助我们理解函数依赖</a:t>
                </a:r>
                <a:r>
                  <a:rPr lang="zh-CN" altLang="en-US" sz="2400" b="1" kern="0" dirty="0"/>
                  <a:t>如何从单个属性推导到多个属性的组合</a:t>
                </a:r>
                <a:r>
                  <a:rPr lang="zh-CN" altLang="en-US" sz="2400" kern="0" dirty="0"/>
                  <a:t>，并且指导我们在数据库设计中进行依赖关系的推理和规范化。</a:t>
                </a:r>
                <a:endParaRPr lang="zh-CN" altLang="zh-CN" sz="2400" kern="0" dirty="0"/>
              </a:p>
            </p:txBody>
          </p:sp>
        </mc:Choice>
        <mc:Fallback>
          <p:sp>
            <p:nvSpPr>
              <p:cNvPr id="6" name="内容占位符 4"/>
              <p:cNvSpPr txBox="1">
                <a:spLocks noRot="1" noChangeAspect="1" noMove="1" noResize="1" noEditPoints="1" noAdjustHandles="1" noChangeArrowheads="1" noChangeShapeType="1" noTextEdit="1"/>
              </p:cNvSpPr>
              <p:nvPr/>
            </p:nvSpPr>
            <p:spPr bwMode="auto">
              <a:xfrm>
                <a:off x="263449" y="2627684"/>
                <a:ext cx="11507097" cy="3541646"/>
              </a:xfrm>
              <a:prstGeom prst="rect">
                <a:avLst/>
              </a:prstGeom>
              <a:blipFill>
                <a:blip r:embed="rId4"/>
                <a:stretch>
                  <a:fillRect l="-689" t="-1033" r="-530"/>
                </a:stretch>
              </a:blipFill>
              <a:ln>
                <a:noFill/>
              </a:ln>
              <a:effectLst/>
            </p:spPr>
            <p:txBody>
              <a:bodyPr/>
              <a:lstStyle/>
              <a:p>
                <a:r>
                  <a:rPr lang="zh-CN" altLang="en-US">
                    <a:noFill/>
                  </a:rPr>
                  <a:t> </a:t>
                </a:r>
              </a:p>
            </p:txBody>
          </p:sp>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1955261" y="1780161"/>
            <a:ext cx="8336604" cy="3035029"/>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函数依赖的公理系统</a:t>
            </a:r>
            <a:endParaRPr kumimoji="1" lang="zh-CN" altLang="en-US" dirty="0"/>
          </a:p>
        </p:txBody>
      </p:sp>
      <p:sp>
        <p:nvSpPr>
          <p:cNvPr id="18" name="内容占位符 4"/>
          <p:cNvSpPr>
            <a:spLocks noGrp="1"/>
          </p:cNvSpPr>
          <p:nvPr>
            <p:ph idx="1"/>
          </p:nvPr>
        </p:nvSpPr>
        <p:spPr>
          <a:xfrm>
            <a:off x="2308608" y="1995027"/>
            <a:ext cx="7253681" cy="1302648"/>
          </a:xfrm>
        </p:spPr>
        <p:txBody>
          <a:bodyPr/>
          <a:lstStyle/>
          <a:p>
            <a:pPr marL="0" indent="0">
              <a:buNone/>
            </a:pPr>
            <a:r>
              <a:rPr lang="en-US" altLang="zh-CN" sz="2800" b="1" dirty="0">
                <a:solidFill>
                  <a:srgbClr val="7030A0"/>
                </a:solidFill>
                <a:latin typeface="微软雅黑" panose="020B0503020204020204" pitchFamily="34" charset="-122"/>
                <a:ea typeface="微软雅黑" panose="020B0503020204020204" pitchFamily="34" charset="-122"/>
              </a:rPr>
              <a:t>4.3</a:t>
            </a:r>
            <a:r>
              <a:rPr lang="zh-CN" altLang="en-US" sz="2800" b="1" dirty="0">
                <a:solidFill>
                  <a:srgbClr val="7030A0"/>
                </a:solidFill>
                <a:latin typeface="微软雅黑" panose="020B0503020204020204" pitchFamily="34" charset="-122"/>
                <a:ea typeface="微软雅黑" panose="020B0503020204020204" pitchFamily="34" charset="-122"/>
              </a:rPr>
              <a:t> 数据依赖的公理系统</a:t>
            </a:r>
          </a:p>
          <a:p>
            <a:pPr marL="0" indent="0">
              <a:lnSpc>
                <a:spcPct val="150000"/>
              </a:lnSpc>
              <a:buNone/>
            </a:pPr>
            <a:r>
              <a:rPr lang="en-US" altLang="zh-CN" sz="2400" dirty="0">
                <a:latin typeface="微软雅黑" panose="020B0503020204020204" pitchFamily="34" charset="-122"/>
                <a:ea typeface="微软雅黑" panose="020B0503020204020204" pitchFamily="34" charset="-122"/>
              </a:rPr>
              <a:t>	4.3.1</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Armstrong </a:t>
            </a:r>
            <a:r>
              <a:rPr lang="zh-CN" altLang="zh-CN" sz="2400" dirty="0">
                <a:latin typeface="微软雅黑" panose="020B0503020204020204" pitchFamily="34" charset="-122"/>
                <a:ea typeface="微软雅黑" panose="020B0503020204020204" pitchFamily="34" charset="-122"/>
              </a:rPr>
              <a:t>公理系统</a:t>
            </a:r>
            <a:endParaRPr lang="en-US" altLang="zh-CN" sz="24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b="1" dirty="0">
                <a:solidFill>
                  <a:srgbClr val="7030A0"/>
                </a:solidFill>
                <a:latin typeface="微软雅黑" panose="020B0503020204020204" pitchFamily="34" charset="-122"/>
                <a:ea typeface="微软雅黑" panose="020B0503020204020204" pitchFamily="34" charset="-122"/>
              </a:rPr>
              <a:t>	4.3.2</a:t>
            </a:r>
            <a:r>
              <a:rPr lang="zh-CN" altLang="en-US" sz="2400" b="1" dirty="0">
                <a:solidFill>
                  <a:srgbClr val="7030A0"/>
                </a:solidFill>
                <a:latin typeface="微软雅黑" panose="020B0503020204020204" pitchFamily="34" charset="-122"/>
                <a:ea typeface="微软雅黑" panose="020B0503020204020204" pitchFamily="34" charset="-122"/>
              </a:rPr>
              <a:t> </a:t>
            </a:r>
            <a:r>
              <a:rPr lang="zh-CN" altLang="zh-CN" sz="2400" b="1" dirty="0">
                <a:solidFill>
                  <a:srgbClr val="7030A0"/>
                </a:solidFill>
                <a:latin typeface="微软雅黑" panose="020B0503020204020204" pitchFamily="34" charset="-122"/>
                <a:ea typeface="微软雅黑" panose="020B0503020204020204" pitchFamily="34" charset="-122"/>
              </a:rPr>
              <a:t>闭包及其计算</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bg1">
                    <a:lumMod val="65000"/>
                  </a:schemeClr>
                </a:solidFill>
                <a:latin typeface="微软雅黑" panose="020B0503020204020204" pitchFamily="34" charset="-122"/>
                <a:ea typeface="微软雅黑" panose="020B0503020204020204" pitchFamily="34" charset="-122"/>
              </a:rPr>
              <a:t>4.3.3</a:t>
            </a:r>
            <a:r>
              <a:rPr lang="zh-CN" altLang="en-US" sz="2400" dirty="0">
                <a:solidFill>
                  <a:schemeClr val="bg1">
                    <a:lumMod val="65000"/>
                  </a:schemeClr>
                </a:solidFill>
                <a:latin typeface="微软雅黑" panose="020B0503020204020204" pitchFamily="34" charset="-122"/>
                <a:ea typeface="微软雅黑" panose="020B0503020204020204" pitchFamily="34" charset="-122"/>
              </a:rPr>
              <a:t> </a:t>
            </a:r>
            <a:r>
              <a:rPr lang="zh-CN" altLang="zh-CN" sz="2400" dirty="0">
                <a:solidFill>
                  <a:schemeClr val="bg1">
                    <a:lumMod val="65000"/>
                  </a:schemeClr>
                </a:solidFill>
                <a:latin typeface="微软雅黑" panose="020B0503020204020204" pitchFamily="34" charset="-122"/>
                <a:ea typeface="微软雅黑" panose="020B0503020204020204" pitchFamily="34" charset="-122"/>
              </a:rPr>
              <a:t>函数依赖集的等价和最小函数依赖集</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91</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91</a:t>
            </a:fld>
            <a:endParaRPr kumimoji="1"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18"/>
          <p:cNvSpPr/>
          <p:nvPr/>
        </p:nvSpPr>
        <p:spPr>
          <a:xfrm>
            <a:off x="151584" y="3393591"/>
            <a:ext cx="11543591" cy="2870049"/>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18"/>
          <p:cNvSpPr/>
          <p:nvPr/>
        </p:nvSpPr>
        <p:spPr>
          <a:xfrm>
            <a:off x="151585" y="1001919"/>
            <a:ext cx="11543591" cy="2244201"/>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闭包及其计算</a:t>
            </a:r>
            <a:endParaRPr kumimoji="1"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290234" y="1015700"/>
                <a:ext cx="11266289" cy="5194031"/>
              </a:xfrm>
            </p:spPr>
            <p:txBody>
              <a:bodyPr/>
              <a:lstStyle/>
              <a:p>
                <a:pPr marL="0" indent="0">
                  <a:lnSpc>
                    <a:spcPct val="120000"/>
                  </a:lnSpc>
                  <a:buNone/>
                </a:pPr>
                <a:r>
                  <a:rPr lang="zh-CN" altLang="en-US" sz="2400" dirty="0"/>
                  <a:t>在检验范式时，仅考虑给定的函数依赖集是不充分的，还需要考虑在给定的模式上成立的</a:t>
                </a:r>
                <a:r>
                  <a:rPr lang="zh-CN" altLang="en-US" sz="2400" b="1" dirty="0">
                    <a:solidFill>
                      <a:srgbClr val="3B20FF"/>
                    </a:solidFill>
                  </a:rPr>
                  <a:t>所有函数依赖关系</a:t>
                </a:r>
                <a:r>
                  <a:rPr lang="zh-CN" altLang="en-US" sz="2400" dirty="0"/>
                  <a:t>。 基于此，介绍函数依赖集的闭包的定义。</a:t>
                </a:r>
                <a:endParaRPr lang="en-US" altLang="zh-CN" sz="2400" dirty="0"/>
              </a:p>
              <a:p>
                <a:pPr marL="0" indent="0">
                  <a:buNone/>
                </a:pPr>
                <a:r>
                  <a:rPr lang="zh-CN" altLang="zh-CN" sz="2400" b="1" dirty="0"/>
                  <a:t>【定义</a:t>
                </a:r>
                <a:r>
                  <a:rPr lang="en-US" altLang="zh-CN" sz="2400" b="1" dirty="0"/>
                  <a:t>3.3</a:t>
                </a:r>
                <a:r>
                  <a:rPr lang="zh-CN" altLang="zh-CN" sz="2400" b="1" dirty="0"/>
                  <a:t>】</a:t>
                </a:r>
                <a:r>
                  <a:rPr lang="zh-CN" altLang="en-US" sz="2400" b="1" dirty="0">
                    <a:solidFill>
                      <a:srgbClr val="7030A0"/>
                    </a:solidFill>
                  </a:rPr>
                  <a:t>函数依赖集的</a:t>
                </a:r>
                <a:r>
                  <a:rPr lang="zh-CN" altLang="zh-CN" sz="2400" b="1" dirty="0">
                    <a:solidFill>
                      <a:srgbClr val="7030A0"/>
                    </a:solidFill>
                  </a:rPr>
                  <a:t>闭包</a:t>
                </a:r>
                <a:r>
                  <a:rPr lang="zh-CN" altLang="en-US" sz="2400" b="1" dirty="0"/>
                  <a:t>：</a:t>
                </a:r>
                <a:r>
                  <a:rPr lang="zh-CN" altLang="zh-CN" sz="2400" dirty="0"/>
                  <a:t>在关系模式</a:t>
                </a:r>
                <a14:m>
                  <m:oMath xmlns:m="http://schemas.openxmlformats.org/officeDocument/2006/math">
                    <m:r>
                      <a:rPr lang="en-US" altLang="zh-CN" sz="2400" i="1">
                        <a:latin typeface="Cambria Math" panose="02040503050406030204" pitchFamily="18" charset="0"/>
                      </a:rPr>
                      <m:t>𝑅</m:t>
                    </m:r>
                    <m:r>
                      <a:rPr lang="en-US" altLang="zh-CN" sz="2400" i="1">
                        <a:latin typeface="Cambria Math" panose="02040503050406030204" pitchFamily="18" charset="0"/>
                      </a:rPr>
                      <m:t>&lt;</m:t>
                    </m:r>
                    <m:r>
                      <a:rPr lang="en-US" altLang="zh-CN" sz="2400" i="1">
                        <a:latin typeface="Cambria Math" panose="02040503050406030204" pitchFamily="18" charset="0"/>
                      </a:rPr>
                      <m:t>𝑈</m:t>
                    </m:r>
                    <m:r>
                      <a:rPr lang="en-US" altLang="zh-CN" sz="2400" i="1">
                        <a:latin typeface="Cambria Math" panose="02040503050406030204" pitchFamily="18" charset="0"/>
                      </a:rPr>
                      <m:t>, </m:t>
                    </m:r>
                    <m:r>
                      <a:rPr lang="en-US" altLang="zh-CN" sz="2400" i="1">
                        <a:latin typeface="Cambria Math" panose="02040503050406030204" pitchFamily="18" charset="0"/>
                      </a:rPr>
                      <m:t>𝐹</m:t>
                    </m:r>
                    <m:r>
                      <a:rPr lang="en-US" altLang="zh-CN" sz="2400" i="1">
                        <a:latin typeface="Cambria Math" panose="02040503050406030204" pitchFamily="18" charset="0"/>
                      </a:rPr>
                      <m:t>&gt;</m:t>
                    </m:r>
                  </m:oMath>
                </a14:m>
                <a:r>
                  <a:rPr lang="zh-CN" altLang="zh-CN" sz="2400" dirty="0"/>
                  <a:t>中，为</a:t>
                </a:r>
                <a14:m>
                  <m:oMath xmlns:m="http://schemas.openxmlformats.org/officeDocument/2006/math">
                    <m:r>
                      <a:rPr lang="en-US" altLang="zh-CN" sz="2400" i="1">
                        <a:latin typeface="Cambria Math" panose="02040503050406030204" pitchFamily="18" charset="0"/>
                      </a:rPr>
                      <m:t>𝐹</m:t>
                    </m:r>
                  </m:oMath>
                </a14:m>
                <a:r>
                  <a:rPr lang="zh-CN" altLang="zh-CN" sz="2400" dirty="0"/>
                  <a:t>所</a:t>
                </a:r>
                <a:r>
                  <a:rPr lang="zh-CN" altLang="zh-CN" sz="2400" b="1" dirty="0"/>
                  <a:t>逻辑蕴涵</a:t>
                </a:r>
                <a:r>
                  <a:rPr lang="zh-CN" altLang="zh-CN" sz="2400" dirty="0"/>
                  <a:t>的</a:t>
                </a:r>
                <a:r>
                  <a:rPr lang="zh-CN" altLang="zh-CN" sz="2400" b="1" dirty="0"/>
                  <a:t>函数依赖</a:t>
                </a:r>
                <a:r>
                  <a:rPr lang="zh-CN" altLang="zh-CN" sz="2400" dirty="0"/>
                  <a:t>的</a:t>
                </a:r>
                <a:r>
                  <a:rPr lang="zh-CN" altLang="zh-CN" sz="2400" b="1" dirty="0"/>
                  <a:t>全体</a:t>
                </a:r>
                <a:r>
                  <a:rPr lang="zh-CN" altLang="zh-CN" sz="2400" dirty="0"/>
                  <a:t>叫作</a:t>
                </a:r>
                <a14:m>
                  <m:oMath xmlns:m="http://schemas.openxmlformats.org/officeDocument/2006/math">
                    <m:r>
                      <a:rPr lang="en-US" altLang="zh-CN" sz="2400" i="1">
                        <a:latin typeface="Cambria Math" panose="02040503050406030204" pitchFamily="18" charset="0"/>
                      </a:rPr>
                      <m:t>𝐹</m:t>
                    </m:r>
                  </m:oMath>
                </a14:m>
                <a:r>
                  <a:rPr lang="zh-CN" altLang="zh-CN" sz="2400" dirty="0"/>
                  <a:t>的闭包（</a:t>
                </a:r>
                <a:r>
                  <a:rPr lang="en-US" altLang="zh-CN" sz="2400" dirty="0"/>
                  <a:t>closure</a:t>
                </a:r>
                <a:r>
                  <a:rPr lang="zh-CN" altLang="zh-CN" sz="2400" dirty="0"/>
                  <a:t>），记作</a:t>
                </a:r>
                <a14:m>
                  <m:oMath xmlns:m="http://schemas.openxmlformats.org/officeDocument/2006/math">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𝑭</m:t>
                        </m:r>
                      </m:e>
                      <m:sup>
                        <m:r>
                          <a:rPr lang="en-US" altLang="zh-CN" sz="2400" b="1" i="1">
                            <a:latin typeface="Cambria Math" panose="02040503050406030204" pitchFamily="18" charset="0"/>
                          </a:rPr>
                          <m:t>+</m:t>
                        </m:r>
                      </m:sup>
                    </m:sSup>
                  </m:oMath>
                </a14:m>
                <a:r>
                  <a:rPr lang="zh-CN" altLang="zh-CN" sz="2400" dirty="0"/>
                  <a:t>。</a:t>
                </a:r>
                <a:endParaRPr lang="en-US" altLang="zh-CN" sz="2400" dirty="0"/>
              </a:p>
              <a:p>
                <a:pPr lvl="1"/>
                <a:r>
                  <a:rPr lang="zh-CN" altLang="zh-CN" sz="2400" dirty="0"/>
                  <a:t>简而言之，</a:t>
                </a:r>
                <a14:m>
                  <m:oMath xmlns:m="http://schemas.openxmlformats.org/officeDocument/2006/math">
                    <m:sSup>
                      <m:sSupPr>
                        <m:ctrlPr>
                          <a:rPr lang="zh-CN" altLang="zh-CN" sz="2400" b="1" i="1" u="sng" smtClean="0">
                            <a:solidFill>
                              <a:srgbClr val="7030A0"/>
                            </a:solidFill>
                            <a:latin typeface="Cambria Math" panose="02040503050406030204" pitchFamily="18" charset="0"/>
                          </a:rPr>
                        </m:ctrlPr>
                      </m:sSupPr>
                      <m:e>
                        <m:r>
                          <a:rPr lang="en-US" altLang="zh-CN" sz="2400" b="1" i="1" u="sng">
                            <a:solidFill>
                              <a:srgbClr val="7030A0"/>
                            </a:solidFill>
                            <a:latin typeface="Cambria Math" panose="02040503050406030204" pitchFamily="18" charset="0"/>
                          </a:rPr>
                          <m:t>𝑭</m:t>
                        </m:r>
                      </m:e>
                      <m:sup>
                        <m:r>
                          <a:rPr lang="en-US" altLang="zh-CN" sz="2400" b="1" i="1" u="sng">
                            <a:solidFill>
                              <a:srgbClr val="7030A0"/>
                            </a:solidFill>
                            <a:latin typeface="Cambria Math" panose="02040503050406030204" pitchFamily="18" charset="0"/>
                          </a:rPr>
                          <m:t>+</m:t>
                        </m:r>
                      </m:sup>
                    </m:sSup>
                  </m:oMath>
                </a14:m>
                <a:r>
                  <a:rPr lang="zh-CN" altLang="zh-CN" sz="2400" b="1" u="sng" dirty="0">
                    <a:solidFill>
                      <a:srgbClr val="7030A0"/>
                    </a:solidFill>
                  </a:rPr>
                  <a:t>包含了</a:t>
                </a:r>
                <a14:m>
                  <m:oMath xmlns:m="http://schemas.openxmlformats.org/officeDocument/2006/math">
                    <m:r>
                      <a:rPr lang="en-US" altLang="zh-CN" sz="2400" b="1" i="1" u="sng">
                        <a:solidFill>
                          <a:srgbClr val="7030A0"/>
                        </a:solidFill>
                        <a:latin typeface="Cambria Math" panose="02040503050406030204" pitchFamily="18" charset="0"/>
                      </a:rPr>
                      <m:t>𝑭</m:t>
                    </m:r>
                  </m:oMath>
                </a14:m>
                <a:r>
                  <a:rPr lang="zh-CN" altLang="zh-CN" sz="2400" b="1" u="sng" dirty="0">
                    <a:solidFill>
                      <a:srgbClr val="7030A0"/>
                    </a:solidFill>
                  </a:rPr>
                  <a:t>中所有的函数依赖</a:t>
                </a:r>
                <a:r>
                  <a:rPr lang="zh-CN" altLang="zh-CN" sz="2400" dirty="0"/>
                  <a:t>。</a:t>
                </a:r>
                <a:r>
                  <a:rPr lang="zh-CN" altLang="zh-CN" sz="2800" dirty="0"/>
                  <a:t> </a:t>
                </a:r>
                <a:endParaRPr lang="en-US" altLang="zh-CN" sz="2800" dirty="0"/>
              </a:p>
              <a:p>
                <a:pPr marL="422275" lvl="1" indent="0">
                  <a:buNone/>
                </a:pPr>
                <a:endParaRPr lang="en-US" altLang="zh-CN" sz="2800" dirty="0"/>
              </a:p>
              <a:p>
                <a:pPr marL="0" indent="0">
                  <a:buNone/>
                </a:pPr>
                <a:r>
                  <a:rPr lang="zh-CN" altLang="en-US" sz="2400" dirty="0"/>
                  <a:t>基于函数依赖集的闭包和</a:t>
                </a:r>
                <a:r>
                  <a:rPr lang="en-GB" altLang="zh-CN" sz="2400" dirty="0"/>
                  <a:t>Armstrong</a:t>
                </a:r>
                <a:r>
                  <a:rPr lang="zh-CN" altLang="en-US" sz="2400" dirty="0"/>
                  <a:t>公理系统，进一步给出属性集闭包的定义：</a:t>
                </a:r>
                <a:endParaRPr lang="en-US" altLang="zh-CN" sz="2400" dirty="0"/>
              </a:p>
              <a:p>
                <a:pPr marL="0" indent="0">
                  <a:lnSpc>
                    <a:spcPts val="5000"/>
                  </a:lnSpc>
                  <a:spcAft>
                    <a:spcPts val="300"/>
                  </a:spcAft>
                  <a:buNone/>
                </a:pPr>
                <a:r>
                  <a:rPr lang="zh-CN" altLang="zh-CN" sz="2400" b="1" dirty="0"/>
                  <a:t>【定义</a:t>
                </a:r>
                <a:r>
                  <a:rPr lang="en-US" altLang="zh-CN" sz="2400" b="1" dirty="0"/>
                  <a:t>3.4</a:t>
                </a:r>
                <a:r>
                  <a:rPr lang="zh-CN" altLang="zh-CN" sz="2400" b="1" dirty="0"/>
                  <a:t>】</a:t>
                </a:r>
                <a:r>
                  <a:rPr lang="zh-CN" altLang="en-US" sz="2400" b="1" dirty="0">
                    <a:solidFill>
                      <a:srgbClr val="7030A0"/>
                    </a:solidFill>
                  </a:rPr>
                  <a:t>属性依赖集的</a:t>
                </a:r>
                <a:r>
                  <a:rPr lang="zh-CN" altLang="zh-CN" sz="2400" b="1" dirty="0">
                    <a:solidFill>
                      <a:srgbClr val="7030A0"/>
                    </a:solidFill>
                  </a:rPr>
                  <a:t>闭包</a:t>
                </a:r>
                <a:r>
                  <a:rPr lang="zh-CN" altLang="en-US" sz="2400" b="1" dirty="0"/>
                  <a:t>：</a:t>
                </a:r>
                <a14:m>
                  <m:oMath xmlns:m="http://schemas.openxmlformats.org/officeDocument/2006/math">
                    <m:r>
                      <a:rPr lang="en-US" altLang="zh-CN" sz="2400" i="1">
                        <a:latin typeface="Cambria Math" panose="02040503050406030204" pitchFamily="18" charset="0"/>
                      </a:rPr>
                      <m:t>𝑈</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baseline="-2500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baseline="-25000">
                                <a:latin typeface="Cambria Math" panose="02040503050406030204" pitchFamily="18" charset="0"/>
                              </a:rPr>
                              <m:t>1</m:t>
                            </m:r>
                          </m:sub>
                        </m:sSub>
                        <m:r>
                          <a:rPr lang="en-US" altLang="zh-CN" sz="2400" i="1">
                            <a:latin typeface="Cambria Math" panose="02040503050406030204" pitchFamily="18" charset="0"/>
                          </a:rPr>
                          <m:t>, </m:t>
                        </m:r>
                        <m:sSub>
                          <m:sSubPr>
                            <m:ctrlPr>
                              <a:rPr lang="zh-CN" altLang="zh-CN" sz="2400" i="1" baseline="-2500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baseline="-25000">
                                <a:latin typeface="Cambria Math" panose="02040503050406030204" pitchFamily="18" charset="0"/>
                              </a:rPr>
                              <m:t>2</m:t>
                            </m:r>
                          </m:sub>
                        </m:sSub>
                        <m:r>
                          <a:rPr lang="en-US" altLang="zh-CN" sz="2400" i="1">
                            <a:latin typeface="Cambria Math" panose="02040503050406030204" pitchFamily="18" charset="0"/>
                          </a:rPr>
                          <m:t>, …, </m:t>
                        </m:r>
                        <m:sSub>
                          <m:sSubPr>
                            <m:ctrlPr>
                              <a:rPr lang="zh-CN" altLang="zh-CN" sz="2400" i="1" baseline="-2500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baseline="-25000">
                                <a:latin typeface="Cambria Math" panose="02040503050406030204" pitchFamily="18" charset="0"/>
                              </a:rPr>
                              <m:t>𝑛</m:t>
                            </m:r>
                          </m:sub>
                        </m:sSub>
                      </m:e>
                    </m:d>
                  </m:oMath>
                </a14:m>
                <a:r>
                  <a:rPr lang="zh-CN" altLang="zh-CN" sz="2400" dirty="0"/>
                  <a:t>是关系模式</a:t>
                </a:r>
                <a:r>
                  <a:rPr lang="en-US" altLang="zh-CN" sz="2400" i="1" dirty="0"/>
                  <a:t>R</a:t>
                </a:r>
                <a:r>
                  <a:rPr lang="zh-CN" altLang="en-US" sz="2400" i="1" dirty="0"/>
                  <a:t> </a:t>
                </a:r>
                <a:r>
                  <a:rPr lang="zh-CN" altLang="zh-CN" sz="2400" dirty="0"/>
                  <a:t>中所有属性的集合，</a:t>
                </a:r>
                <a:r>
                  <a:rPr lang="en-US" altLang="zh-CN" sz="2400" i="1" dirty="0"/>
                  <a:t>F</a:t>
                </a:r>
                <a:r>
                  <a:rPr lang="zh-CN" altLang="en-US" sz="2400" i="1" dirty="0"/>
                  <a:t> </a:t>
                </a:r>
                <a:r>
                  <a:rPr lang="zh-CN" altLang="zh-CN" sz="2400" dirty="0"/>
                  <a:t>是</a:t>
                </a:r>
                <a:r>
                  <a:rPr lang="en-US" altLang="zh-CN" sz="2400" i="1" dirty="0"/>
                  <a:t>U</a:t>
                </a:r>
                <a:r>
                  <a:rPr lang="zh-CN" altLang="zh-CN" sz="2400" dirty="0"/>
                  <a:t>上的一组函数依赖</a:t>
                </a:r>
                <a:r>
                  <a:rPr lang="zh-CN" altLang="en-US" sz="2400" dirty="0"/>
                  <a:t>（即</a:t>
                </a:r>
                <a:r>
                  <a:rPr lang="en-US" altLang="zh-CN" sz="2400" i="1" dirty="0"/>
                  <a:t>R</a:t>
                </a:r>
                <a:r>
                  <a:rPr lang="zh-CN" altLang="en-US" sz="2400" dirty="0"/>
                  <a:t>的函数依赖集）</a:t>
                </a:r>
                <a:r>
                  <a:rPr lang="zh-CN" altLang="zh-CN" sz="2400" dirty="0"/>
                  <a:t>，</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𝑈</m:t>
                    </m:r>
                  </m:oMath>
                </a14:m>
                <a:r>
                  <a:rPr lang="zh-CN" altLang="zh-CN" sz="2400" dirty="0"/>
                  <a:t>，</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𝑈</m:t>
                    </m:r>
                  </m:oMath>
                </a14:m>
                <a:r>
                  <a:rPr lang="zh-CN" altLang="zh-CN" sz="2400" dirty="0"/>
                  <a:t>，</a:t>
                </a:r>
                <a14:m>
                  <m:oMath xmlns:m="http://schemas.openxmlformats.org/officeDocument/2006/math">
                    <m:sSubSup>
                      <m:sSubSupPr>
                        <m:ctrlPr>
                          <a:rPr lang="zh-CN" altLang="zh-CN" sz="2400" i="1">
                            <a:latin typeface="Cambria Math" panose="02040503050406030204" pitchFamily="18" charset="0"/>
                          </a:rPr>
                        </m:ctrlPr>
                      </m:sSubSupPr>
                      <m:e>
                        <m:r>
                          <a:rPr lang="en-US" altLang="zh-CN" sz="2400" i="1">
                            <a:latin typeface="Cambria Math" panose="02040503050406030204" pitchFamily="18" charset="0"/>
                          </a:rPr>
                          <m:t>𝑋</m:t>
                        </m:r>
                      </m:e>
                      <m:sub>
                        <m:r>
                          <a:rPr lang="en-US" altLang="zh-CN" sz="2400" i="1">
                            <a:latin typeface="Cambria Math" panose="02040503050406030204" pitchFamily="18" charset="0"/>
                          </a:rPr>
                          <m:t>𝐹</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rPr>
                      <m:t>𝐴</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𝐴</m:t>
                    </m:r>
                  </m:oMath>
                </a14:m>
                <a:r>
                  <a:rPr lang="zh-CN" altLang="zh-CN" sz="2400" dirty="0"/>
                  <a:t>可由</a:t>
                </a:r>
                <a:r>
                  <a:rPr lang="en-US" altLang="zh-CN" sz="2400" i="1" dirty="0"/>
                  <a:t>F</a:t>
                </a:r>
                <a:r>
                  <a:rPr lang="zh-CN" altLang="en-US" sz="2400" i="1" dirty="0"/>
                  <a:t> </a:t>
                </a:r>
                <a:r>
                  <a:rPr lang="zh-CN" altLang="zh-CN" sz="2400" dirty="0"/>
                  <a:t>根据</a:t>
                </a:r>
                <a:r>
                  <a:rPr lang="en-US" altLang="zh-CN" sz="2400" dirty="0"/>
                  <a:t>Armstrong</a:t>
                </a:r>
                <a:r>
                  <a:rPr lang="zh-CN" altLang="zh-CN" sz="2400" dirty="0"/>
                  <a:t>公理系统推出</a:t>
                </a:r>
                <a14:m>
                  <m:oMath xmlns:m="http://schemas.openxmlformats.org/officeDocument/2006/math">
                    <m:r>
                      <a:rPr lang="en-US" altLang="zh-CN" sz="2400" i="1">
                        <a:latin typeface="Cambria Math" panose="02040503050406030204" pitchFamily="18" charset="0"/>
                      </a:rPr>
                      <m:t>}</m:t>
                    </m:r>
                  </m:oMath>
                </a14:m>
                <a:r>
                  <a:rPr lang="zh-CN" altLang="zh-CN" sz="2400" dirty="0"/>
                  <a:t>，则</a:t>
                </a:r>
                <a14:m>
                  <m:oMath xmlns:m="http://schemas.openxmlformats.org/officeDocument/2006/math">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𝑿</m:t>
                        </m:r>
                      </m:e>
                      <m:sub>
                        <m:r>
                          <a:rPr lang="en-US" altLang="zh-CN" sz="2400" b="1" i="1">
                            <a:latin typeface="Cambria Math" panose="02040503050406030204" pitchFamily="18" charset="0"/>
                          </a:rPr>
                          <m:t>𝑭</m:t>
                        </m:r>
                      </m:sub>
                      <m:sup>
                        <m:r>
                          <a:rPr lang="en-US" altLang="zh-CN" sz="2400" b="1" i="1">
                            <a:latin typeface="Cambria Math" panose="02040503050406030204" pitchFamily="18" charset="0"/>
                          </a:rPr>
                          <m:t>+</m:t>
                        </m:r>
                      </m:sup>
                    </m:sSubSup>
                  </m:oMath>
                </a14:m>
                <a:r>
                  <a:rPr lang="zh-CN" altLang="zh-CN" sz="2400" dirty="0"/>
                  <a:t>称为</a:t>
                </a:r>
                <a:r>
                  <a:rPr lang="zh-CN" altLang="zh-CN" sz="2400" b="1" dirty="0"/>
                  <a:t>属性集</a:t>
                </a:r>
                <a14:m>
                  <m:oMath xmlns:m="http://schemas.openxmlformats.org/officeDocument/2006/math">
                    <m:r>
                      <a:rPr lang="en-US" altLang="zh-CN" sz="2400" b="1" i="1">
                        <a:latin typeface="Cambria Math" panose="02040503050406030204" pitchFamily="18" charset="0"/>
                      </a:rPr>
                      <m:t>𝑿</m:t>
                    </m:r>
                  </m:oMath>
                </a14:m>
                <a:r>
                  <a:rPr lang="zh-CN" altLang="zh-CN" sz="2400" dirty="0"/>
                  <a:t>关于函数依赖集</a:t>
                </a:r>
                <a14:m>
                  <m:oMath xmlns:m="http://schemas.openxmlformats.org/officeDocument/2006/math">
                    <m:r>
                      <a:rPr lang="en-US" altLang="zh-CN" sz="2400" i="1">
                        <a:latin typeface="Cambria Math" panose="02040503050406030204" pitchFamily="18" charset="0"/>
                      </a:rPr>
                      <m:t>𝐹</m:t>
                    </m:r>
                  </m:oMath>
                </a14:m>
                <a:r>
                  <a:rPr lang="zh-CN" altLang="zh-CN" sz="2400" dirty="0"/>
                  <a:t>的闭包。 </a:t>
                </a:r>
                <a:endParaRPr lang="zh-CN" altLang="en-US" sz="2400" dirty="0"/>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290234" y="1015700"/>
                <a:ext cx="11266289" cy="5194031"/>
              </a:xfrm>
              <a:blipFill>
                <a:blip r:embed="rId3"/>
                <a:stretch>
                  <a:fillRect l="-866" t="-235" r="-3517" b="-1408"/>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92</a:t>
            </a:fld>
            <a:endParaRPr lang="zh-CN" altLang="en-US" dirty="0"/>
          </a:p>
        </p:txBody>
      </p:sp>
      <p:sp>
        <p:nvSpPr>
          <p:cNvPr id="5" name="灯片编号占位符 4"/>
          <p:cNvSpPr>
            <a:spLocks noGrp="1"/>
          </p:cNvSpPr>
          <p:nvPr>
            <p:ph type="sldNum" sz="quarter" idx="12"/>
          </p:nvPr>
        </p:nvSpPr>
        <p:spPr/>
        <p:txBody>
          <a:bodyPr/>
          <a:lstStyle/>
          <a:p>
            <a:fld id="{4B0D34C0-35A8-654C-9FBA-7B4E017BD630}" type="slidenum">
              <a:rPr lang="en-US" altLang="zh-CN" smtClean="0"/>
              <a:t>92</a:t>
            </a:fld>
            <a:endParaRPr kumimoji="1"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151585" y="1008405"/>
            <a:ext cx="11788369" cy="4061826"/>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闭包及其计算（续）</a:t>
            </a:r>
            <a:endParaRPr kumimoji="1"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304800" y="1306046"/>
                <a:ext cx="11363325" cy="2665453"/>
              </a:xfrm>
            </p:spPr>
            <p:txBody>
              <a:bodyPr/>
              <a:lstStyle/>
              <a:p>
                <a:pPr marL="0" indent="0">
                  <a:buNone/>
                </a:pPr>
                <a:r>
                  <a:rPr lang="zh-CN" altLang="en-US" sz="2400" dirty="0"/>
                  <a:t>通过</a:t>
                </a:r>
                <a:r>
                  <a:rPr lang="en-US" altLang="zh-CN" sz="2400" dirty="0"/>
                  <a:t>Armstrong</a:t>
                </a:r>
                <a:r>
                  <a:rPr lang="zh-CN" altLang="en-US" sz="2400" dirty="0"/>
                  <a:t>公理的引理，可以推导出闭包的引理</a:t>
                </a:r>
                <a:endParaRPr lang="en-US" altLang="zh-CN" sz="2400" dirty="0"/>
              </a:p>
              <a:p>
                <a:endParaRPr lang="en-US" altLang="zh-CN" sz="2400" dirty="0"/>
              </a:p>
              <a:p>
                <a:pPr marL="0" indent="0">
                  <a:lnSpc>
                    <a:spcPct val="150000"/>
                  </a:lnSpc>
                  <a:buNone/>
                </a:pPr>
                <a:r>
                  <a:rPr lang="en-US" altLang="zh-CN" sz="2400" dirty="0"/>
                  <a:t>【</a:t>
                </a:r>
                <a:r>
                  <a:rPr lang="zh-CN" altLang="en-US" sz="2400" b="1" dirty="0"/>
                  <a:t>引理</a:t>
                </a:r>
                <a:r>
                  <a:rPr lang="en-US" altLang="zh-CN" sz="2400" b="1" dirty="0"/>
                  <a:t>3.2</a:t>
                </a:r>
                <a:r>
                  <a:rPr lang="en-US" altLang="zh-CN" sz="2400" dirty="0"/>
                  <a:t>】 </a:t>
                </a:r>
                <a14:m>
                  <m:oMath xmlns:m="http://schemas.openxmlformats.org/officeDocument/2006/math">
                    <m:r>
                      <a:rPr lang="en-US" altLang="zh-CN" sz="2400" i="1">
                        <a:latin typeface="Cambria Math" panose="02040503050406030204" pitchFamily="18" charset="0"/>
                      </a:rPr>
                      <m:t>𝑈</m:t>
                    </m:r>
                    <m:r>
                      <a:rPr lang="en-US" altLang="zh-CN" sz="2400" i="1">
                        <a:latin typeface="Cambria Math" panose="02040503050406030204" pitchFamily="18" charset="0"/>
                      </a:rPr>
                      <m:t>=</m:t>
                    </m:r>
                    <m:d>
                      <m:dPr>
                        <m:begChr m:val="{"/>
                        <m:endChr m:val="}"/>
                        <m:ctrlPr>
                          <a:rPr lang="zh-CN" altLang="zh-CN" sz="2400" i="1">
                            <a:latin typeface="Cambria Math" panose="02040503050406030204" pitchFamily="18" charset="0"/>
                          </a:rPr>
                        </m:ctrlPr>
                      </m:dPr>
                      <m:e>
                        <m:sSub>
                          <m:sSubPr>
                            <m:ctrlPr>
                              <a:rPr lang="zh-CN" altLang="zh-CN" sz="2400" i="1" baseline="-2500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baseline="-25000">
                                <a:latin typeface="Cambria Math" panose="02040503050406030204" pitchFamily="18" charset="0"/>
                              </a:rPr>
                              <m:t>1</m:t>
                            </m:r>
                          </m:sub>
                        </m:sSub>
                        <m:r>
                          <a:rPr lang="en-US" altLang="zh-CN" sz="2400" i="1">
                            <a:latin typeface="Cambria Math" panose="02040503050406030204" pitchFamily="18" charset="0"/>
                          </a:rPr>
                          <m:t>, </m:t>
                        </m:r>
                        <m:sSub>
                          <m:sSubPr>
                            <m:ctrlPr>
                              <a:rPr lang="zh-CN" altLang="zh-CN" sz="2400" i="1" baseline="-2500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baseline="-25000">
                                <a:latin typeface="Cambria Math" panose="02040503050406030204" pitchFamily="18" charset="0"/>
                              </a:rPr>
                              <m:t>2</m:t>
                            </m:r>
                          </m:sub>
                        </m:sSub>
                        <m:r>
                          <a:rPr lang="en-US" altLang="zh-CN" sz="2400" i="1">
                            <a:latin typeface="Cambria Math" panose="02040503050406030204" pitchFamily="18" charset="0"/>
                          </a:rPr>
                          <m:t>, …, </m:t>
                        </m:r>
                        <m:sSub>
                          <m:sSubPr>
                            <m:ctrlPr>
                              <a:rPr lang="zh-CN" altLang="zh-CN" sz="2400" i="1" baseline="-25000">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baseline="-25000">
                                <a:latin typeface="Cambria Math" panose="02040503050406030204" pitchFamily="18" charset="0"/>
                              </a:rPr>
                              <m:t>𝑛</m:t>
                            </m:r>
                          </m:sub>
                        </m:sSub>
                      </m:e>
                    </m:d>
                  </m:oMath>
                </a14:m>
                <a:r>
                  <a:rPr lang="zh-CN" altLang="zh-CN" sz="2400" dirty="0"/>
                  <a:t>是关系模式</a:t>
                </a:r>
                <a:r>
                  <a:rPr lang="en-US" altLang="zh-CN" sz="2400" i="1" dirty="0"/>
                  <a:t>R</a:t>
                </a:r>
                <a:r>
                  <a:rPr lang="zh-CN" altLang="en-US" sz="2400" i="1" dirty="0"/>
                  <a:t> </a:t>
                </a:r>
                <a:r>
                  <a:rPr lang="zh-CN" altLang="zh-CN" sz="2400" dirty="0"/>
                  <a:t>中所有属性的集合，</a:t>
                </a:r>
                <a:r>
                  <a:rPr lang="en-US" altLang="zh-CN" sz="2400" i="1" dirty="0"/>
                  <a:t>F</a:t>
                </a:r>
                <a:r>
                  <a:rPr lang="zh-CN" altLang="en-US" sz="2400" i="1" dirty="0"/>
                  <a:t> </a:t>
                </a:r>
                <a:r>
                  <a:rPr lang="zh-CN" altLang="zh-CN" sz="2400" dirty="0"/>
                  <a:t>是</a:t>
                </a:r>
                <a:r>
                  <a:rPr lang="en-US" altLang="zh-CN" sz="2400" i="1" dirty="0"/>
                  <a:t>U</a:t>
                </a:r>
                <a:r>
                  <a:rPr lang="zh-CN" altLang="zh-CN" sz="2400" dirty="0"/>
                  <a:t>上的一组函数依赖，</a:t>
                </a:r>
                <a14:m>
                  <m:oMath xmlns:m="http://schemas.openxmlformats.org/officeDocument/2006/math">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𝑈</m:t>
                    </m:r>
                  </m:oMath>
                </a14:m>
                <a:r>
                  <a:rPr lang="zh-CN" altLang="zh-CN" sz="2400" dirty="0"/>
                  <a:t>，</a:t>
                </a:r>
                <a14:m>
                  <m:oMath xmlns:m="http://schemas.openxmlformats.org/officeDocument/2006/math">
                    <m:r>
                      <a:rPr lang="en-US" altLang="zh-CN" sz="2400" i="1">
                        <a:latin typeface="Cambria Math" panose="02040503050406030204" pitchFamily="18" charset="0"/>
                      </a:rPr>
                      <m:t>𝑌</m:t>
                    </m:r>
                    <m:r>
                      <a:rPr lang="en-US" altLang="zh-CN" sz="2400" i="1">
                        <a:latin typeface="Cambria Math" panose="02040503050406030204" pitchFamily="18" charset="0"/>
                      </a:rPr>
                      <m:t>⊆</m:t>
                    </m:r>
                    <m:r>
                      <a:rPr lang="en-US" altLang="zh-CN" sz="2400" i="1">
                        <a:latin typeface="Cambria Math" panose="02040503050406030204" pitchFamily="18" charset="0"/>
                      </a:rPr>
                      <m:t>𝑈</m:t>
                    </m:r>
                    <m:r>
                      <a:rPr lang="zh-CN" altLang="zh-CN" sz="2400">
                        <a:latin typeface="Cambria Math" panose="02040503050406030204" pitchFamily="18" charset="0"/>
                      </a:rPr>
                      <m:t>，</m:t>
                    </m:r>
                    <m:r>
                      <a:rPr lang="zh-CN" altLang="zh-CN" sz="2400" i="1">
                        <a:latin typeface="Cambria Math" panose="02040503050406030204" pitchFamily="18" charset="0"/>
                      </a:rPr>
                      <m:t> </m:t>
                    </m:r>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i="1">
                        <a:latin typeface="Cambria Math" panose="02040503050406030204" pitchFamily="18" charset="0"/>
                      </a:rPr>
                      <m:t>𝑌</m:t>
                    </m:r>
                  </m:oMath>
                </a14:m>
                <a:r>
                  <a:rPr lang="zh-CN" altLang="zh-CN" sz="2400" dirty="0"/>
                  <a:t>能由</a:t>
                </a:r>
                <a:r>
                  <a:rPr lang="en-US" altLang="zh-CN" sz="2400" i="1" dirty="0"/>
                  <a:t>F</a:t>
                </a:r>
                <a:r>
                  <a:rPr lang="zh-CN" altLang="en-US" sz="2400" i="1" dirty="0"/>
                  <a:t> </a:t>
                </a:r>
                <a:r>
                  <a:rPr lang="zh-CN" altLang="zh-CN" sz="2400" dirty="0"/>
                  <a:t>根据</a:t>
                </a:r>
                <a:r>
                  <a:rPr lang="en-US" altLang="zh-CN" sz="2400" dirty="0"/>
                  <a:t>Armstrong</a:t>
                </a:r>
                <a:r>
                  <a:rPr lang="zh-CN" altLang="zh-CN" sz="2400" dirty="0"/>
                  <a:t>公理系统推出的充分必要条件是</a:t>
                </a:r>
                <a14:m>
                  <m:oMath xmlns:m="http://schemas.openxmlformats.org/officeDocument/2006/math">
                    <m:r>
                      <a:rPr lang="en-US" altLang="zh-CN" sz="2400" b="1" i="1">
                        <a:latin typeface="Cambria Math" panose="02040503050406030204" pitchFamily="18" charset="0"/>
                      </a:rPr>
                      <m:t>𝒀</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𝑿</m:t>
                        </m:r>
                      </m:e>
                      <m:sub>
                        <m:r>
                          <a:rPr lang="en-US" altLang="zh-CN" sz="2400" b="1" i="1">
                            <a:latin typeface="Cambria Math" panose="02040503050406030204" pitchFamily="18" charset="0"/>
                          </a:rPr>
                          <m:t>𝑭</m:t>
                        </m:r>
                      </m:sub>
                      <m:sup>
                        <m:r>
                          <a:rPr lang="en-US" altLang="zh-CN" sz="2400" b="1" i="1">
                            <a:latin typeface="Cambria Math" panose="02040503050406030204" pitchFamily="18" charset="0"/>
                          </a:rPr>
                          <m:t>+</m:t>
                        </m:r>
                      </m:sup>
                    </m:sSubSup>
                  </m:oMath>
                </a14:m>
                <a:r>
                  <a:rPr lang="zh-CN" altLang="en-US" sz="2400" dirty="0"/>
                  <a:t>。</a:t>
                </a:r>
                <a:endParaRPr lang="en-US" altLang="zh-CN" sz="2400" dirty="0"/>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304800" y="1306046"/>
                <a:ext cx="11363325" cy="2665453"/>
              </a:xfrm>
              <a:blipFill>
                <a:blip r:embed="rId2"/>
                <a:stretch>
                  <a:fillRect l="-805" t="-1831" b="-1144"/>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93</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93</a:t>
            </a:fld>
            <a:endParaRPr kumimoji="1"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p:cNvSpPr/>
          <p:nvPr/>
        </p:nvSpPr>
        <p:spPr>
          <a:xfrm>
            <a:off x="151585" y="927762"/>
            <a:ext cx="11903253" cy="5511949"/>
          </a:xfrm>
          <a:prstGeom prst="roundRect">
            <a:avLst>
              <a:gd name="adj" fmla="val 17819"/>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闭包及其计算（续）</a:t>
            </a:r>
            <a:endParaRPr kumimoji="1"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794228" y="839629"/>
                <a:ext cx="9986548" cy="1251373"/>
              </a:xfrm>
            </p:spPr>
            <p:txBody>
              <a:bodyPr/>
              <a:lstStyle/>
              <a:p>
                <a:pPr marL="0" indent="0">
                  <a:lnSpc>
                    <a:spcPct val="150000"/>
                  </a:lnSpc>
                  <a:buNone/>
                </a:pPr>
                <a:r>
                  <a:rPr lang="zh-CN" altLang="zh-CN" sz="2400" dirty="0">
                    <a:latin typeface="Times" pitchFamily="2" charset="0"/>
                  </a:rPr>
                  <a:t>通过上述讨论，可以将</a:t>
                </a:r>
                <a:r>
                  <a:rPr lang="zh-CN" altLang="zh-CN" sz="2400" b="1" dirty="0">
                    <a:latin typeface="Times" pitchFamily="2" charset="0"/>
                  </a:rPr>
                  <a:t>判断</a:t>
                </a:r>
                <a14:m>
                  <m:oMath xmlns:m="http://schemas.openxmlformats.org/officeDocument/2006/math">
                    <m:r>
                      <a:rPr lang="en-US" altLang="zh-CN" sz="2400" b="1" i="1">
                        <a:latin typeface="Cambria Math" panose="02040503050406030204" pitchFamily="18" charset="0"/>
                      </a:rPr>
                      <m:t>𝑿</m:t>
                    </m:r>
                    <m:r>
                      <a:rPr lang="en-US" altLang="zh-CN" sz="2400" b="1" i="1">
                        <a:latin typeface="Cambria Math" panose="02040503050406030204" pitchFamily="18" charset="0"/>
                      </a:rPr>
                      <m:t>→</m:t>
                    </m:r>
                    <m:r>
                      <a:rPr lang="en-US" altLang="zh-CN" sz="2400" b="1" i="1">
                        <a:latin typeface="Cambria Math" panose="02040503050406030204" pitchFamily="18" charset="0"/>
                      </a:rPr>
                      <m:t>𝒀</m:t>
                    </m:r>
                  </m:oMath>
                </a14:m>
                <a:r>
                  <a:rPr lang="zh-CN" altLang="zh-CN" sz="2400" b="1" dirty="0">
                    <a:latin typeface="Times" pitchFamily="2" charset="0"/>
                  </a:rPr>
                  <a:t>能否由</a:t>
                </a:r>
                <a:r>
                  <a:rPr lang="en-US" altLang="zh-CN" sz="2400" b="1" dirty="0">
                    <a:latin typeface="Times" pitchFamily="2" charset="0"/>
                  </a:rPr>
                  <a:t>F</a:t>
                </a:r>
                <a:r>
                  <a:rPr lang="zh-CN" altLang="zh-CN" sz="2400" b="1" dirty="0">
                    <a:latin typeface="Times" pitchFamily="2" charset="0"/>
                  </a:rPr>
                  <a:t>根据</a:t>
                </a:r>
                <a:r>
                  <a:rPr lang="en-US" altLang="zh-CN" sz="2400" b="1" dirty="0">
                    <a:latin typeface="Times" pitchFamily="2" charset="0"/>
                  </a:rPr>
                  <a:t>Armstrong</a:t>
                </a:r>
                <a:r>
                  <a:rPr lang="zh-CN" altLang="zh-CN" sz="2400" b="1" dirty="0">
                    <a:latin typeface="Times" pitchFamily="2" charset="0"/>
                  </a:rPr>
                  <a:t>公理系统推导出来的问题转化为求解</a:t>
                </a:r>
                <a14:m>
                  <m:oMath xmlns:m="http://schemas.openxmlformats.org/officeDocument/2006/math">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𝑿</m:t>
                        </m:r>
                      </m:e>
                      <m:sub>
                        <m:r>
                          <a:rPr lang="en-US" altLang="zh-CN" sz="2400" b="1" i="1">
                            <a:latin typeface="Cambria Math" panose="02040503050406030204" pitchFamily="18" charset="0"/>
                          </a:rPr>
                          <m:t>𝑭</m:t>
                        </m:r>
                      </m:sub>
                      <m:sup>
                        <m:r>
                          <a:rPr lang="en-US" altLang="zh-CN" sz="2400" b="1" i="1">
                            <a:latin typeface="Cambria Math" panose="02040503050406030204" pitchFamily="18" charset="0"/>
                          </a:rPr>
                          <m:t>+</m:t>
                        </m:r>
                      </m:sup>
                    </m:sSubSup>
                  </m:oMath>
                </a14:m>
                <a:r>
                  <a:rPr lang="zh-CN" altLang="zh-CN" sz="2400" b="1" dirty="0">
                    <a:latin typeface="Times" pitchFamily="2" charset="0"/>
                  </a:rPr>
                  <a:t>，判定</a:t>
                </a:r>
                <a14:m>
                  <m:oMath xmlns:m="http://schemas.openxmlformats.org/officeDocument/2006/math">
                    <m:r>
                      <a:rPr lang="en-US" altLang="zh-CN" sz="2400" b="1" i="1">
                        <a:latin typeface="Cambria Math" panose="02040503050406030204" pitchFamily="18" charset="0"/>
                      </a:rPr>
                      <m:t>𝒀</m:t>
                    </m:r>
                  </m:oMath>
                </a14:m>
                <a:r>
                  <a:rPr lang="zh-CN" altLang="zh-CN" sz="2400" b="1" dirty="0">
                    <a:latin typeface="Times" pitchFamily="2" charset="0"/>
                  </a:rPr>
                  <a:t>是否为</a:t>
                </a:r>
                <a14:m>
                  <m:oMath xmlns:m="http://schemas.openxmlformats.org/officeDocument/2006/math">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𝑿</m:t>
                        </m:r>
                      </m:e>
                      <m:sub>
                        <m:r>
                          <a:rPr lang="en-US" altLang="zh-CN" sz="2400" b="1" i="1">
                            <a:latin typeface="Cambria Math" panose="02040503050406030204" pitchFamily="18" charset="0"/>
                          </a:rPr>
                          <m:t>𝑭</m:t>
                        </m:r>
                      </m:sub>
                      <m:sup>
                        <m:r>
                          <a:rPr lang="en-US" altLang="zh-CN" sz="2400" b="1" i="1">
                            <a:latin typeface="Cambria Math" panose="02040503050406030204" pitchFamily="18" charset="0"/>
                          </a:rPr>
                          <m:t>+</m:t>
                        </m:r>
                      </m:sup>
                    </m:sSubSup>
                  </m:oMath>
                </a14:m>
                <a:r>
                  <a:rPr lang="zh-CN" altLang="zh-CN" sz="2400" b="1" dirty="0">
                    <a:latin typeface="Times" pitchFamily="2" charset="0"/>
                  </a:rPr>
                  <a:t>的子集问题</a:t>
                </a:r>
                <a:r>
                  <a:rPr lang="zh-CN" altLang="zh-CN" sz="2400" dirty="0">
                    <a:latin typeface="Times" pitchFamily="2" charset="0"/>
                  </a:rPr>
                  <a:t>。</a:t>
                </a:r>
                <a:endParaRPr lang="en-US" altLang="zh-CN" dirty="0">
                  <a:latin typeface="Times" pitchFamily="2" charset="0"/>
                </a:endParaRPr>
              </a:p>
              <a:p>
                <a:pPr marL="0" indent="0">
                  <a:lnSpc>
                    <a:spcPct val="150000"/>
                  </a:lnSpc>
                  <a:buNone/>
                </a:pPr>
                <a:r>
                  <a:rPr lang="zh-CN" altLang="zh-CN" sz="2400" kern="100" dirty="0">
                    <a:latin typeface="Times" pitchFamily="2" charset="0"/>
                    <a:cs typeface="Times New Roman" panose="02020603050405020304" pitchFamily="18" charset="0"/>
                  </a:rPr>
                  <a:t>【</a:t>
                </a:r>
                <a:r>
                  <a:rPr lang="zh-CN" altLang="zh-CN" sz="2400" b="1" kern="100" dirty="0">
                    <a:latin typeface="Times" pitchFamily="2" charset="0"/>
                    <a:cs typeface="Times New Roman" panose="02020603050405020304" pitchFamily="18" charset="0"/>
                  </a:rPr>
                  <a:t>算法</a:t>
                </a:r>
                <a:r>
                  <a:rPr lang="en-US" altLang="zh-CN" sz="2400" b="1" kern="100" dirty="0">
                    <a:latin typeface="Times" pitchFamily="2" charset="0"/>
                    <a:cs typeface="Times New Roman" panose="02020603050405020304" pitchFamily="18" charset="0"/>
                  </a:rPr>
                  <a:t>3.1</a:t>
                </a:r>
                <a:r>
                  <a:rPr lang="zh-CN" altLang="zh-CN" sz="2400" kern="100" dirty="0">
                    <a:latin typeface="Times" pitchFamily="2" charset="0"/>
                    <a:cs typeface="Times New Roman" panose="02020603050405020304" pitchFamily="18" charset="0"/>
                  </a:rPr>
                  <a:t>】求解属性集</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𝑈</m:t>
                        </m:r>
                      </m:e>
                    </m:d>
                  </m:oMath>
                </a14:m>
                <a:r>
                  <a:rPr lang="zh-CN" altLang="zh-CN" sz="2400" kern="100" dirty="0">
                    <a:latin typeface="Times" pitchFamily="2" charset="0"/>
                    <a:cs typeface="Times New Roman" panose="02020603050405020304" pitchFamily="18" charset="0"/>
                  </a:rPr>
                  <a:t>关于</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𝑈</m:t>
                    </m:r>
                  </m:oMath>
                </a14:m>
                <a:r>
                  <a:rPr lang="zh-CN" altLang="zh-CN" sz="2400" kern="100" dirty="0">
                    <a:latin typeface="Times" pitchFamily="2" charset="0"/>
                    <a:cs typeface="Times New Roman" panose="02020603050405020304" pitchFamily="18" charset="0"/>
                  </a:rPr>
                  <a:t>上的函数依赖集</a:t>
                </a:r>
                <a14:m>
                  <m:oMath xmlns:m="http://schemas.openxmlformats.org/officeDocument/2006/math">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𝐹</m:t>
                    </m:r>
                  </m:oMath>
                </a14:m>
                <a:r>
                  <a:rPr lang="zh-CN" altLang="zh-CN" sz="2400" kern="100" dirty="0">
                    <a:latin typeface="Times" pitchFamily="2" charset="0"/>
                    <a:cs typeface="Times New Roman" panose="02020603050405020304" pitchFamily="18" charset="0"/>
                  </a:rPr>
                  <a:t>的闭包</a:t>
                </a:r>
                <a14:m>
                  <m:oMath xmlns:m="http://schemas.openxmlformats.org/officeDocument/2006/math">
                    <m:sSubSup>
                      <m:sSub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𝐹</m:t>
                        </m:r>
                      </m:sub>
                      <m:sup>
                        <m:r>
                          <a:rPr lang="en-US" altLang="zh-CN" sz="2400" i="1" kern="100">
                            <a:latin typeface="Cambria Math" panose="02040503050406030204" pitchFamily="18" charset="0"/>
                            <a:ea typeface="宋体" panose="02010600030101010101" pitchFamily="2" charset="-122"/>
                            <a:cs typeface="Times New Roman" panose="02020603050405020304" pitchFamily="18" charset="0"/>
                          </a:rPr>
                          <m:t>+</m:t>
                        </m:r>
                      </m:sup>
                    </m:sSubSup>
                  </m:oMath>
                </a14:m>
                <a:endParaRPr lang="zh-CN" altLang="zh-CN" sz="2400" dirty="0">
                  <a:latin typeface="Times" pitchFamily="2" charset="0"/>
                </a:endParaRPr>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794228" y="839629"/>
                <a:ext cx="9986548" cy="1251373"/>
              </a:xfrm>
              <a:blipFill>
                <a:blip r:embed="rId2"/>
                <a:stretch>
                  <a:fillRect l="-915" r="-366" b="-51220"/>
                </a:stretch>
              </a:blipFill>
            </p:spPr>
            <p:txBody>
              <a:bodyPr/>
              <a:lstStyle/>
              <a:p>
                <a:r>
                  <a:rPr lang="zh-CN" altLang="en-US">
                    <a:noFill/>
                  </a:rPr>
                  <a:t> </a:t>
                </a:r>
              </a:p>
            </p:txBody>
          </p:sp>
        </mc:Fallback>
      </mc:AlternateContent>
      <p:sp>
        <p:nvSpPr>
          <p:cNvPr id="5"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94</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94</a:t>
            </a:fld>
            <a:endParaRPr kumimoji="1" lang="zh-CN" altLang="en-US"/>
          </a:p>
        </p:txBody>
      </p:sp>
      <mc:AlternateContent xmlns:mc="http://schemas.openxmlformats.org/markup-compatibility/2006" xmlns:a14="http://schemas.microsoft.com/office/drawing/2010/main">
        <mc:Choice Requires="a14">
          <p:sp>
            <p:nvSpPr>
              <p:cNvPr id="6" name="文本框 5"/>
              <p:cNvSpPr txBox="1"/>
              <p:nvPr/>
            </p:nvSpPr>
            <p:spPr>
              <a:xfrm>
                <a:off x="971549" y="2579299"/>
                <a:ext cx="10090897" cy="3738396"/>
              </a:xfrm>
              <a:prstGeom prst="rect">
                <a:avLst/>
              </a:prstGeom>
              <a:noFill/>
              <a:ln w="12700">
                <a:solidFill>
                  <a:schemeClr val="tx1"/>
                </a:solidFill>
              </a:ln>
            </p:spPr>
            <p:txBody>
              <a:bodyPr wrap="square">
                <a:spAutoFit/>
              </a:bodyPr>
              <a:lstStyle/>
              <a:p>
                <a:pPr indent="267970" algn="l">
                  <a:lnSpc>
                    <a:spcPct val="150000"/>
                  </a:lnSpc>
                </a:pPr>
                <a:r>
                  <a:rPr lang="zh-CN" altLang="zh-CN" sz="1500" b="1" kern="100" dirty="0">
                    <a:effectLst/>
                    <a:latin typeface="Times New Roman" panose="02020603050405020304" pitchFamily="18" charset="0"/>
                    <a:ea typeface="宋体" panose="02010600030101010101" pitchFamily="2" charset="-122"/>
                    <a:cs typeface="Times New Roman" panose="02020603050405020304" pitchFamily="18" charset="0"/>
                  </a:rPr>
                  <a:t>输入</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𝐹</m:t>
                    </m:r>
                  </m:oMath>
                </a14:m>
                <a:endPar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7970" algn="l">
                  <a:lnSpc>
                    <a:spcPct val="150000"/>
                  </a:lnSpc>
                </a:pPr>
                <a:r>
                  <a:rPr lang="zh-CN" altLang="zh-CN" sz="1500" b="1" kern="100" dirty="0">
                    <a:effectLst/>
                    <a:latin typeface="Times New Roman" panose="02020603050405020304" pitchFamily="18" charset="0"/>
                    <a:ea typeface="宋体" panose="02010600030101010101" pitchFamily="2" charset="-122"/>
                    <a:cs typeface="Times New Roman" panose="02020603050405020304" pitchFamily="18" charset="0"/>
                  </a:rPr>
                  <a:t>输出</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Sup>
                      <m:sSub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𝐹</m:t>
                        </m:r>
                      </m:sub>
                      <m: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7970" algn="l">
                  <a:lnSpc>
                    <a:spcPct val="150000"/>
                  </a:lnSpc>
                </a:pPr>
                <a:r>
                  <a:rPr lang="zh-CN" altLang="zh-CN" sz="1500" b="1" kern="100" dirty="0">
                    <a:effectLst/>
                    <a:latin typeface="Times New Roman" panose="02020603050405020304" pitchFamily="18" charset="0"/>
                    <a:ea typeface="宋体" panose="02010600030101010101" pitchFamily="2" charset="-122"/>
                    <a:cs typeface="Times New Roman" panose="02020603050405020304" pitchFamily="18" charset="0"/>
                  </a:rPr>
                  <a:t>算法步骤</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：计算属性集序列</a:t>
                </a:r>
                <a14:m>
                  <m:oMath xmlns:m="http://schemas.openxmlformats.org/officeDocument/2006/math">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e>
                        </m:d>
                      </m:sup>
                    </m:s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=0, 1, …)</m:t>
                    </m:r>
                  </m:oMath>
                </a14:m>
                <a:endPar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l">
                  <a:lnSpc>
                    <a:spcPct val="150000"/>
                  </a:lnSpc>
                </a:pP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）令</a:t>
                </a:r>
                <a14:m>
                  <m:oMath xmlns:m="http://schemas.openxmlformats.org/officeDocument/2006/math">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(0)</m:t>
                        </m:r>
                      </m:sup>
                    </m:s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266700" algn="l">
                  <a:lnSpc>
                    <a:spcPct val="150000"/>
                  </a:lnSpc>
                </a:pP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）求</a:t>
                </a:r>
                <a14:m>
                  <m:oMath xmlns:m="http://schemas.openxmlformats.org/officeDocument/2006/math">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𝐵</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𝐴</m:t>
                        </m:r>
                      </m:e>
                      <m:e>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𝑉</m:t>
                            </m:r>
                          </m:e>
                        </m:d>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𝑊</m:t>
                            </m:r>
                          </m:e>
                        </m:d>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𝑉</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𝑊</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𝐹</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𝑉</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𝐴</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𝑊</m:t>
                            </m:r>
                          </m:e>
                        </m:d>
                      </m:e>
                    </m:d>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127000" algn="l">
                  <a:lnSpc>
                    <a:spcPct val="150000"/>
                  </a:lnSpc>
                </a:pPr>
                <a:r>
                  <a:rPr lang="en-US"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5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首先，在</a:t>
                </a:r>
                <a14:m>
                  <m:oMath xmlns:m="http://schemas.openxmlformats.org/officeDocument/2006/math">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𝐹</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中找到尚未用过的左边是</a:t>
                </a:r>
                <a14:m>
                  <m:oMath xmlns:m="http://schemas.openxmlformats.org/officeDocument/2006/math">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的子集的函数依赖：</a:t>
                </a:r>
                <a14:m>
                  <m:oMath xmlns:m="http://schemas.openxmlformats.org/officeDocument/2006/math">
                    <m:sSub>
                      <m:sSub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r>
                      <a:rPr lang="zh-CN"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=0,1,…,</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466725" algn="l">
                  <a:lnSpc>
                    <a:spcPct val="150000"/>
                  </a:lnSpc>
                </a:pPr>
                <a:r>
                  <a:rPr lang="zh-CN" altLang="en-US" sz="15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然后，在</a:t>
                </a:r>
                <a14:m>
                  <m:oMath xmlns:m="http://schemas.openxmlformats.org/officeDocument/2006/math">
                    <m:sSub>
                      <m:sSub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中找到</a:t>
                </a:r>
                <a14:m>
                  <m:oMath xmlns:m="http://schemas.openxmlformats.org/officeDocument/2006/math">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中未出现过的属性构成的属性集</a:t>
                </a:r>
                <a14:m>
                  <m:oMath xmlns:m="http://schemas.openxmlformats.org/officeDocument/2006/math">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𝐵</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266700" algn="l">
                  <a:lnSpc>
                    <a:spcPct val="150000"/>
                  </a:lnSpc>
                </a:pP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）令</a:t>
                </a:r>
                <a14:m>
                  <m:oMath xmlns:m="http://schemas.openxmlformats.org/officeDocument/2006/math">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𝐵</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266700" algn="l">
                  <a:lnSpc>
                    <a:spcPct val="150000"/>
                  </a:lnSpc>
                </a:pP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）如果</a:t>
                </a:r>
                <a14:m>
                  <m:oMath xmlns:m="http://schemas.openxmlformats.org/officeDocument/2006/math">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r>
                      <a:rPr lang="zh-CN" altLang="zh-CN" sz="1500" kern="100">
                        <a:effectLst/>
                        <a:latin typeface="Cambria Math" panose="02040503050406030204" pitchFamily="18" charset="0"/>
                        <a:ea typeface="宋体" panose="02010600030101010101" pitchFamily="2" charset="-122"/>
                        <a:cs typeface="Times New Roman" panose="02020603050405020304" pitchFamily="18" charset="0"/>
                      </a:rPr>
                      <m:t>和</m:t>
                    </m:r>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e>
                        </m:d>
                      </m:sup>
                    </m:sSup>
                    <m:r>
                      <a:rPr lang="zh-CN" altLang="zh-CN" sz="1500" kern="100">
                        <a:effectLst/>
                        <a:latin typeface="Cambria Math" panose="02040503050406030204" pitchFamily="18" charset="0"/>
                        <a:ea typeface="宋体" panose="02010600030101010101" pitchFamily="2" charset="-122"/>
                        <a:cs typeface="Times New Roman" panose="02020603050405020304" pitchFamily="18" charset="0"/>
                      </a:rPr>
                      <m:t>不相等</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，则</a:t>
                </a:r>
                <a14:m>
                  <m:oMath xmlns:m="http://schemas.openxmlformats.org/officeDocument/2006/math">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，返回步骤（</a:t>
                </a:r>
                <a:r>
                  <a:rPr lang="en-US"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indent="266700" algn="l">
                  <a:lnSpc>
                    <a:spcPct val="150000"/>
                  </a:lnSpc>
                </a:pP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步骤（</a:t>
                </a:r>
                <a:r>
                  <a:rPr lang="en-US"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）如果</a:t>
                </a:r>
                <a14:m>
                  <m:oMath xmlns:m="http://schemas.openxmlformats.org/officeDocument/2006/math">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+1</m:t>
                            </m:r>
                          </m:e>
                        </m:d>
                      </m:sup>
                    </m:sSup>
                    <m:r>
                      <a:rPr lang="zh-CN" altLang="zh-CN" sz="1500" kern="100">
                        <a:effectLst/>
                        <a:latin typeface="Cambria Math" panose="02040503050406030204" pitchFamily="18" charset="0"/>
                        <a:ea typeface="宋体" panose="02010600030101010101" pitchFamily="2" charset="-122"/>
                        <a:cs typeface="Times New Roman" panose="02020603050405020304" pitchFamily="18" charset="0"/>
                      </a:rPr>
                      <m:t>和</m:t>
                    </m:r>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e>
                        </m:d>
                      </m:sup>
                    </m:sSup>
                    <m:r>
                      <a:rPr lang="zh-CN" altLang="zh-CN" sz="1500" kern="100">
                        <a:effectLst/>
                        <a:latin typeface="Cambria Math" panose="02040503050406030204" pitchFamily="18" charset="0"/>
                        <a:ea typeface="宋体" panose="02010600030101010101" pitchFamily="2" charset="-122"/>
                        <a:cs typeface="Times New Roman" panose="02020603050405020304" pitchFamily="18" charset="0"/>
                      </a:rPr>
                      <m:t>相等</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，或者 </a:t>
                </a:r>
                <a14:m>
                  <m:oMath xmlns:m="http://schemas.openxmlformats.org/officeDocument/2006/math">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e>
                        </m:d>
                      </m:sup>
                    </m:sSup>
                    <m:r>
                      <a:rPr lang="zh-CN" altLang="zh-CN" sz="1500" kern="100">
                        <a:effectLst/>
                        <a:latin typeface="Cambria Math" panose="02040503050406030204" pitchFamily="18" charset="0"/>
                        <a:ea typeface="宋体" panose="02010600030101010101" pitchFamily="2" charset="-122"/>
                        <a:cs typeface="Times New Roman" panose="02020603050405020304" pitchFamily="18" charset="0"/>
                      </a:rPr>
                      <m:t>和</m:t>
                    </m:r>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𝑈</m:t>
                    </m:r>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相等，则</a:t>
                </a:r>
                <a14:m>
                  <m:oMath xmlns:m="http://schemas.openxmlformats.org/officeDocument/2006/math">
                    <m:sSup>
                      <m:s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p>
                        <m:d>
                          <m:d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𝑖</m:t>
                            </m:r>
                          </m:e>
                        </m:d>
                      </m:sup>
                    </m:sSup>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就是</a:t>
                </a:r>
                <a14:m>
                  <m:oMath xmlns:m="http://schemas.openxmlformats.org/officeDocument/2006/math">
                    <m:sSubSup>
                      <m:sSubSupPr>
                        <m:ctrlPr>
                          <a:rPr lang="zh-CN" altLang="zh-CN" sz="15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𝐹</m:t>
                        </m:r>
                      </m:sub>
                      <m:sup>
                        <m:r>
                          <a:rPr lang="en-US" altLang="zh-CN" sz="1500" i="1" kern="100">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1500" kern="100" dirty="0">
                    <a:effectLst/>
                    <a:latin typeface="Times New Roman" panose="02020603050405020304" pitchFamily="18" charset="0"/>
                    <a:ea typeface="宋体" panose="02010600030101010101" pitchFamily="2" charset="-122"/>
                    <a:cs typeface="Times New Roman" panose="02020603050405020304" pitchFamily="18" charset="0"/>
                  </a:rPr>
                  <a:t>，算法终止。</a:t>
                </a:r>
              </a:p>
            </p:txBody>
          </p:sp>
        </mc:Choice>
        <mc:Fallback xmlns="">
          <p:sp>
            <p:nvSpPr>
              <p:cNvPr id="6" name="文本框 5"/>
              <p:cNvSpPr txBox="1">
                <a:spLocks noRot="1" noChangeAspect="1" noMove="1" noResize="1" noEditPoints="1" noAdjustHandles="1" noChangeArrowheads="1" noChangeShapeType="1" noTextEdit="1"/>
              </p:cNvSpPr>
              <p:nvPr/>
            </p:nvSpPr>
            <p:spPr>
              <a:xfrm>
                <a:off x="971549" y="2579299"/>
                <a:ext cx="10090897" cy="3738396"/>
              </a:xfrm>
              <a:prstGeom prst="rect">
                <a:avLst/>
              </a:prstGeom>
              <a:blipFill rotWithShape="1">
                <a:blip r:embed="rId3"/>
                <a:stretch>
                  <a:fillRect l="-69" t="-185" r="-62" b="-864"/>
                </a:stretch>
              </a:blipFill>
              <a:ln w="12700">
                <a:solidFill>
                  <a:schemeClr val="tx1"/>
                </a:solidFill>
              </a:ln>
            </p:spPr>
            <p:txBody>
              <a:bodyPr/>
              <a:lstStyle/>
              <a:p>
                <a:r>
                  <a:rPr lang="zh-CN" alt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151585" y="1008405"/>
            <a:ext cx="11903253" cy="5325764"/>
          </a:xfrm>
          <a:prstGeom prst="roundRect">
            <a:avLst>
              <a:gd name="adj" fmla="val 1172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闭包及其计算（续）</a:t>
            </a:r>
            <a:endParaRPr kumimoji="1"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265176" y="1058618"/>
                <a:ext cx="11401901" cy="6012330"/>
              </a:xfrm>
            </p:spPr>
            <p:txBody>
              <a:bodyPr/>
              <a:lstStyle/>
              <a:p>
                <a:pPr marL="0" indent="0">
                  <a:lnSpc>
                    <a:spcPct val="150000"/>
                  </a:lnSpc>
                  <a:buNone/>
                </a:pPr>
                <a:r>
                  <a:rPr lang="zh-CN" altLang="zh-CN" dirty="0"/>
                  <a:t>【</a:t>
                </a:r>
                <a:r>
                  <a:rPr lang="zh-CN" altLang="zh-CN" b="1" dirty="0"/>
                  <a:t>例</a:t>
                </a:r>
                <a:r>
                  <a:rPr lang="zh-CN" altLang="zh-CN" dirty="0"/>
                  <a:t>】对于关系模式</a:t>
                </a:r>
                <a14:m>
                  <m:oMath xmlns:m="http://schemas.openxmlformats.org/officeDocument/2006/math">
                    <m:r>
                      <a:rPr lang="en-US" altLang="zh-CN" i="1">
                        <a:latin typeface="Cambria Math" panose="02040503050406030204" pitchFamily="18" charset="0"/>
                      </a:rPr>
                      <m:t>𝑅</m:t>
                    </m:r>
                    <m:r>
                      <a:rPr lang="en-US" altLang="zh-CN" i="1">
                        <a:latin typeface="Cambria Math" panose="02040503050406030204" pitchFamily="18" charset="0"/>
                      </a:rPr>
                      <m:t>&lt;</m:t>
                    </m:r>
                    <m:r>
                      <a:rPr lang="en-US" altLang="zh-CN" i="1">
                        <a:latin typeface="Cambria Math" panose="02040503050406030204" pitchFamily="18" charset="0"/>
                      </a:rPr>
                      <m:t>𝑈</m:t>
                    </m:r>
                    <m:r>
                      <a:rPr lang="en-US" altLang="zh-CN" i="1">
                        <a:latin typeface="Cambria Math" panose="02040503050406030204" pitchFamily="18" charset="0"/>
                      </a:rPr>
                      <m:t>, </m:t>
                    </m:r>
                    <m:r>
                      <a:rPr lang="en-US" altLang="zh-CN" i="1">
                        <a:latin typeface="Cambria Math" panose="02040503050406030204" pitchFamily="18" charset="0"/>
                      </a:rPr>
                      <m:t>𝐹</m:t>
                    </m:r>
                    <m:r>
                      <a:rPr lang="en-US" altLang="zh-CN" i="1">
                        <a:latin typeface="Cambria Math" panose="02040503050406030204" pitchFamily="18" charset="0"/>
                      </a:rPr>
                      <m:t>&gt;</m:t>
                    </m:r>
                  </m:oMath>
                </a14:m>
                <a:r>
                  <a:rPr lang="zh-CN" altLang="zh-CN" dirty="0"/>
                  <a:t>，</a:t>
                </a:r>
                <a14:m>
                  <m:oMath xmlns:m="http://schemas.openxmlformats.org/officeDocument/2006/math">
                    <m:r>
                      <a:rPr lang="en-US" altLang="zh-CN" i="1">
                        <a:latin typeface="Cambria Math" panose="02040503050406030204" pitchFamily="18" charset="0"/>
                      </a:rPr>
                      <m:t>𝑈</m:t>
                    </m:r>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3</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5</m:t>
                            </m:r>
                          </m:sub>
                        </m:sSub>
                        <m:r>
                          <a:rPr lang="en-US" altLang="zh-CN" i="1">
                            <a:latin typeface="Cambria Math" panose="02040503050406030204" pitchFamily="18" charset="0"/>
                          </a:rPr>
                          <m:t> </m:t>
                        </m:r>
                        <m:r>
                          <a:rPr lang="en-US" altLang="zh-CN" b="0"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6</m:t>
                            </m:r>
                          </m:sub>
                        </m:sSub>
                      </m:e>
                    </m:d>
                  </m:oMath>
                </a14:m>
                <a:r>
                  <a:rPr lang="zh-CN" altLang="zh-CN" dirty="0"/>
                  <a:t>是关系模式</a:t>
                </a:r>
                <a:r>
                  <a:rPr lang="en-US" altLang="zh-CN" i="1" dirty="0"/>
                  <a:t>R</a:t>
                </a:r>
                <a:r>
                  <a:rPr lang="zh-CN" altLang="zh-CN" dirty="0"/>
                  <a:t>中所有属性的集合。</a:t>
                </a:r>
                <a14:m>
                  <m:oMath xmlns:m="http://schemas.openxmlformats.org/officeDocument/2006/math">
                    <m:r>
                      <a:rPr lang="en-US" altLang="zh-CN" i="1">
                        <a:latin typeface="Cambria Math" panose="02040503050406030204" pitchFamily="18" charset="0"/>
                      </a:rPr>
                      <m:t>𝑅</m:t>
                    </m:r>
                  </m:oMath>
                </a14:m>
                <a:r>
                  <a:rPr lang="zh-CN" altLang="zh-CN" dirty="0"/>
                  <a:t>的函数依赖集</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1</m:t>
                            </m:r>
                          </m:sub>
                        </m:sSub>
                        <m:r>
                          <a:rPr lang="en-US" altLang="zh-CN" i="1">
                            <a:highlight>
                              <a:srgbClr val="FFFF00"/>
                            </a:highlight>
                            <a:latin typeface="Cambria Math" panose="02040503050406030204" pitchFamily="18" charset="0"/>
                          </a:rPr>
                          <m:t>→</m:t>
                        </m:r>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4</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5</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6</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5</m:t>
                            </m:r>
                          </m:sub>
                        </m:sSub>
                        <m:r>
                          <a:rPr lang="en-US" altLang="zh-CN" i="1">
                            <a:latin typeface="Cambria Math" panose="02040503050406030204" pitchFamily="18" charset="0"/>
                          </a:rPr>
                          <m:t>,</m:t>
                        </m:r>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3</m:t>
                            </m:r>
                          </m:sub>
                        </m:sSub>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4</m:t>
                            </m:r>
                          </m:sub>
                        </m:sSub>
                        <m:r>
                          <a:rPr lang="en-US" altLang="zh-CN" i="1">
                            <a:highlight>
                              <a:srgbClr val="FFFF00"/>
                            </a:highlight>
                            <a:latin typeface="Cambria Math" panose="02040503050406030204" pitchFamily="18" charset="0"/>
                          </a:rPr>
                          <m:t>→</m:t>
                        </m:r>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6</m:t>
                            </m:r>
                          </m:sub>
                        </m:sSub>
                        <m:r>
                          <a:rPr lang="en-US" altLang="zh-CN" i="1">
                            <a:highlight>
                              <a:srgbClr val="FFFF00"/>
                            </a:highlight>
                            <a:latin typeface="Cambria Math" panose="02040503050406030204" pitchFamily="18" charset="0"/>
                          </a:rPr>
                          <m:t>,</m:t>
                        </m:r>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5</m:t>
                            </m:r>
                          </m:sub>
                        </m:sSub>
                        <m:r>
                          <a:rPr lang="en-US" altLang="zh-CN" i="1">
                            <a:highlight>
                              <a:srgbClr val="FFFF00"/>
                            </a:highlight>
                            <a:latin typeface="Cambria Math" panose="02040503050406030204" pitchFamily="18" charset="0"/>
                          </a:rPr>
                          <m:t>→</m:t>
                        </m:r>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3</m:t>
                            </m:r>
                          </m:sub>
                        </m:sSub>
                      </m:e>
                    </m:d>
                  </m:oMath>
                </a14:m>
                <a:r>
                  <a:rPr lang="zh-CN" altLang="zh-CN" dirty="0"/>
                  <a:t>，</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5</m:t>
                        </m:r>
                      </m:sub>
                    </m:sSub>
                  </m:oMath>
                </a14:m>
                <a:r>
                  <a:rPr lang="zh-CN" altLang="zh-CN" dirty="0"/>
                  <a:t>，计算</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𝐹</m:t>
                        </m:r>
                      </m:sub>
                      <m:sup>
                        <m:r>
                          <a:rPr lang="en-US" altLang="zh-CN" i="1">
                            <a:latin typeface="Cambria Math" panose="02040503050406030204" pitchFamily="18" charset="0"/>
                          </a:rPr>
                          <m:t>+</m:t>
                        </m:r>
                      </m:sup>
                    </m:sSubSup>
                  </m:oMath>
                </a14:m>
                <a:r>
                  <a:rPr lang="zh-CN" altLang="zh-CN" dirty="0"/>
                  <a:t>。</a:t>
                </a:r>
                <a:endParaRPr lang="en-US" altLang="zh-CN" dirty="0"/>
              </a:p>
              <a:p>
                <a:pPr marL="0" indent="0">
                  <a:lnSpc>
                    <a:spcPts val="3180"/>
                  </a:lnSpc>
                  <a:buNone/>
                </a:pPr>
                <a:r>
                  <a:rPr lang="en-US" altLang="zh-CN" dirty="0"/>
                  <a:t>【</a:t>
                </a:r>
                <a:r>
                  <a:rPr lang="zh-CN" altLang="zh-CN" dirty="0"/>
                  <a:t>解</a:t>
                </a:r>
                <a:r>
                  <a:rPr lang="en-US" altLang="zh-CN" dirty="0"/>
                  <a:t>】</a:t>
                </a:r>
                <a:r>
                  <a:rPr lang="zh-CN" altLang="zh-CN" dirty="0"/>
                  <a:t>按照算法</a:t>
                </a:r>
                <a:r>
                  <a:rPr lang="en-US" altLang="zh-CN" dirty="0"/>
                  <a:t>3.1</a:t>
                </a:r>
                <a:r>
                  <a:rPr lang="zh-CN" altLang="zh-CN" dirty="0"/>
                  <a:t>，依次计算：</a:t>
                </a:r>
              </a:p>
              <a:p>
                <a:pPr marL="52705" indent="0">
                  <a:lnSpc>
                    <a:spcPts val="3180"/>
                  </a:lnSpc>
                  <a:buNone/>
                </a:pPr>
                <a:r>
                  <a:rPr lang="zh-CN" altLang="zh-CN" dirty="0"/>
                  <a:t>（</a:t>
                </a:r>
                <a:r>
                  <a:rPr lang="en-US" altLang="zh-CN" dirty="0"/>
                  <a:t>1</a:t>
                </a:r>
                <a:r>
                  <a:rPr lang="zh-CN" altLang="zh-CN" dirty="0"/>
                  <a:t>）令</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(0)</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5</m:t>
                        </m:r>
                      </m:sub>
                    </m:sSub>
                  </m:oMath>
                </a14:m>
                <a:endParaRPr lang="en-US" altLang="zh-CN" dirty="0"/>
              </a:p>
              <a:p>
                <a:pPr marL="52705" indent="0">
                  <a:lnSpc>
                    <a:spcPts val="3180"/>
                  </a:lnSpc>
                  <a:buNone/>
                </a:pPr>
                <a:r>
                  <a:rPr lang="zh-CN" altLang="zh-CN" dirty="0"/>
                  <a:t>（</a:t>
                </a:r>
                <a:r>
                  <a:rPr lang="en-US" altLang="zh-CN" dirty="0"/>
                  <a:t>2</a:t>
                </a:r>
                <a:r>
                  <a:rPr lang="zh-CN" altLang="zh-CN" dirty="0"/>
                  <a:t>）在</a:t>
                </a:r>
                <a14:m>
                  <m:oMath xmlns:m="http://schemas.openxmlformats.org/officeDocument/2006/math">
                    <m:r>
                      <a:rPr lang="en-US" altLang="zh-CN" b="1" i="1">
                        <a:latin typeface="Cambria Math" panose="02040503050406030204" pitchFamily="18" charset="0"/>
                      </a:rPr>
                      <m:t>𝑭</m:t>
                    </m:r>
                  </m:oMath>
                </a14:m>
                <a:r>
                  <a:rPr lang="zh-CN" altLang="zh-CN" b="1" dirty="0"/>
                  <a:t>中找到左边是</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𝟏</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𝟓</m:t>
                        </m:r>
                      </m:sub>
                    </m:sSub>
                  </m:oMath>
                </a14:m>
                <a:r>
                  <a:rPr lang="zh-CN" altLang="zh-CN" b="1" dirty="0"/>
                  <a:t>子集的函数依赖</a:t>
                </a:r>
                <a:r>
                  <a:rPr lang="zh-CN" altLang="zh-CN" dirty="0"/>
                  <a:t>，有</a:t>
                </a:r>
                <a14:m>
                  <m:oMath xmlns:m="http://schemas.openxmlformats.org/officeDocument/2006/math">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1</m:t>
                        </m:r>
                      </m:sub>
                    </m:sSub>
                    <m:r>
                      <a:rPr lang="en-US" altLang="zh-CN" i="1">
                        <a:highlight>
                          <a:srgbClr val="FFFF00"/>
                        </a:highlight>
                        <a:latin typeface="Cambria Math" panose="02040503050406030204" pitchFamily="18" charset="0"/>
                      </a:rPr>
                      <m:t>→</m:t>
                    </m:r>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4</m:t>
                        </m:r>
                      </m:sub>
                    </m:sSub>
                  </m:oMath>
                </a14:m>
                <a:r>
                  <a:rPr lang="zh-CN" altLang="zh-CN" dirty="0"/>
                  <a:t>，</a:t>
                </a:r>
                <a14:m>
                  <m:oMath xmlns:m="http://schemas.openxmlformats.org/officeDocument/2006/math">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5</m:t>
                        </m:r>
                      </m:sub>
                    </m:sSub>
                    <m:r>
                      <a:rPr lang="en-US" altLang="zh-CN" i="1">
                        <a:highlight>
                          <a:srgbClr val="FFFF00"/>
                        </a:highlight>
                        <a:latin typeface="Cambria Math" panose="02040503050406030204" pitchFamily="18" charset="0"/>
                      </a:rPr>
                      <m:t>→</m:t>
                    </m:r>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3</m:t>
                        </m:r>
                      </m:sub>
                    </m:sSub>
                  </m:oMath>
                </a14:m>
                <a:r>
                  <a:rPr lang="zh-CN" altLang="zh-CN" dirty="0"/>
                  <a:t>，</a:t>
                </a:r>
                <a:endParaRPr lang="en-US" altLang="zh-CN" dirty="0"/>
              </a:p>
              <a:p>
                <a:pPr marL="52705" indent="0">
                  <a:lnSpc>
                    <a:spcPts val="3180"/>
                  </a:lnSpc>
                  <a:buNone/>
                </a:pPr>
                <a:r>
                  <a:rPr lang="zh-CN" altLang="en-US" dirty="0"/>
                  <a:t>     </a:t>
                </a:r>
                <a:r>
                  <a:rPr lang="zh-CN" altLang="zh-CN" dirty="0"/>
                  <a:t>则</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(0)</m:t>
                        </m:r>
                      </m:sup>
                    </m:sSup>
                    <m:r>
                      <m:rPr>
                        <m:nor/>
                      </m:rPr>
                      <a:rPr lang="en-US" altLang="zh-CN" i="0" smtClean="0">
                        <a:latin typeface="Cambria Math" panose="02040503050406030204" pitchFamily="18" charset="0"/>
                      </a:rPr>
                      <m:t>∪</m:t>
                    </m:r>
                    <m:r>
                      <m:rPr>
                        <m:nor/>
                      </m:rPr>
                      <a:rPr lang="en-US" altLang="zh-CN" i="0" baseline="-25000" smtClean="0">
                        <a:latin typeface="Cambria Math" panose="02040503050406030204" pitchFamily="18" charset="0"/>
                      </a:rPr>
                      <m:t> </m:t>
                    </m:r>
                    <m:sSub>
                      <m:sSubPr>
                        <m:ctrlPr>
                          <a:rPr lang="zh-CN" altLang="zh-CN" i="1">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4</m:t>
                        </m:r>
                      </m:sub>
                    </m:sSub>
                    <m:sSub>
                      <m:sSubPr>
                        <m:ctrlPr>
                          <a:rPr lang="zh-CN" altLang="zh-CN" i="1">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3</m:t>
                        </m:r>
                      </m:sub>
                    </m:sSub>
                    <m:r>
                      <a:rPr lang="en-US" altLang="zh-CN"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3</m:t>
                        </m:r>
                      </m:sub>
                    </m:sSub>
                    <m:sSub>
                      <m:sSubPr>
                        <m:ctrlPr>
                          <a:rPr lang="zh-CN" altLang="zh-CN" i="1">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4</m:t>
                        </m:r>
                      </m:sub>
                    </m:sSub>
                    <m:sSub>
                      <m:sSubPr>
                        <m:ctrlPr>
                          <a:rPr lang="zh-CN" altLang="zh-CN" i="1">
                            <a:latin typeface="Cambria Math" panose="02040503050406030204" pitchFamily="18" charset="0"/>
                          </a:rPr>
                        </m:ctrlPr>
                      </m:sSubPr>
                      <m:e>
                        <m:r>
                          <a:rPr lang="en-US" altLang="zh-CN" i="1" smtClean="0">
                            <a:latin typeface="Cambria Math" panose="02040503050406030204" pitchFamily="18" charset="0"/>
                          </a:rPr>
                          <m:t>𝐴</m:t>
                        </m:r>
                      </m:e>
                      <m:sub>
                        <m:r>
                          <a:rPr lang="en-US" altLang="zh-CN" i="1" smtClean="0">
                            <a:latin typeface="Cambria Math" panose="02040503050406030204" pitchFamily="18" charset="0"/>
                          </a:rPr>
                          <m:t>5</m:t>
                        </m:r>
                      </m:sub>
                    </m:sSub>
                  </m:oMath>
                </a14:m>
                <a:r>
                  <a:rPr lang="zh-CN" altLang="zh-CN" dirty="0"/>
                  <a:t>，显然</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(0)</m:t>
                        </m:r>
                      </m:sup>
                    </m:sSup>
                  </m:oMath>
                </a14:m>
                <a:r>
                  <a:rPr lang="zh-CN" altLang="zh-CN" dirty="0"/>
                  <a:t>。</a:t>
                </a:r>
                <a:endParaRPr lang="en-US" altLang="zh-CN" dirty="0"/>
              </a:p>
              <a:p>
                <a:pPr marL="52705" indent="0">
                  <a:lnSpc>
                    <a:spcPts val="3180"/>
                  </a:lnSpc>
                  <a:buNone/>
                </a:pPr>
                <a:r>
                  <a:rPr lang="zh-CN" altLang="zh-CN" dirty="0"/>
                  <a:t>（</a:t>
                </a:r>
                <a:r>
                  <a:rPr lang="en-US" altLang="zh-CN" dirty="0"/>
                  <a:t>3</a:t>
                </a:r>
                <a:r>
                  <a:rPr lang="zh-CN" altLang="zh-CN" dirty="0"/>
                  <a:t>）在</a:t>
                </a:r>
                <a:r>
                  <a:rPr lang="en-US" altLang="zh-CN" i="1" dirty="0"/>
                  <a:t>F</a:t>
                </a:r>
                <a:r>
                  <a:rPr lang="zh-CN" altLang="zh-CN" dirty="0"/>
                  <a:t>中找到</a:t>
                </a:r>
                <a:r>
                  <a:rPr lang="zh-CN" altLang="zh-CN" b="1" dirty="0"/>
                  <a:t>左边是</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a:latin typeface="Cambria Math" panose="02040503050406030204" pitchFamily="18" charset="0"/>
                          </a:rPr>
                          <m:t>𝟏</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smtClean="0">
                            <a:latin typeface="Cambria Math" panose="02040503050406030204" pitchFamily="18" charset="0"/>
                          </a:rPr>
                          <m:t>𝟑</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smtClean="0">
                            <a:latin typeface="Cambria Math" panose="02040503050406030204" pitchFamily="18" charset="0"/>
                          </a:rPr>
                          <m:t>𝟒</m:t>
                        </m:r>
                      </m:sub>
                    </m:sSub>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𝑨</m:t>
                        </m:r>
                      </m:e>
                      <m:sub>
                        <m:r>
                          <a:rPr lang="en-US" altLang="zh-CN" b="1" i="1" smtClean="0">
                            <a:latin typeface="Cambria Math" panose="02040503050406030204" pitchFamily="18" charset="0"/>
                          </a:rPr>
                          <m:t>𝟓</m:t>
                        </m:r>
                      </m:sub>
                    </m:sSub>
                  </m:oMath>
                </a14:m>
                <a:r>
                  <a:rPr lang="zh-CN" altLang="zh-CN" b="1" dirty="0"/>
                  <a:t>子集的函数依赖</a:t>
                </a:r>
                <a:r>
                  <a:rPr lang="zh-CN" altLang="zh-CN" dirty="0"/>
                  <a:t>，有</a:t>
                </a:r>
                <a14:m>
                  <m:oMath xmlns:m="http://schemas.openxmlformats.org/officeDocument/2006/math">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3</m:t>
                        </m:r>
                      </m:sub>
                    </m:sSub>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4</m:t>
                        </m:r>
                      </m:sub>
                    </m:sSub>
                    <m:r>
                      <a:rPr lang="en-US" altLang="zh-CN" i="1">
                        <a:highlight>
                          <a:srgbClr val="FFFF00"/>
                        </a:highlight>
                        <a:latin typeface="Cambria Math" panose="02040503050406030204" pitchFamily="18" charset="0"/>
                      </a:rPr>
                      <m:t>→</m:t>
                    </m:r>
                    <m:sSub>
                      <m:sSubPr>
                        <m:ctrlPr>
                          <a:rPr lang="zh-CN"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𝐴</m:t>
                        </m:r>
                      </m:e>
                      <m:sub>
                        <m:r>
                          <a:rPr lang="en-US" altLang="zh-CN" i="1">
                            <a:highlight>
                              <a:srgbClr val="FFFF00"/>
                            </a:highlight>
                            <a:latin typeface="Cambria Math" panose="02040503050406030204" pitchFamily="18" charset="0"/>
                          </a:rPr>
                          <m:t>6</m:t>
                        </m:r>
                      </m:sub>
                    </m:sSub>
                  </m:oMath>
                </a14:m>
                <a:r>
                  <a:rPr lang="zh-CN" altLang="zh-CN" dirty="0"/>
                  <a:t>，</a:t>
                </a:r>
                <a:endParaRPr lang="en-US" altLang="zh-CN" dirty="0"/>
              </a:p>
              <a:p>
                <a:pPr marL="52705" indent="0">
                  <a:lnSpc>
                    <a:spcPts val="3180"/>
                  </a:lnSpc>
                  <a:buNone/>
                </a:pPr>
                <a:r>
                  <a:rPr lang="zh-CN" altLang="en-US" dirty="0"/>
                  <a:t>     </a:t>
                </a:r>
                <a:r>
                  <a:rPr lang="zh-CN" altLang="zh-CN" dirty="0"/>
                  <a:t>则</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(1)</m:t>
                        </m:r>
                      </m:sup>
                    </m:s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6</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3</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5</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6</m:t>
                        </m:r>
                      </m:sub>
                    </m:sSub>
                  </m:oMath>
                </a14:m>
                <a:r>
                  <a:rPr lang="zh-CN" altLang="zh-CN" dirty="0"/>
                  <a:t>。</a:t>
                </a:r>
                <a:endParaRPr lang="en-US" altLang="zh-CN" dirty="0"/>
              </a:p>
              <a:p>
                <a:pPr marL="52705" indent="0">
                  <a:lnSpc>
                    <a:spcPts val="3180"/>
                  </a:lnSpc>
                  <a:buNone/>
                </a:pPr>
                <a:r>
                  <a:rPr lang="zh-CN" altLang="zh-CN" dirty="0"/>
                  <a:t>（</a:t>
                </a:r>
                <a:r>
                  <a:rPr lang="en-US" altLang="zh-CN" dirty="0"/>
                  <a:t>4</a:t>
                </a:r>
                <a:r>
                  <a:rPr lang="zh-CN" altLang="zh-CN" dirty="0"/>
                  <a:t>）虽然</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𝑋</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𝑋</m:t>
                        </m:r>
                      </m:e>
                      <m:sup>
                        <m:d>
                          <m:dPr>
                            <m:ctrlPr>
                              <a:rPr lang="zh-CN" altLang="zh-CN" i="1">
                                <a:latin typeface="Cambria Math" panose="02040503050406030204" pitchFamily="18" charset="0"/>
                              </a:rPr>
                            </m:ctrlPr>
                          </m:dPr>
                          <m:e>
                            <m:r>
                              <a:rPr lang="en-US" altLang="zh-CN" i="1">
                                <a:latin typeface="Cambria Math" panose="02040503050406030204" pitchFamily="18" charset="0"/>
                              </a:rPr>
                              <m:t>1</m:t>
                            </m:r>
                          </m:e>
                        </m:d>
                      </m:sup>
                    </m:sSup>
                  </m:oMath>
                </a14:m>
                <a:r>
                  <a:rPr lang="zh-CN" altLang="zh-CN" dirty="0"/>
                  <a:t>，但是</a:t>
                </a:r>
                <a14:m>
                  <m:oMath xmlns:m="http://schemas.openxmlformats.org/officeDocument/2006/math">
                    <m:r>
                      <a:rPr lang="en-US" altLang="zh-CN" b="1" i="1">
                        <a:latin typeface="Cambria Math" panose="02040503050406030204" pitchFamily="18" charset="0"/>
                      </a:rPr>
                      <m:t>𝑭</m:t>
                    </m:r>
                  </m:oMath>
                </a14:m>
                <a:r>
                  <a:rPr lang="zh-CN" altLang="zh-CN" b="1" dirty="0"/>
                  <a:t>中未用过的函数依赖的左边属性集中已经没有</a:t>
                </a:r>
                <a14:m>
                  <m:oMath xmlns:m="http://schemas.openxmlformats.org/officeDocument/2006/math">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m:t>
                        </m:r>
                        <m:r>
                          <a:rPr lang="en-US" altLang="zh-CN" b="1" i="1">
                            <a:latin typeface="Cambria Math" panose="02040503050406030204" pitchFamily="18" charset="0"/>
                          </a:rPr>
                          <m:t>𝟐</m:t>
                        </m:r>
                        <m:r>
                          <a:rPr lang="en-US" altLang="zh-CN" b="1" i="1">
                            <a:latin typeface="Cambria Math" panose="02040503050406030204" pitchFamily="18" charset="0"/>
                          </a:rPr>
                          <m:t>)</m:t>
                        </m:r>
                      </m:sup>
                    </m:sSup>
                  </m:oMath>
                </a14:m>
                <a:r>
                  <a:rPr lang="zh-CN" altLang="zh-CN" b="1" dirty="0"/>
                  <a:t>的自己</a:t>
                </a:r>
                <a:r>
                  <a:rPr lang="zh-CN" altLang="zh-CN" dirty="0"/>
                  <a:t>了，因此可以退出循环</a:t>
                </a:r>
                <a:r>
                  <a:rPr lang="en-US" altLang="zh-CN" dirty="0"/>
                  <a:t>(</a:t>
                </a:r>
                <a:r>
                  <a:rPr lang="zh-CN" altLang="en-US" dirty="0"/>
                  <a:t>没有再计算下去的必要）</a:t>
                </a:r>
                <a:r>
                  <a:rPr lang="zh-CN" altLang="zh-CN" dirty="0"/>
                  <a:t>。</a:t>
                </a:r>
                <a:endParaRPr lang="en-US" altLang="zh-CN" dirty="0"/>
              </a:p>
              <a:p>
                <a:pPr marL="52705" indent="0">
                  <a:lnSpc>
                    <a:spcPts val="3180"/>
                  </a:lnSpc>
                  <a:buNone/>
                </a:pPr>
                <a:r>
                  <a:rPr lang="zh-CN" altLang="zh-CN" dirty="0"/>
                  <a:t>（</a:t>
                </a:r>
                <a:r>
                  <a:rPr lang="en-US" altLang="zh-CN" dirty="0"/>
                  <a:t>5</a:t>
                </a:r>
                <a:r>
                  <a:rPr lang="zh-CN" altLang="zh-CN" dirty="0"/>
                  <a:t>）输出</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𝐹</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3</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4</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5</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6</m:t>
                        </m:r>
                      </m:sub>
                    </m:sSub>
                  </m:oMath>
                </a14:m>
                <a:r>
                  <a:rPr lang="zh-CN" altLang="zh-CN" dirty="0"/>
                  <a:t>。</a:t>
                </a:r>
              </a:p>
              <a:p>
                <a:pPr marL="0" indent="0">
                  <a:lnSpc>
                    <a:spcPct val="150000"/>
                  </a:lnSpc>
                  <a:buNone/>
                </a:pPr>
                <a:endParaRPr lang="zh-CN" altLang="zh-CN" dirty="0"/>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265176" y="1058618"/>
                <a:ext cx="11401901" cy="6012330"/>
              </a:xfrm>
              <a:blipFill>
                <a:blip r:embed="rId2"/>
                <a:stretch>
                  <a:fillRect l="-588" r="-428"/>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95</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95</a:t>
            </a:fld>
            <a:endParaRPr kumimoji="1"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p:cNvSpPr/>
          <p:nvPr/>
        </p:nvSpPr>
        <p:spPr>
          <a:xfrm>
            <a:off x="151586" y="1041061"/>
            <a:ext cx="11735616" cy="5425053"/>
          </a:xfrm>
          <a:prstGeom prst="roundRect">
            <a:avLst>
              <a:gd name="adj" fmla="val 1421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p:cNvSpPr>
            <a:spLocks noGrp="1"/>
          </p:cNvSpPr>
          <p:nvPr>
            <p:ph type="title"/>
          </p:nvPr>
        </p:nvSpPr>
        <p:spPr/>
        <p:txBody>
          <a:bodyPr/>
          <a:lstStyle/>
          <a:p>
            <a:r>
              <a:rPr lang="zh-CN" altLang="en-US" dirty="0"/>
              <a:t>求解关系的候选键</a:t>
            </a:r>
            <a:endParaRPr kumimoji="1" lang="zh-CN" altLang="en-US" dirty="0"/>
          </a:p>
        </p:txBody>
      </p:sp>
      <mc:AlternateContent xmlns:mc="http://schemas.openxmlformats.org/markup-compatibility/2006">
        <mc:Choice xmlns:a14="http://schemas.microsoft.com/office/drawing/2010/main" Requires="a14">
          <p:sp>
            <p:nvSpPr>
              <p:cNvPr id="18" name="内容占位符 4"/>
              <p:cNvSpPr>
                <a:spLocks noGrp="1"/>
              </p:cNvSpPr>
              <p:nvPr>
                <p:ph idx="1"/>
              </p:nvPr>
            </p:nvSpPr>
            <p:spPr>
              <a:xfrm>
                <a:off x="462855" y="1041061"/>
                <a:ext cx="11266289" cy="3832203"/>
              </a:xfrm>
            </p:spPr>
            <p:txBody>
              <a:bodyPr/>
              <a:lstStyle/>
              <a:p>
                <a:pPr>
                  <a:lnSpc>
                    <a:spcPct val="120000"/>
                  </a:lnSpc>
                </a:pPr>
                <a:r>
                  <a:rPr lang="zh-CN" altLang="en-US" sz="2400" dirty="0"/>
                  <a:t>在函数依赖部分</a:t>
                </a:r>
                <a:r>
                  <a:rPr lang="zh-CN" altLang="zh-CN" sz="2400" dirty="0"/>
                  <a:t>直观地阐述了如何确定关系的候选键和主键，</a:t>
                </a:r>
                <a:r>
                  <a:rPr lang="zh-CN" altLang="en-US" sz="2400" dirty="0"/>
                  <a:t>现在介绍如何基于闭包的计算来求解关系的</a:t>
                </a:r>
                <a:r>
                  <a:rPr lang="zh-CN" altLang="zh-CN" sz="2400" dirty="0"/>
                  <a:t>候选键。</a:t>
                </a:r>
                <a:endParaRPr lang="en-US" altLang="zh-CN" sz="2400" b="1" dirty="0"/>
              </a:p>
              <a:p>
                <a:pPr>
                  <a:lnSpc>
                    <a:spcPct val="120000"/>
                  </a:lnSpc>
                </a:pPr>
                <a:r>
                  <a:rPr lang="zh-CN" altLang="zh-CN" sz="2400" dirty="0">
                    <a:latin typeface="微软雅黑" panose="020B0503020204020204" pitchFamily="34" charset="-122"/>
                    <a:ea typeface="微软雅黑" panose="020B0503020204020204" pitchFamily="34" charset="-122"/>
                  </a:rPr>
                  <a:t>对于关系模式</a:t>
                </a:r>
                <a14:m>
                  <m:oMath xmlns:m="http://schemas.openxmlformats.org/officeDocument/2006/math">
                    <m:r>
                      <a:rPr lang="en-US" altLang="zh-CN" sz="2400">
                        <a:latin typeface="Cambria Math" panose="02040503050406030204" pitchFamily="18" charset="0"/>
                        <a:ea typeface="微软雅黑" panose="020B0503020204020204" pitchFamily="34" charset="-122"/>
                      </a:rPr>
                      <m:t>𝑅</m:t>
                    </m:r>
                    <m:r>
                      <a:rPr lang="en-US" altLang="zh-CN" sz="2400">
                        <a:latin typeface="Cambria Math" panose="02040503050406030204" pitchFamily="18" charset="0"/>
                        <a:ea typeface="微软雅黑" panose="020B0503020204020204" pitchFamily="34" charset="-122"/>
                      </a:rPr>
                      <m:t>&lt;</m:t>
                    </m:r>
                    <m:r>
                      <a:rPr lang="en-US" altLang="zh-CN" sz="2400">
                        <a:latin typeface="Cambria Math" panose="02040503050406030204" pitchFamily="18" charset="0"/>
                        <a:ea typeface="微软雅黑" panose="020B0503020204020204" pitchFamily="34" charset="-122"/>
                      </a:rPr>
                      <m:t>𝑈</m:t>
                    </m:r>
                    <m:r>
                      <a:rPr lang="en-US" altLang="zh-CN" sz="2400">
                        <a:latin typeface="Cambria Math" panose="02040503050406030204" pitchFamily="18" charset="0"/>
                        <a:ea typeface="微软雅黑" panose="020B0503020204020204" pitchFamily="34" charset="-122"/>
                      </a:rPr>
                      <m:t>, </m:t>
                    </m:r>
                    <m:r>
                      <a:rPr lang="en-US" altLang="zh-CN" sz="2400">
                        <a:latin typeface="Cambria Math" panose="02040503050406030204" pitchFamily="18" charset="0"/>
                        <a:ea typeface="微软雅黑" panose="020B0503020204020204" pitchFamily="34" charset="-122"/>
                      </a:rPr>
                      <m:t>𝐹</m:t>
                    </m:r>
                    <m:r>
                      <a:rPr lang="en-US" altLang="zh-CN" sz="2400">
                        <a:latin typeface="Cambria Math" panose="02040503050406030204" pitchFamily="18" charset="0"/>
                        <a:ea typeface="微软雅黑" panose="020B0503020204020204" pitchFamily="34" charset="-122"/>
                      </a:rPr>
                      <m:t>&gt;</m:t>
                    </m:r>
                  </m:oMath>
                </a14:m>
                <a:r>
                  <a:rPr lang="zh-CN" altLang="zh-CN" sz="24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400">
                        <a:latin typeface="Cambria Math" panose="02040503050406030204" pitchFamily="18" charset="0"/>
                        <a:ea typeface="微软雅黑" panose="020B0503020204020204" pitchFamily="34" charset="-122"/>
                      </a:rPr>
                      <m:t>𝑈</m:t>
                    </m:r>
                    <m:r>
                      <a:rPr lang="en-US" altLang="zh-CN" sz="2400">
                        <a:latin typeface="Cambria Math" panose="02040503050406030204" pitchFamily="18" charset="0"/>
                        <a:ea typeface="微软雅黑" panose="020B0503020204020204" pitchFamily="34" charset="-122"/>
                      </a:rPr>
                      <m:t>={</m:t>
                    </m:r>
                    <m:sSub>
                      <m:sSubPr>
                        <m:ctrlPr>
                          <a:rPr lang="zh-CN" altLang="zh-CN" sz="2400" i="1">
                            <a:latin typeface="Cambria Math" panose="02040503050406030204" pitchFamily="18" charset="0"/>
                            <a:ea typeface="微软雅黑" panose="020B0503020204020204" pitchFamily="34" charset="-122"/>
                          </a:rPr>
                        </m:ctrlPr>
                      </m:sSubPr>
                      <m:e>
                        <m:r>
                          <a:rPr lang="en-US" altLang="zh-CN" sz="2400">
                            <a:latin typeface="Cambria Math" panose="02040503050406030204" pitchFamily="18" charset="0"/>
                            <a:ea typeface="微软雅黑" panose="020B0503020204020204" pitchFamily="34" charset="-122"/>
                          </a:rPr>
                          <m:t>𝐴</m:t>
                        </m:r>
                      </m:e>
                      <m:sub>
                        <m:r>
                          <a:rPr lang="en-US" altLang="zh-CN" sz="2400">
                            <a:latin typeface="Cambria Math" panose="02040503050406030204" pitchFamily="18" charset="0"/>
                            <a:ea typeface="微软雅黑" panose="020B0503020204020204" pitchFamily="34" charset="-122"/>
                          </a:rPr>
                          <m:t>1</m:t>
                        </m:r>
                      </m:sub>
                    </m:sSub>
                    <m:r>
                      <a:rPr lang="en-US" altLang="zh-CN" sz="2400">
                        <a:latin typeface="Cambria Math" panose="02040503050406030204" pitchFamily="18" charset="0"/>
                        <a:ea typeface="微软雅黑" panose="020B0503020204020204" pitchFamily="34" charset="-122"/>
                      </a:rPr>
                      <m:t>, </m:t>
                    </m:r>
                    <m:sSub>
                      <m:sSubPr>
                        <m:ctrlPr>
                          <a:rPr lang="zh-CN" altLang="zh-CN" sz="2400" i="1">
                            <a:latin typeface="Cambria Math" panose="02040503050406030204" pitchFamily="18" charset="0"/>
                            <a:ea typeface="微软雅黑" panose="020B0503020204020204" pitchFamily="34" charset="-122"/>
                          </a:rPr>
                        </m:ctrlPr>
                      </m:sSubPr>
                      <m:e>
                        <m:r>
                          <a:rPr lang="en-US" altLang="zh-CN" sz="2400">
                            <a:latin typeface="Cambria Math" panose="02040503050406030204" pitchFamily="18" charset="0"/>
                            <a:ea typeface="微软雅黑" panose="020B0503020204020204" pitchFamily="34" charset="-122"/>
                          </a:rPr>
                          <m:t>𝐴</m:t>
                        </m:r>
                      </m:e>
                      <m:sub>
                        <m:r>
                          <a:rPr lang="en-US" altLang="zh-CN" sz="2400">
                            <a:latin typeface="Cambria Math" panose="02040503050406030204" pitchFamily="18" charset="0"/>
                            <a:ea typeface="微软雅黑" panose="020B0503020204020204" pitchFamily="34" charset="-122"/>
                          </a:rPr>
                          <m:t>2</m:t>
                        </m:r>
                      </m:sub>
                    </m:sSub>
                    <m:r>
                      <a:rPr lang="en-US" altLang="zh-CN" sz="2400">
                        <a:latin typeface="Cambria Math" panose="02040503050406030204" pitchFamily="18" charset="0"/>
                        <a:ea typeface="微软雅黑" panose="020B0503020204020204" pitchFamily="34" charset="-122"/>
                      </a:rPr>
                      <m:t>, …, </m:t>
                    </m:r>
                    <m:sSub>
                      <m:sSubPr>
                        <m:ctrlPr>
                          <a:rPr lang="zh-CN" altLang="zh-CN" sz="2400" i="1">
                            <a:latin typeface="Cambria Math" panose="02040503050406030204" pitchFamily="18" charset="0"/>
                            <a:ea typeface="微软雅黑" panose="020B0503020204020204" pitchFamily="34" charset="-122"/>
                          </a:rPr>
                        </m:ctrlPr>
                      </m:sSubPr>
                      <m:e>
                        <m:r>
                          <a:rPr lang="en-US" altLang="zh-CN" sz="2400">
                            <a:latin typeface="Cambria Math" panose="02040503050406030204" pitchFamily="18" charset="0"/>
                            <a:ea typeface="微软雅黑" panose="020B0503020204020204" pitchFamily="34" charset="-122"/>
                          </a:rPr>
                          <m:t>𝐴</m:t>
                        </m:r>
                      </m:e>
                      <m:sub>
                        <m:r>
                          <a:rPr lang="en-US" altLang="zh-CN" sz="2400">
                            <a:latin typeface="Cambria Math" panose="02040503050406030204" pitchFamily="18" charset="0"/>
                            <a:ea typeface="微软雅黑" panose="020B0503020204020204" pitchFamily="34" charset="-122"/>
                          </a:rPr>
                          <m:t>𝑛</m:t>
                        </m:r>
                      </m:sub>
                    </m:sSub>
                    <m:r>
                      <a:rPr lang="en-US" altLang="zh-CN" sz="2400">
                        <a:latin typeface="Cambria Math" panose="02040503050406030204" pitchFamily="18" charset="0"/>
                        <a:ea typeface="微软雅黑" panose="020B0503020204020204" pitchFamily="34" charset="-122"/>
                      </a:rPr>
                      <m:t>}</m:t>
                    </m:r>
                  </m:oMath>
                </a14:m>
                <a:r>
                  <a:rPr lang="zh-CN" altLang="zh-CN"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R</a:t>
                </a:r>
                <a:r>
                  <a:rPr lang="zh-CN" altLang="zh-CN" sz="2400" dirty="0">
                    <a:latin typeface="微软雅黑" panose="020B0503020204020204" pitchFamily="34" charset="-122"/>
                    <a:ea typeface="微软雅黑" panose="020B0503020204020204" pitchFamily="34" charset="-122"/>
                  </a:rPr>
                  <a:t>中所有属性的集合，</a:t>
                </a:r>
                <a14:m>
                  <m:oMath xmlns:m="http://schemas.openxmlformats.org/officeDocument/2006/math">
                    <m:r>
                      <a:rPr lang="en-US" altLang="zh-CN" sz="2400">
                        <a:latin typeface="Cambria Math" panose="02040503050406030204" pitchFamily="18" charset="0"/>
                        <a:ea typeface="微软雅黑" panose="020B0503020204020204" pitchFamily="34" charset="-122"/>
                      </a:rPr>
                      <m:t>𝐹</m:t>
                    </m:r>
                  </m:oMath>
                </a14:m>
                <a:r>
                  <a:rPr lang="zh-CN" altLang="zh-CN" sz="2400" dirty="0">
                    <a:latin typeface="微软雅黑" panose="020B0503020204020204" pitchFamily="34" charset="-122"/>
                    <a:ea typeface="微软雅黑" panose="020B0503020204020204" pitchFamily="34" charset="-122"/>
                  </a:rPr>
                  <a:t>是</a:t>
                </a:r>
                <a14:m>
                  <m:oMath xmlns:m="http://schemas.openxmlformats.org/officeDocument/2006/math">
                    <m:r>
                      <a:rPr lang="en-US" altLang="zh-CN" sz="2400">
                        <a:latin typeface="Cambria Math" panose="02040503050406030204" pitchFamily="18" charset="0"/>
                        <a:ea typeface="微软雅黑" panose="020B0503020204020204" pitchFamily="34" charset="-122"/>
                      </a:rPr>
                      <m:t>𝑈</m:t>
                    </m:r>
                  </m:oMath>
                </a14:m>
                <a:r>
                  <a:rPr lang="zh-CN" altLang="zh-CN" sz="2400" dirty="0">
                    <a:latin typeface="微软雅黑" panose="020B0503020204020204" pitchFamily="34" charset="-122"/>
                    <a:ea typeface="微软雅黑" panose="020B0503020204020204" pitchFamily="34" charset="-122"/>
                  </a:rPr>
                  <a:t>上的一组函数依赖，根据</a:t>
                </a:r>
                <a14:m>
                  <m:oMath xmlns:m="http://schemas.openxmlformats.org/officeDocument/2006/math">
                    <m:r>
                      <a:rPr lang="en-US" altLang="zh-CN" sz="2400">
                        <a:latin typeface="Cambria Math" panose="02040503050406030204" pitchFamily="18" charset="0"/>
                        <a:ea typeface="微软雅黑" panose="020B0503020204020204" pitchFamily="34" charset="-122"/>
                      </a:rPr>
                      <m:t>𝑈</m:t>
                    </m:r>
                  </m:oMath>
                </a14:m>
                <a:r>
                  <a:rPr lang="zh-CN" altLang="zh-CN" sz="2400" dirty="0">
                    <a:latin typeface="微软雅黑" panose="020B0503020204020204" pitchFamily="34" charset="-122"/>
                    <a:ea typeface="微软雅黑" panose="020B0503020204020204" pitchFamily="34" charset="-122"/>
                  </a:rPr>
                  <a:t>中属性在</a:t>
                </a:r>
                <a14:m>
                  <m:oMath xmlns:m="http://schemas.openxmlformats.org/officeDocument/2006/math">
                    <m:r>
                      <a:rPr lang="en-US" altLang="zh-CN" sz="2400">
                        <a:latin typeface="Cambria Math" panose="02040503050406030204" pitchFamily="18" charset="0"/>
                        <a:ea typeface="微软雅黑" panose="020B0503020204020204" pitchFamily="34" charset="-122"/>
                      </a:rPr>
                      <m:t>𝐹</m:t>
                    </m:r>
                  </m:oMath>
                </a14:m>
                <a:r>
                  <a:rPr lang="zh-CN" altLang="zh-CN" sz="2400" dirty="0">
                    <a:latin typeface="微软雅黑" panose="020B0503020204020204" pitchFamily="34" charset="-122"/>
                    <a:ea typeface="微软雅黑" panose="020B0503020204020204" pitchFamily="34" charset="-122"/>
                  </a:rPr>
                  <a:t>中出现的特点，分成如下四类：</a:t>
                </a:r>
              </a:p>
              <a:p>
                <a:pPr lvl="1">
                  <a:lnSpc>
                    <a:spcPct val="120000"/>
                  </a:lnSpc>
                </a:pPr>
                <a:r>
                  <a:rPr lang="en-US" altLang="zh-CN" sz="2400" dirty="0"/>
                  <a:t>L</a:t>
                </a:r>
                <a:r>
                  <a:rPr lang="zh-CN" altLang="zh-CN" sz="2400" dirty="0"/>
                  <a:t>类属性：只在</a:t>
                </a:r>
                <a14:m>
                  <m:oMath xmlns:m="http://schemas.openxmlformats.org/officeDocument/2006/math">
                    <m:r>
                      <a:rPr lang="en-US" altLang="zh-CN" sz="2400" i="1">
                        <a:latin typeface="Cambria Math" panose="02040503050406030204" pitchFamily="18" charset="0"/>
                      </a:rPr>
                      <m:t>𝐹</m:t>
                    </m:r>
                  </m:oMath>
                </a14:m>
                <a:r>
                  <a:rPr lang="zh-CN" altLang="zh-CN" sz="2400" dirty="0"/>
                  <a:t>中</a:t>
                </a:r>
                <a:r>
                  <a:rPr lang="zh-CN" altLang="en-US" sz="2400" dirty="0"/>
                  <a:t>某</a:t>
                </a:r>
                <a:r>
                  <a:rPr lang="zh-CN" altLang="zh-CN" sz="2400" dirty="0"/>
                  <a:t>个函数依赖的</a:t>
                </a:r>
                <a:r>
                  <a:rPr lang="zh-CN" altLang="zh-CN" sz="2400" b="1" dirty="0"/>
                  <a:t>左</a:t>
                </a:r>
                <a:r>
                  <a:rPr lang="zh-CN" altLang="zh-CN" sz="2400" dirty="0"/>
                  <a:t>部出现。</a:t>
                </a:r>
              </a:p>
              <a:p>
                <a:pPr lvl="1">
                  <a:lnSpc>
                    <a:spcPct val="120000"/>
                  </a:lnSpc>
                </a:pPr>
                <a:r>
                  <a:rPr lang="en-US" altLang="zh-CN" sz="2400" dirty="0"/>
                  <a:t>R</a:t>
                </a:r>
                <a:r>
                  <a:rPr lang="zh-CN" altLang="zh-CN" sz="2400" dirty="0"/>
                  <a:t>类属性：只在</a:t>
                </a:r>
                <a14:m>
                  <m:oMath xmlns:m="http://schemas.openxmlformats.org/officeDocument/2006/math">
                    <m:r>
                      <a:rPr lang="en-US" altLang="zh-CN" sz="2400" i="1">
                        <a:latin typeface="Cambria Math" panose="02040503050406030204" pitchFamily="18" charset="0"/>
                      </a:rPr>
                      <m:t>𝐹</m:t>
                    </m:r>
                  </m:oMath>
                </a14:m>
                <a:r>
                  <a:rPr lang="zh-CN" altLang="zh-CN" sz="2400" dirty="0"/>
                  <a:t>中</a:t>
                </a:r>
                <a:r>
                  <a:rPr lang="zh-CN" altLang="en-US" sz="2400" dirty="0"/>
                  <a:t>某</a:t>
                </a:r>
                <a:r>
                  <a:rPr lang="zh-CN" altLang="zh-CN" sz="2400" dirty="0"/>
                  <a:t>个函数依赖的</a:t>
                </a:r>
                <a:r>
                  <a:rPr lang="zh-CN" altLang="zh-CN" sz="2400" b="1" dirty="0"/>
                  <a:t>右</a:t>
                </a:r>
                <a:r>
                  <a:rPr lang="zh-CN" altLang="zh-CN" sz="2400" dirty="0"/>
                  <a:t>部出现。</a:t>
                </a:r>
              </a:p>
              <a:p>
                <a:pPr lvl="1">
                  <a:lnSpc>
                    <a:spcPct val="120000"/>
                  </a:lnSpc>
                </a:pPr>
                <a:r>
                  <a:rPr lang="en-US" altLang="zh-CN" sz="2400" dirty="0"/>
                  <a:t>LR</a:t>
                </a:r>
                <a:r>
                  <a:rPr lang="zh-CN" altLang="zh-CN" sz="2400" dirty="0"/>
                  <a:t>类属性：在</a:t>
                </a:r>
                <a14:m>
                  <m:oMath xmlns:m="http://schemas.openxmlformats.org/officeDocument/2006/math">
                    <m:r>
                      <a:rPr lang="en-US" altLang="zh-CN" sz="2400" i="1">
                        <a:latin typeface="Cambria Math" panose="02040503050406030204" pitchFamily="18" charset="0"/>
                      </a:rPr>
                      <m:t>𝐹</m:t>
                    </m:r>
                  </m:oMath>
                </a14:m>
                <a:r>
                  <a:rPr lang="zh-CN" altLang="zh-CN" sz="2400" dirty="0"/>
                  <a:t>中</a:t>
                </a:r>
                <a:r>
                  <a:rPr lang="zh-CN" altLang="en-US" sz="2400" dirty="0"/>
                  <a:t>某</a:t>
                </a:r>
                <a:r>
                  <a:rPr lang="zh-CN" altLang="zh-CN" sz="2400" dirty="0"/>
                  <a:t>个函数依赖的左部和右部</a:t>
                </a:r>
                <a:r>
                  <a:rPr lang="zh-CN" altLang="zh-CN" sz="2400" b="1" dirty="0"/>
                  <a:t>均出现</a:t>
                </a:r>
                <a:r>
                  <a:rPr lang="zh-CN" altLang="zh-CN" sz="2400" dirty="0"/>
                  <a:t>。</a:t>
                </a:r>
              </a:p>
              <a:p>
                <a:pPr lvl="1">
                  <a:lnSpc>
                    <a:spcPct val="120000"/>
                  </a:lnSpc>
                </a:pPr>
                <a:r>
                  <a:rPr lang="en-US" altLang="zh-CN" sz="2400" dirty="0"/>
                  <a:t>N</a:t>
                </a:r>
                <a:r>
                  <a:rPr lang="zh-CN" altLang="zh-CN" sz="2400" dirty="0"/>
                  <a:t>类属性：在</a:t>
                </a:r>
                <a14:m>
                  <m:oMath xmlns:m="http://schemas.openxmlformats.org/officeDocument/2006/math">
                    <m:r>
                      <a:rPr lang="en-US" altLang="zh-CN" sz="2400" i="1">
                        <a:latin typeface="Cambria Math" panose="02040503050406030204" pitchFamily="18" charset="0"/>
                      </a:rPr>
                      <m:t>𝐹</m:t>
                    </m:r>
                  </m:oMath>
                </a14:m>
                <a:r>
                  <a:rPr lang="zh-CN" altLang="zh-CN" sz="2400" dirty="0"/>
                  <a:t>中</a:t>
                </a:r>
                <a:r>
                  <a:rPr lang="zh-CN" altLang="en-US" sz="2400" dirty="0"/>
                  <a:t>每个</a:t>
                </a:r>
                <a:r>
                  <a:rPr lang="zh-CN" altLang="zh-CN" sz="2400" dirty="0"/>
                  <a:t>函数依赖左部和右部</a:t>
                </a:r>
                <a:r>
                  <a:rPr lang="zh-CN" altLang="en-US" sz="2400" b="1" dirty="0"/>
                  <a:t>均不</a:t>
                </a:r>
                <a:r>
                  <a:rPr lang="zh-CN" altLang="zh-CN" sz="2400" b="1" dirty="0"/>
                  <a:t>出现</a:t>
                </a:r>
                <a:r>
                  <a:rPr lang="zh-CN" altLang="zh-CN" sz="2400" dirty="0"/>
                  <a:t>。</a:t>
                </a:r>
                <a:endParaRPr lang="en-US" altLang="zh-CN" dirty="0"/>
              </a:p>
              <a:p>
                <a:pPr>
                  <a:lnSpc>
                    <a:spcPct val="120000"/>
                  </a:lnSpc>
                </a:pPr>
                <a:r>
                  <a:rPr lang="en-US" altLang="zh-CN" sz="2400" dirty="0">
                    <a:solidFill>
                      <a:srgbClr val="3B20FF"/>
                    </a:solidFill>
                  </a:rPr>
                  <a:t>L</a:t>
                </a:r>
                <a:r>
                  <a:rPr lang="zh-CN" altLang="zh-CN" sz="2400" dirty="0">
                    <a:solidFill>
                      <a:srgbClr val="3B20FF"/>
                    </a:solidFill>
                  </a:rPr>
                  <a:t>类</a:t>
                </a:r>
                <a:r>
                  <a:rPr lang="zh-CN" altLang="en-US" sz="2400" dirty="0">
                    <a:solidFill>
                      <a:srgbClr val="3B20FF"/>
                    </a:solidFill>
                  </a:rPr>
                  <a:t>和</a:t>
                </a:r>
                <a:r>
                  <a:rPr lang="en-US" altLang="zh-CN" sz="2400" dirty="0">
                    <a:solidFill>
                      <a:srgbClr val="3B20FF"/>
                    </a:solidFill>
                  </a:rPr>
                  <a:t>N</a:t>
                </a:r>
                <a:r>
                  <a:rPr lang="zh-CN" altLang="en-US" sz="2400" dirty="0">
                    <a:solidFill>
                      <a:srgbClr val="3B20FF"/>
                    </a:solidFill>
                  </a:rPr>
                  <a:t>类</a:t>
                </a:r>
                <a:r>
                  <a:rPr lang="zh-CN" altLang="zh-CN" sz="2400" dirty="0">
                    <a:solidFill>
                      <a:srgbClr val="3B20FF"/>
                    </a:solidFill>
                  </a:rPr>
                  <a:t>属性必然是候选键中的属性</a:t>
                </a:r>
                <a:endParaRPr lang="en-US" altLang="zh-CN" sz="2400" dirty="0">
                  <a:solidFill>
                    <a:srgbClr val="3B20FF"/>
                  </a:solidFill>
                </a:endParaRPr>
              </a:p>
              <a:p>
                <a:pPr>
                  <a:lnSpc>
                    <a:spcPct val="120000"/>
                  </a:lnSpc>
                </a:pPr>
                <a:r>
                  <a:rPr lang="en-US" altLang="zh-CN" sz="2400" dirty="0">
                    <a:solidFill>
                      <a:srgbClr val="3B20FF"/>
                    </a:solidFill>
                  </a:rPr>
                  <a:t>R</a:t>
                </a:r>
                <a:r>
                  <a:rPr lang="zh-CN" altLang="zh-CN" sz="2400" dirty="0">
                    <a:solidFill>
                      <a:srgbClr val="3B20FF"/>
                    </a:solidFill>
                  </a:rPr>
                  <a:t>类属性必然不是候选键中的属性</a:t>
                </a:r>
                <a:endParaRPr lang="en-US" altLang="zh-CN" sz="2400" dirty="0">
                  <a:solidFill>
                    <a:srgbClr val="3B20FF"/>
                  </a:solidFill>
                </a:endParaRPr>
              </a:p>
              <a:p>
                <a:pPr>
                  <a:lnSpc>
                    <a:spcPct val="120000"/>
                  </a:lnSpc>
                </a:pPr>
                <a:r>
                  <a:rPr lang="en-US" altLang="zh-CN" sz="2400" dirty="0">
                    <a:solidFill>
                      <a:srgbClr val="3B20FF"/>
                    </a:solidFill>
                  </a:rPr>
                  <a:t>LR</a:t>
                </a:r>
                <a:r>
                  <a:rPr lang="zh-CN" altLang="zh-CN" sz="2400" dirty="0">
                    <a:solidFill>
                      <a:srgbClr val="3B20FF"/>
                    </a:solidFill>
                  </a:rPr>
                  <a:t>类属性有可能是候选键中的属性</a:t>
                </a:r>
              </a:p>
            </p:txBody>
          </p:sp>
        </mc:Choice>
        <mc:Fallback>
          <p:sp>
            <p:nvSpPr>
              <p:cNvPr id="18" name="内容占位符 4"/>
              <p:cNvSpPr>
                <a:spLocks noGrp="1" noRot="1" noChangeAspect="1" noMove="1" noResize="1" noEditPoints="1" noAdjustHandles="1" noChangeArrowheads="1" noChangeShapeType="1" noTextEdit="1"/>
              </p:cNvSpPr>
              <p:nvPr>
                <p:ph idx="1"/>
              </p:nvPr>
            </p:nvSpPr>
            <p:spPr>
              <a:xfrm>
                <a:off x="462855" y="1041061"/>
                <a:ext cx="11266289" cy="3832203"/>
              </a:xfrm>
              <a:blipFill>
                <a:blip r:embed="rId3"/>
                <a:stretch>
                  <a:fillRect l="-758" t="-318" b="-46497"/>
                </a:stretch>
              </a:blipFill>
            </p:spPr>
            <p:txBody>
              <a:bodyPr/>
              <a:lstStyle/>
              <a:p>
                <a:r>
                  <a:rPr lang="zh-CN" altLang="en-US">
                    <a:noFill/>
                  </a:rPr>
                  <a:t> </a:t>
                </a:r>
              </a:p>
            </p:txBody>
          </p:sp>
        </mc:Fallback>
      </mc:AlternateContent>
      <p:sp>
        <p:nvSpPr>
          <p:cNvPr id="4"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96</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4B0D34C0-35A8-654C-9FBA-7B4E017BD630}" type="slidenum">
              <a:rPr lang="en-US" altLang="zh-CN" smtClean="0"/>
              <a:t>96</a:t>
            </a:fld>
            <a:endParaRPr kumimoji="1"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p:cNvSpPr/>
          <p:nvPr/>
        </p:nvSpPr>
        <p:spPr>
          <a:xfrm rot="10800000">
            <a:off x="-264251" y="846306"/>
            <a:ext cx="12334875" cy="564086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p:cNvSpPr>
            <a:spLocks noGrp="1"/>
          </p:cNvSpPr>
          <p:nvPr>
            <p:ph type="title"/>
          </p:nvPr>
        </p:nvSpPr>
        <p:spPr/>
        <p:txBody>
          <a:bodyPr/>
          <a:lstStyle/>
          <a:p>
            <a:r>
              <a:rPr lang="zh-CN" altLang="en-US" dirty="0"/>
              <a:t>求解关系的候选键（续）</a:t>
            </a:r>
          </a:p>
        </p:txBody>
      </p:sp>
      <p:sp>
        <p:nvSpPr>
          <p:cNvPr id="5"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97</a:t>
            </a:fld>
            <a:endParaRPr lang="zh-CN" altLang="en-US" dirty="0"/>
          </a:p>
        </p:txBody>
      </p:sp>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97</a:t>
            </a:fld>
            <a:endParaRPr kumimoji="1" lang="zh-CN" altLang="en-US" dirty="0"/>
          </a:p>
        </p:txBody>
      </p:sp>
      <p:sp>
        <p:nvSpPr>
          <p:cNvPr id="9" name="内容占位符 8"/>
          <p:cNvSpPr>
            <a:spLocks noGrp="1"/>
          </p:cNvSpPr>
          <p:nvPr>
            <p:ph idx="1"/>
          </p:nvPr>
        </p:nvSpPr>
        <p:spPr/>
        <p:txBody>
          <a:bodyPr/>
          <a:lstStyle/>
          <a:p>
            <a:pPr marL="0" indent="0">
              <a:lnSpc>
                <a:spcPct val="150000"/>
              </a:lnSpc>
              <a:buNone/>
            </a:pPr>
            <a:r>
              <a:rPr lang="zh-CN" altLang="en-US" sz="2800" dirty="0"/>
              <a:t>求解关系候选键的核心思路</a:t>
            </a:r>
            <a:endParaRPr lang="en-US" altLang="zh-CN" sz="2800" dirty="0"/>
          </a:p>
          <a:p>
            <a:pPr marL="457200" indent="-457200">
              <a:lnSpc>
                <a:spcPct val="150000"/>
              </a:lnSpc>
              <a:buFont typeface="+mj-ea"/>
              <a:buAutoNum type="circleNumDbPlain"/>
            </a:pPr>
            <a:r>
              <a:rPr lang="zh-CN" altLang="en-US" sz="2400" dirty="0"/>
              <a:t>求解</a:t>
            </a:r>
            <a:r>
              <a:rPr lang="en-GB" altLang="zh-CN" sz="2400" dirty="0"/>
              <a:t>L</a:t>
            </a:r>
            <a:r>
              <a:rPr lang="zh-CN" altLang="en-US" sz="2400" dirty="0"/>
              <a:t>和</a:t>
            </a:r>
            <a:r>
              <a:rPr lang="en-GB" altLang="zh-CN" sz="2400" dirty="0"/>
              <a:t>N</a:t>
            </a:r>
            <a:r>
              <a:rPr lang="zh-CN" altLang="en-US" sz="2400" dirty="0"/>
              <a:t>类属性。  </a:t>
            </a:r>
            <a:endParaRPr lang="en-US" altLang="zh-CN" sz="2400" dirty="0"/>
          </a:p>
          <a:p>
            <a:pPr marL="457200" indent="-457200">
              <a:lnSpc>
                <a:spcPct val="150000"/>
              </a:lnSpc>
              <a:buFont typeface="+mj-ea"/>
              <a:buAutoNum type="circleNumDbPlain"/>
            </a:pPr>
            <a:r>
              <a:rPr lang="zh-CN" altLang="en-US" sz="2400" dirty="0"/>
              <a:t>若</a:t>
            </a:r>
            <a:r>
              <a:rPr lang="en-US" altLang="zh-CN" sz="2400" dirty="0"/>
              <a:t>(</a:t>
            </a:r>
            <a:r>
              <a:rPr lang="en-GB" altLang="zh-CN" sz="2400" dirty="0"/>
              <a:t>L,N)</a:t>
            </a:r>
            <a:r>
              <a:rPr lang="en-GB" altLang="zh-CN" sz="2400" baseline="30000" dirty="0"/>
              <a:t>+</a:t>
            </a:r>
            <a:r>
              <a:rPr lang="en-GB" altLang="zh-CN" sz="2400" dirty="0"/>
              <a:t> = U</a:t>
            </a:r>
            <a:r>
              <a:rPr lang="zh-CN" altLang="en-GB" sz="2400" dirty="0"/>
              <a:t>，</a:t>
            </a:r>
            <a:r>
              <a:rPr lang="zh-CN" altLang="en-US" sz="2400" dirty="0"/>
              <a:t>则</a:t>
            </a:r>
            <a:r>
              <a:rPr lang="en-US" altLang="zh-CN" sz="2400" dirty="0"/>
              <a:t>(</a:t>
            </a:r>
            <a:r>
              <a:rPr lang="en-GB" altLang="zh-CN" sz="2400" dirty="0"/>
              <a:t>L,N)</a:t>
            </a:r>
            <a:r>
              <a:rPr lang="zh-CN" altLang="en-US" sz="2400" dirty="0"/>
              <a:t>为唯一候选键。  </a:t>
            </a:r>
            <a:endParaRPr lang="en-US" altLang="zh-CN" sz="2400" dirty="0"/>
          </a:p>
          <a:p>
            <a:pPr marL="457200" indent="-457200">
              <a:lnSpc>
                <a:spcPct val="150000"/>
              </a:lnSpc>
              <a:buFont typeface="+mj-ea"/>
              <a:buAutoNum type="circleNumDbPlain"/>
            </a:pPr>
            <a:r>
              <a:rPr lang="zh-CN" altLang="en-US" sz="2400" dirty="0"/>
              <a:t>若</a:t>
            </a:r>
            <a:r>
              <a:rPr lang="en-US" altLang="zh-CN" sz="2400" dirty="0"/>
              <a:t>(</a:t>
            </a:r>
            <a:r>
              <a:rPr lang="en-GB" altLang="zh-CN" sz="2400" dirty="0"/>
              <a:t>L,N)</a:t>
            </a:r>
            <a:r>
              <a:rPr lang="en-GB" altLang="zh-CN" sz="2400" baseline="30000" dirty="0"/>
              <a:t>+</a:t>
            </a:r>
            <a:r>
              <a:rPr lang="en-GB" altLang="zh-CN" sz="2400" dirty="0"/>
              <a:t> ≠  U</a:t>
            </a:r>
            <a:r>
              <a:rPr lang="zh-CN" altLang="en-GB" sz="2400" dirty="0"/>
              <a:t>，</a:t>
            </a:r>
            <a:r>
              <a:rPr lang="zh-CN" altLang="en-US" sz="2400" dirty="0"/>
              <a:t>则找</a:t>
            </a:r>
            <a:r>
              <a:rPr lang="en-GB" altLang="zh-CN" sz="2400" dirty="0"/>
              <a:t>LR</a:t>
            </a:r>
            <a:r>
              <a:rPr lang="zh-CN" altLang="en-US" sz="2400" dirty="0"/>
              <a:t>类。  </a:t>
            </a:r>
            <a:endParaRPr lang="en-US" altLang="zh-CN" sz="2400" dirty="0"/>
          </a:p>
          <a:p>
            <a:pPr marL="457200" indent="-457200">
              <a:lnSpc>
                <a:spcPct val="150000"/>
              </a:lnSpc>
              <a:buFont typeface="+mj-ea"/>
              <a:buAutoNum type="circleNumDbPlain"/>
            </a:pPr>
            <a:r>
              <a:rPr lang="zh-CN" altLang="en-US" sz="2400" dirty="0"/>
              <a:t>若</a:t>
            </a:r>
            <a:r>
              <a:rPr lang="en-US" altLang="zh-CN" sz="2400" dirty="0"/>
              <a:t>(</a:t>
            </a:r>
            <a:r>
              <a:rPr lang="en-GB" altLang="zh-CN" sz="2400" dirty="0"/>
              <a:t>L,N,LR)</a:t>
            </a:r>
            <a:r>
              <a:rPr lang="en-GB" altLang="zh-CN" sz="2400" baseline="30000" dirty="0"/>
              <a:t>+</a:t>
            </a:r>
            <a:r>
              <a:rPr lang="en-GB" altLang="zh-CN" sz="2400" dirty="0"/>
              <a:t> = U</a:t>
            </a:r>
            <a:r>
              <a:rPr lang="zh-CN" altLang="en-GB" sz="2400" dirty="0"/>
              <a:t>，</a:t>
            </a:r>
            <a:r>
              <a:rPr lang="zh-CN" altLang="en-US" sz="2400" dirty="0"/>
              <a:t>则</a:t>
            </a:r>
            <a:r>
              <a:rPr lang="en-US" altLang="zh-CN" sz="2400" dirty="0"/>
              <a:t>(</a:t>
            </a:r>
            <a:r>
              <a:rPr lang="en-GB" altLang="zh-CN" sz="2400" dirty="0"/>
              <a:t>L,N,LR)</a:t>
            </a:r>
            <a:r>
              <a:rPr lang="zh-CN" altLang="en-US" sz="2400" dirty="0"/>
              <a:t>为候选键。</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p:cNvSpPr/>
          <p:nvPr/>
        </p:nvSpPr>
        <p:spPr>
          <a:xfrm rot="10800000">
            <a:off x="-264251" y="846306"/>
            <a:ext cx="12334875" cy="564086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p:cNvSpPr>
            <a:spLocks noGrp="1"/>
          </p:cNvSpPr>
          <p:nvPr>
            <p:ph type="title"/>
          </p:nvPr>
        </p:nvSpPr>
        <p:spPr/>
        <p:txBody>
          <a:bodyPr/>
          <a:lstStyle/>
          <a:p>
            <a:r>
              <a:rPr lang="zh-CN" altLang="en-US" dirty="0"/>
              <a:t>求解关系的候选键（续）</a:t>
            </a:r>
          </a:p>
        </p:txBody>
      </p:sp>
      <p:sp>
        <p:nvSpPr>
          <p:cNvPr id="18" name="内容占位符 4"/>
          <p:cNvSpPr>
            <a:spLocks noGrp="1"/>
          </p:cNvSpPr>
          <p:nvPr>
            <p:ph idx="1"/>
          </p:nvPr>
        </p:nvSpPr>
        <p:spPr>
          <a:xfrm>
            <a:off x="121375" y="1002582"/>
            <a:ext cx="11791245" cy="568025"/>
          </a:xfrm>
        </p:spPr>
        <p:txBody>
          <a:bodyPr/>
          <a:lstStyle/>
          <a:p>
            <a:pPr marL="0" indent="0">
              <a:buNone/>
            </a:pPr>
            <a:r>
              <a:rPr lang="zh-CN" altLang="zh-CN" b="1" dirty="0">
                <a:latin typeface="微软雅黑" panose="020B0503020204020204" pitchFamily="82" charset="2"/>
                <a:ea typeface="微软雅黑" panose="020B0503020204020204" pitchFamily="82" charset="2"/>
              </a:rPr>
              <a:t>【算法</a:t>
            </a:r>
            <a:r>
              <a:rPr lang="en-US" altLang="zh-CN" b="1" dirty="0">
                <a:latin typeface="微软雅黑" panose="020B0503020204020204" pitchFamily="82" charset="2"/>
                <a:ea typeface="微软雅黑" panose="020B0503020204020204" pitchFamily="82" charset="2"/>
              </a:rPr>
              <a:t>3.2</a:t>
            </a:r>
            <a:r>
              <a:rPr lang="zh-CN" altLang="zh-CN" b="1" dirty="0">
                <a:latin typeface="微软雅黑" panose="020B0503020204020204" pitchFamily="82" charset="2"/>
                <a:ea typeface="微软雅黑" panose="020B0503020204020204" pitchFamily="82" charset="2"/>
              </a:rPr>
              <a:t>】：</a:t>
            </a:r>
            <a:r>
              <a:rPr lang="zh-CN" altLang="en-US" b="1" dirty="0">
                <a:latin typeface="微软雅黑" panose="020B0503020204020204" pitchFamily="82" charset="2"/>
                <a:ea typeface="微软雅黑" panose="020B0503020204020204" pitchFamily="82" charset="2"/>
              </a:rPr>
              <a:t>计算关系的候选键</a:t>
            </a:r>
            <a:endParaRPr lang="zh-CN" altLang="zh-CN" b="1" dirty="0">
              <a:latin typeface="微软雅黑" panose="020B0503020204020204" pitchFamily="82" charset="2"/>
              <a:ea typeface="微软雅黑" panose="020B0503020204020204" pitchFamily="82" charset="2"/>
            </a:endParaRPr>
          </a:p>
        </p:txBody>
      </p:sp>
      <p:sp>
        <p:nvSpPr>
          <p:cNvPr id="5"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98</a:t>
            </a:fld>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142336" y="1374355"/>
                <a:ext cx="11791245" cy="5247590"/>
              </a:xfrm>
              <a:prstGeom prst="rect">
                <a:avLst/>
              </a:prstGeom>
              <a:noFill/>
              <a:ln w="12700">
                <a:noFill/>
              </a:ln>
            </p:spPr>
            <p:txBody>
              <a:bodyPr wrap="square">
                <a:spAutoFit/>
              </a:bodyPr>
              <a:lstStyle/>
              <a:p>
                <a:pPr marL="266700" indent="127000" algn="just">
                  <a:lnSpc>
                    <a:spcPct val="150000"/>
                  </a:lnSpc>
                </a:pPr>
                <a:r>
                  <a:rPr lang="zh-CN" altLang="zh-CN" sz="2000" b="1" kern="100" dirty="0">
                    <a:effectLst/>
                    <a:latin typeface="微软雅黑" panose="020B0503020204020204" pitchFamily="82" charset="2"/>
                    <a:ea typeface="微软雅黑" panose="020B0503020204020204" pitchFamily="82" charset="2"/>
                    <a:cs typeface="Times New Roman" panose="02020603050405020304" pitchFamily="18" charset="0"/>
                  </a:rPr>
                  <a:t>输入</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t>
                </a:r>
                <a:r>
                  <a:rPr lang="zh-CN" altLang="en-US" sz="2000" kern="100" dirty="0">
                    <a:latin typeface="微软雅黑" panose="020B0503020204020204" pitchFamily="82" charset="2"/>
                    <a:ea typeface="微软雅黑" panose="020B0503020204020204" pitchFamily="82" charset="2"/>
                    <a:cs typeface="Times New Roman" panose="02020603050405020304" pitchFamily="18" charset="0"/>
                  </a:rPr>
                  <a:t>关系模式</a:t>
                </a:r>
                <a14:m>
                  <m:oMath xmlns:m="http://schemas.openxmlformats.org/officeDocument/2006/math">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𝑅</m:t>
                    </m:r>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&lt;</m:t>
                    </m:r>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𝑈</m:t>
                    </m:r>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 </m:t>
                    </m:r>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𝐹</m:t>
                    </m:r>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&gt;</m:t>
                    </m:r>
                  </m:oMath>
                </a14:m>
                <a:r>
                  <a:rPr lang="zh-CN" altLang="zh-CN" sz="2000" kern="100" dirty="0">
                    <a:latin typeface="微软雅黑" panose="020B0503020204020204" pitchFamily="82" charset="2"/>
                    <a:ea typeface="微软雅黑" panose="020B0503020204020204" pitchFamily="82" charset="2"/>
                    <a:cs typeface="Times New Roman" panose="02020603050405020304" pitchFamily="18" charset="0"/>
                  </a:rPr>
                  <a:t>，其中</a:t>
                </a:r>
                <a14:m>
                  <m:oMath xmlns:m="http://schemas.openxmlformats.org/officeDocument/2006/math">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𝑈</m:t>
                    </m:r>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0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1</m:t>
                        </m:r>
                      </m:sub>
                    </m:sSub>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lang="zh-CN" altLang="zh-CN" sz="20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2</m:t>
                        </m:r>
                      </m:sub>
                    </m:sSub>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 …, </m:t>
                    </m:r>
                    <m:sSub>
                      <m:sSubPr>
                        <m:ctrlPr>
                          <a:rPr lang="zh-CN" altLang="zh-CN" sz="20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𝑛</m:t>
                        </m:r>
                      </m:sub>
                    </m:sSub>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m:t>
                    </m:r>
                  </m:oMath>
                </a14:m>
                <a:r>
                  <a:rPr lang="zh-CN" altLang="zh-CN" sz="2000" kern="100" dirty="0">
                    <a:latin typeface="微软雅黑" panose="020B0503020204020204" pitchFamily="82" charset="2"/>
                    <a:ea typeface="微软雅黑" panose="020B0503020204020204" pitchFamily="82" charset="2"/>
                    <a:cs typeface="Times New Roman" panose="02020603050405020304" pitchFamily="18" charset="0"/>
                  </a:rPr>
                  <a:t>是</a:t>
                </a:r>
                <a:r>
                  <a:rPr lang="en-US" altLang="zh-CN" sz="2000" kern="100" dirty="0">
                    <a:latin typeface="微软雅黑" panose="020B0503020204020204" pitchFamily="82" charset="2"/>
                    <a:ea typeface="微软雅黑" panose="020B0503020204020204" pitchFamily="82" charset="2"/>
                    <a:cs typeface="Times New Roman" panose="02020603050405020304" pitchFamily="18" charset="0"/>
                  </a:rPr>
                  <a:t>R</a:t>
                </a:r>
                <a:r>
                  <a:rPr lang="zh-CN" altLang="zh-CN" sz="2000" kern="100" dirty="0">
                    <a:latin typeface="微软雅黑" panose="020B0503020204020204" pitchFamily="82" charset="2"/>
                    <a:ea typeface="微软雅黑" panose="020B0503020204020204" pitchFamily="82" charset="2"/>
                    <a:cs typeface="Times New Roman" panose="02020603050405020304" pitchFamily="18" charset="0"/>
                  </a:rPr>
                  <a:t>中所有属性的集合。 </a:t>
                </a:r>
                <a:endParaRPr lang="en-US" altLang="zh-CN" sz="2000" kern="100" dirty="0">
                  <a:latin typeface="微软雅黑" panose="020B0503020204020204" pitchFamily="82" charset="2"/>
                  <a:ea typeface="微软雅黑" panose="020B0503020204020204" pitchFamily="82" charset="2"/>
                  <a:cs typeface="Times New Roman" panose="02020603050405020304" pitchFamily="18" charset="0"/>
                </a:endParaRPr>
              </a:p>
              <a:p>
                <a:pPr marL="266700" indent="127000" algn="just">
                  <a:lnSpc>
                    <a:spcPct val="150000"/>
                  </a:lnSpc>
                </a:pPr>
                <a:r>
                  <a:rPr lang="zh-CN" altLang="zh-CN" sz="2000" b="1" kern="100" dirty="0">
                    <a:latin typeface="微软雅黑" panose="020B0503020204020204" pitchFamily="82" charset="2"/>
                    <a:ea typeface="微软雅黑" panose="020B0503020204020204" pitchFamily="82" charset="2"/>
                    <a:cs typeface="Times New Roman" panose="02020603050405020304" pitchFamily="18" charset="0"/>
                  </a:rPr>
                  <a:t>输出</a:t>
                </a:r>
                <a:r>
                  <a:rPr lang="zh-CN" altLang="zh-CN" sz="2000" kern="100" dirty="0">
                    <a:latin typeface="微软雅黑" panose="020B0503020204020204" pitchFamily="82" charset="2"/>
                    <a:ea typeface="微软雅黑" panose="020B0503020204020204" pitchFamily="82" charset="2"/>
                    <a:cs typeface="Times New Roman" panose="02020603050405020304" pitchFamily="18" charset="0"/>
                  </a:rPr>
                  <a:t>：</a:t>
                </a:r>
                <a14:m>
                  <m:oMath xmlns:m="http://schemas.openxmlformats.org/officeDocument/2006/math">
                    <m:r>
                      <a:rPr lang="en-US" altLang="zh-CN" sz="2000" kern="100">
                        <a:latin typeface="Cambria Math" panose="02040503050406030204" pitchFamily="18" charset="0"/>
                        <a:ea typeface="微软雅黑" panose="020B0503020204020204" pitchFamily="82" charset="2"/>
                        <a:cs typeface="Times New Roman" panose="02020603050405020304" pitchFamily="18" charset="0"/>
                      </a:rPr>
                      <m:t>𝑅</m:t>
                    </m:r>
                  </m:oMath>
                </a14:m>
                <a:r>
                  <a:rPr lang="zh-CN" altLang="zh-CN" sz="2000" kern="100" dirty="0">
                    <a:latin typeface="微软雅黑" panose="020B0503020204020204" pitchFamily="82" charset="2"/>
                    <a:ea typeface="微软雅黑" panose="020B0503020204020204" pitchFamily="82" charset="2"/>
                    <a:cs typeface="Times New Roman" panose="02020603050405020304" pitchFamily="18" charset="0"/>
                  </a:rPr>
                  <a:t>的候选键。 </a:t>
                </a:r>
              </a:p>
              <a:p>
                <a:pPr marL="266700" indent="127000" algn="just">
                  <a:lnSpc>
                    <a:spcPct val="150000"/>
                  </a:lnSpc>
                </a:pPr>
                <a:r>
                  <a:rPr lang="zh-CN" altLang="zh-CN" sz="2000" b="1" kern="100" dirty="0">
                    <a:effectLst/>
                    <a:latin typeface="微软雅黑" panose="020B0503020204020204" pitchFamily="82" charset="2"/>
                    <a:ea typeface="微软雅黑" panose="020B0503020204020204" pitchFamily="82" charset="2"/>
                    <a:cs typeface="Times New Roman" panose="02020603050405020304" pitchFamily="18" charset="0"/>
                  </a:rPr>
                  <a:t>算法步骤</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t>
                </a:r>
              </a:p>
              <a:p>
                <a:pPr marL="1066800" lvl="1" indent="-342900" algn="just">
                  <a:lnSpc>
                    <a:spcPct val="150000"/>
                  </a:lnSpc>
                  <a:buFont typeface="Arial" panose="020B0604020202020204" pitchFamily="34" charset="0"/>
                  <a:buChar char="•"/>
                </a:pP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步骤（</a:t>
                </a:r>
                <a:r>
                  <a:rPr lang="en-US" altLang="zh-CN" kern="100" dirty="0">
                    <a:latin typeface="微软雅黑" panose="020B0503020204020204" pitchFamily="82" charset="2"/>
                    <a:ea typeface="微软雅黑" panose="020B0503020204020204" pitchFamily="82" charset="2"/>
                    <a:cs typeface="Times New Roman" panose="02020603050405020304" pitchFamily="18" charset="0"/>
                  </a:rPr>
                  <a:t>1</a:t>
                </a: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）根据</a:t>
                </a:r>
                <a14:m>
                  <m:oMath xmlns:m="http://schemas.openxmlformats.org/officeDocument/2006/math">
                    <m:sSub>
                      <m:sSubPr>
                        <m:ctrlPr>
                          <a:rPr lang="zh-CN" altLang="zh-CN"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kern="100">
                            <a:latin typeface="Cambria Math" panose="02040503050406030204" pitchFamily="18" charset="0"/>
                            <a:ea typeface="微软雅黑" panose="020B0503020204020204" pitchFamily="82" charset="2"/>
                            <a:cs typeface="Times New Roman" panose="02020603050405020304" pitchFamily="18" charset="0"/>
                          </a:rPr>
                          <m:t>𝑖</m:t>
                        </m:r>
                      </m:sub>
                    </m:sSub>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的特点，划分属性类别（重点检验</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𝐿</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和</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𝐿𝑅</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类属性）。令</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为</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𝐿</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类</a:t>
                </a:r>
                <a:r>
                  <a:rPr lang="zh-CN" altLang="en-US" kern="100" dirty="0">
                    <a:latin typeface="微软雅黑" panose="020B0503020204020204" pitchFamily="82" charset="2"/>
                    <a:ea typeface="微软雅黑" panose="020B0503020204020204" pitchFamily="82" charset="2"/>
                    <a:cs typeface="Times New Roman" panose="02020603050405020304" pitchFamily="18" charset="0"/>
                  </a:rPr>
                  <a:t>和</a:t>
                </a:r>
                <a14:m>
                  <m:oMath xmlns:m="http://schemas.openxmlformats.org/officeDocument/2006/math">
                    <m:r>
                      <a:rPr kumimoji="1" lang="en-US" altLang="zh-CN" i="1" kern="100">
                        <a:latin typeface="Cambria Math" panose="02040503050406030204" pitchFamily="18" charset="0"/>
                        <a:ea typeface="微软雅黑" panose="020B0503020204020204" pitchFamily="82" charset="2"/>
                        <a:cs typeface="Times New Roman" panose="02020603050405020304" pitchFamily="18" charset="0"/>
                      </a:rPr>
                      <m:t>𝑁</m:t>
                    </m:r>
                  </m:oMath>
                </a14:m>
                <a:r>
                  <a:rPr lang="zh-CN" altLang="en-US" kern="100" dirty="0">
                    <a:latin typeface="微软雅黑" panose="020B0503020204020204" pitchFamily="82" charset="2"/>
                    <a:ea typeface="微软雅黑" panose="020B0503020204020204" pitchFamily="82" charset="2"/>
                    <a:cs typeface="Times New Roman" panose="02020603050405020304" pitchFamily="18" charset="0"/>
                  </a:rPr>
                  <a:t>类</a:t>
                </a: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属性集的</a:t>
                </a:r>
                <a:r>
                  <a:rPr lang="zh-CN" altLang="en-US" kern="100" dirty="0">
                    <a:latin typeface="微软雅黑" panose="020B0503020204020204" pitchFamily="82" charset="2"/>
                    <a:ea typeface="微软雅黑" panose="020B0503020204020204" pitchFamily="82" charset="2"/>
                    <a:cs typeface="Times New Roman" panose="02020603050405020304" pitchFamily="18" charset="0"/>
                  </a:rPr>
                  <a:t>并集</a:t>
                </a: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𝑌</m:t>
                    </m:r>
                    <m:r>
                      <a:rPr lang="zh-CN" altLang="en-US" i="1" kern="100">
                        <a:latin typeface="Cambria Math" panose="02040503050406030204" pitchFamily="18" charset="0"/>
                        <a:ea typeface="微软雅黑" panose="020B0503020204020204" pitchFamily="82" charset="2"/>
                        <a:cs typeface="Times New Roman" panose="02020603050405020304" pitchFamily="18" charset="0"/>
                      </a:rPr>
                      <m:t>为</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𝐿𝑅</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类属性集的集合。 </a:t>
                </a:r>
                <a:endParaRPr lang="en-US" altLang="zh-CN" kern="100" dirty="0">
                  <a:latin typeface="微软雅黑" panose="020B0503020204020204" pitchFamily="82" charset="2"/>
                  <a:ea typeface="微软雅黑" panose="020B0503020204020204" pitchFamily="82" charset="2"/>
                  <a:cs typeface="Times New Roman" panose="02020603050405020304" pitchFamily="18" charset="0"/>
                </a:endParaRPr>
              </a:p>
              <a:p>
                <a:pPr marL="1066800" lvl="1" indent="-342900" algn="just">
                  <a:lnSpc>
                    <a:spcPct val="150000"/>
                  </a:lnSpc>
                  <a:buFont typeface="Arial" panose="020B0604020202020204" pitchFamily="34" charset="0"/>
                  <a:buChar char="•"/>
                </a:pP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步骤（</a:t>
                </a:r>
                <a:r>
                  <a:rPr lang="en-US" altLang="zh-CN" kern="100" dirty="0">
                    <a:latin typeface="微软雅黑" panose="020B0503020204020204" pitchFamily="82" charset="2"/>
                    <a:ea typeface="微软雅黑" panose="020B0503020204020204" pitchFamily="82" charset="2"/>
                    <a:cs typeface="Times New Roman" panose="02020603050405020304" pitchFamily="18" charset="0"/>
                  </a:rPr>
                  <a:t>2</a:t>
                </a: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）根据算法</a:t>
                </a:r>
                <a:r>
                  <a:rPr lang="en-US" altLang="zh-CN" kern="100" dirty="0">
                    <a:latin typeface="微软雅黑" panose="020B0503020204020204" pitchFamily="82" charset="2"/>
                    <a:ea typeface="微软雅黑" panose="020B0503020204020204" pitchFamily="82" charset="2"/>
                    <a:cs typeface="Times New Roman" panose="02020603050405020304" pitchFamily="18" charset="0"/>
                  </a:rPr>
                  <a:t>3.1</a:t>
                </a: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求解属性集</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关于</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𝑈</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上的函数依赖集</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𝐹</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的闭包</a:t>
                </a:r>
                <a14:m>
                  <m:oMath xmlns:m="http://schemas.openxmlformats.org/officeDocument/2006/math">
                    <m:sSubSup>
                      <m:sSubSupPr>
                        <m:ctrlPr>
                          <a:rPr lang="zh-CN" altLang="zh-CN" i="1" kern="100">
                            <a:latin typeface="Cambria Math" panose="02040503050406030204" pitchFamily="18" charset="0"/>
                            <a:ea typeface="微软雅黑" panose="020B0503020204020204" pitchFamily="82" charset="2"/>
                            <a:cs typeface="Times New Roman" panose="02020603050405020304" pitchFamily="18" charset="0"/>
                          </a:rPr>
                        </m:ctrlPr>
                      </m:sSubSupPr>
                      <m:e>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m:t>
                        </m:r>
                      </m:e>
                      <m:sub>
                        <m:r>
                          <a:rPr lang="en-US" altLang="zh-CN" kern="100">
                            <a:latin typeface="Cambria Math" panose="02040503050406030204" pitchFamily="18" charset="0"/>
                            <a:ea typeface="微软雅黑" panose="020B0503020204020204" pitchFamily="82" charset="2"/>
                            <a:cs typeface="Times New Roman" panose="02020603050405020304" pitchFamily="18" charset="0"/>
                          </a:rPr>
                          <m:t>𝐹</m:t>
                        </m:r>
                      </m:sub>
                      <m:sup>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sup>
                    </m:sSubSup>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。如果</a:t>
                </a:r>
                <a14:m>
                  <m:oMath xmlns:m="http://schemas.openxmlformats.org/officeDocument/2006/math">
                    <m:sSubSup>
                      <m:sSubSupPr>
                        <m:ctrlPr>
                          <a:rPr lang="zh-CN" altLang="zh-CN" i="1" kern="100">
                            <a:latin typeface="Cambria Math" panose="02040503050406030204" pitchFamily="18" charset="0"/>
                            <a:ea typeface="微软雅黑" panose="020B0503020204020204" pitchFamily="82" charset="2"/>
                            <a:cs typeface="Times New Roman" panose="02020603050405020304" pitchFamily="18" charset="0"/>
                          </a:rPr>
                        </m:ctrlPr>
                      </m:sSubSupPr>
                      <m:e>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m:t>
                        </m:r>
                      </m:e>
                      <m:sub>
                        <m:r>
                          <a:rPr lang="en-US" altLang="zh-CN" kern="100">
                            <a:latin typeface="Cambria Math" panose="02040503050406030204" pitchFamily="18" charset="0"/>
                            <a:ea typeface="微软雅黑" panose="020B0503020204020204" pitchFamily="82" charset="2"/>
                            <a:cs typeface="Times New Roman" panose="02020603050405020304" pitchFamily="18" charset="0"/>
                          </a:rPr>
                          <m:t>𝐹</m:t>
                        </m:r>
                      </m:sub>
                      <m:sup>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sup>
                    </m:sSubSup>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包含了</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𝑅</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的全部属性，则</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是</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𝑅</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的唯一候选键，算法结束。否则，转算法步骤（</a:t>
                </a:r>
                <a:r>
                  <a:rPr lang="en-US" altLang="zh-CN" kern="100" dirty="0">
                    <a:latin typeface="微软雅黑" panose="020B0503020204020204" pitchFamily="82" charset="2"/>
                    <a:ea typeface="微软雅黑" panose="020B0503020204020204" pitchFamily="82" charset="2"/>
                    <a:cs typeface="Times New Roman" panose="02020603050405020304" pitchFamily="18" charset="0"/>
                  </a:rPr>
                  <a:t>3</a:t>
                </a: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a:t>
                </a:r>
              </a:p>
              <a:p>
                <a:pPr marL="1066800" lvl="1" indent="-342900" algn="just">
                  <a:lnSpc>
                    <a:spcPct val="150000"/>
                  </a:lnSpc>
                  <a:buFont typeface="Arial" panose="020B0604020202020204" pitchFamily="34" charset="0"/>
                  <a:buChar char="•"/>
                </a:pP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步骤（</a:t>
                </a:r>
                <a:r>
                  <a:rPr lang="en-US" altLang="zh-CN" kern="100" dirty="0">
                    <a:latin typeface="微软雅黑" panose="020B0503020204020204" pitchFamily="82" charset="2"/>
                    <a:ea typeface="微软雅黑" panose="020B0503020204020204" pitchFamily="82" charset="2"/>
                    <a:cs typeface="Times New Roman" panose="02020603050405020304" pitchFamily="18" charset="0"/>
                  </a:rPr>
                  <a:t>3</a:t>
                </a: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）遍历</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𝑌</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中的单一属性</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𝐴</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，并与</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构成属性组</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𝑋𝐴</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，如果</a:t>
                </a:r>
                <a14:m>
                  <m:oMath xmlns:m="http://schemas.openxmlformats.org/officeDocument/2006/math">
                    <m:sSubSup>
                      <m:sSubSupPr>
                        <m:ctrlPr>
                          <a:rPr lang="zh-CN" altLang="zh-CN" i="1" kern="100">
                            <a:latin typeface="Cambria Math" panose="02040503050406030204" pitchFamily="18" charset="0"/>
                            <a:ea typeface="微软雅黑" panose="020B0503020204020204" pitchFamily="82" charset="2"/>
                            <a:cs typeface="Times New Roman" panose="02020603050405020304" pitchFamily="18" charset="0"/>
                          </a:rPr>
                        </m:ctrlPr>
                      </m:sSubSupPr>
                      <m:e>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𝑋𝐴</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e>
                      <m:sub>
                        <m:r>
                          <a:rPr lang="en-US" altLang="zh-CN" kern="100">
                            <a:latin typeface="Cambria Math" panose="02040503050406030204" pitchFamily="18" charset="0"/>
                            <a:ea typeface="微软雅黑" panose="020B0503020204020204" pitchFamily="82" charset="2"/>
                            <a:cs typeface="Times New Roman" panose="02020603050405020304" pitchFamily="18" charset="0"/>
                          </a:rPr>
                          <m:t>𝐹</m:t>
                        </m:r>
                      </m:sub>
                      <m:sup>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sup>
                    </m:sSubSup>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𝑈</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，则</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𝑋𝐴</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为候选键，令</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𝑌</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𝑌</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𝐴</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，转算法步骤（</a:t>
                </a:r>
                <a:r>
                  <a:rPr lang="en-US" altLang="zh-CN" kern="100" dirty="0">
                    <a:latin typeface="微软雅黑" panose="020B0503020204020204" pitchFamily="82" charset="2"/>
                    <a:ea typeface="微软雅黑" panose="020B0503020204020204" pitchFamily="82" charset="2"/>
                    <a:cs typeface="Times New Roman" panose="02020603050405020304" pitchFamily="18" charset="0"/>
                  </a:rPr>
                  <a:t>4</a:t>
                </a: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 </a:t>
                </a:r>
                <a:endParaRPr lang="en-US" altLang="zh-CN" kern="100" dirty="0">
                  <a:latin typeface="微软雅黑" panose="020B0503020204020204" pitchFamily="82" charset="2"/>
                  <a:ea typeface="微软雅黑" panose="020B0503020204020204" pitchFamily="82" charset="2"/>
                  <a:cs typeface="Times New Roman" panose="02020603050405020304" pitchFamily="18" charset="0"/>
                </a:endParaRPr>
              </a:p>
              <a:p>
                <a:pPr marL="1066800" lvl="1" indent="-342900" algn="just">
                  <a:lnSpc>
                    <a:spcPct val="150000"/>
                  </a:lnSpc>
                  <a:buFont typeface="Arial" panose="020B0604020202020204" pitchFamily="34" charset="0"/>
                  <a:buChar char="•"/>
                </a:pP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步骤（</a:t>
                </a:r>
                <a:r>
                  <a:rPr lang="en-US" altLang="zh-CN" kern="100" dirty="0">
                    <a:latin typeface="微软雅黑" panose="020B0503020204020204" pitchFamily="82" charset="2"/>
                    <a:ea typeface="微软雅黑" panose="020B0503020204020204" pitchFamily="82" charset="2"/>
                    <a:cs typeface="Times New Roman" panose="02020603050405020304" pitchFamily="18" charset="0"/>
                  </a:rPr>
                  <a:t>4</a:t>
                </a:r>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）如果在上一步找到所有的候选键，则算法结束。否则，遍历</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𝑌</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中的任意两个、三个属性（记为</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𝑍</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），并与</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构成属性组</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𝑋𝑍</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，如果</a:t>
                </a:r>
                <a14:m>
                  <m:oMath xmlns:m="http://schemas.openxmlformats.org/officeDocument/2006/math">
                    <m:sSubSup>
                      <m:sSubSupPr>
                        <m:ctrlPr>
                          <a:rPr lang="zh-CN" altLang="zh-CN" i="1" kern="100">
                            <a:latin typeface="Cambria Math" panose="02040503050406030204" pitchFamily="18" charset="0"/>
                            <a:ea typeface="微软雅黑" panose="020B0503020204020204" pitchFamily="82" charset="2"/>
                            <a:cs typeface="Times New Roman" panose="02020603050405020304" pitchFamily="18" charset="0"/>
                          </a:rPr>
                        </m:ctrlPr>
                      </m:sSubSupPr>
                      <m:e>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𝑋𝑍</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e>
                      <m:sub>
                        <m:r>
                          <a:rPr lang="en-US" altLang="zh-CN" kern="100">
                            <a:latin typeface="Cambria Math" panose="02040503050406030204" pitchFamily="18" charset="0"/>
                            <a:ea typeface="微软雅黑" panose="020B0503020204020204" pitchFamily="82" charset="2"/>
                            <a:cs typeface="Times New Roman" panose="02020603050405020304" pitchFamily="18" charset="0"/>
                          </a:rPr>
                          <m:t>𝐹</m:t>
                        </m:r>
                      </m:sub>
                      <m:sup>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sup>
                    </m:sSubSup>
                    <m:r>
                      <a:rPr lang="en-US" altLang="zh-CN" kern="100">
                        <a:latin typeface="Cambria Math" panose="02040503050406030204" pitchFamily="18" charset="0"/>
                        <a:ea typeface="微软雅黑" panose="020B0503020204020204" pitchFamily="82" charset="2"/>
                        <a:cs typeface="Times New Roman" panose="02020603050405020304" pitchFamily="18" charset="0"/>
                      </a:rPr>
                      <m:t>=</m:t>
                    </m:r>
                    <m:r>
                      <a:rPr lang="en-US" altLang="zh-CN" kern="100">
                        <a:latin typeface="Cambria Math" panose="02040503050406030204" pitchFamily="18" charset="0"/>
                        <a:ea typeface="微软雅黑" panose="020B0503020204020204" pitchFamily="82" charset="2"/>
                        <a:cs typeface="Times New Roman" panose="02020603050405020304" pitchFamily="18" charset="0"/>
                      </a:rPr>
                      <m:t>𝑈</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，且</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𝑋𝑍</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不包含已有的候选键，则</a:t>
                </a:r>
                <a14:m>
                  <m:oMath xmlns:m="http://schemas.openxmlformats.org/officeDocument/2006/math">
                    <m:r>
                      <a:rPr lang="en-US" altLang="zh-CN" kern="100">
                        <a:latin typeface="Cambria Math" panose="02040503050406030204" pitchFamily="18" charset="0"/>
                        <a:ea typeface="微软雅黑" panose="020B0503020204020204" pitchFamily="82" charset="2"/>
                        <a:cs typeface="Times New Roman" panose="02020603050405020304" pitchFamily="18" charset="0"/>
                      </a:rPr>
                      <m:t>𝑋𝑍</m:t>
                    </m:r>
                  </m:oMath>
                </a14:m>
                <a:r>
                  <a:rPr lang="zh-CN" altLang="zh-CN" kern="100" dirty="0">
                    <a:latin typeface="微软雅黑" panose="020B0503020204020204" pitchFamily="82" charset="2"/>
                    <a:ea typeface="微软雅黑" panose="020B0503020204020204" pitchFamily="82" charset="2"/>
                    <a:cs typeface="Times New Roman" panose="02020603050405020304" pitchFamily="18" charset="0"/>
                  </a:rPr>
                  <a:t>为新计算的候选键。 </a:t>
                </a:r>
                <a:endParaRPr lang="en-US" altLang="zh-CN" kern="100" dirty="0">
                  <a:latin typeface="微软雅黑" panose="020B0503020204020204" pitchFamily="82" charset="2"/>
                  <a:ea typeface="微软雅黑" panose="020B0503020204020204" pitchFamily="82" charset="2"/>
                  <a:cs typeface="Times New Roman" panose="02020603050405020304" pitchFamily="18" charset="0"/>
                </a:endParaRPr>
              </a:p>
              <a:p>
                <a:pPr marL="723900" lvl="1" algn="just">
                  <a:lnSpc>
                    <a:spcPct val="150000"/>
                  </a:lnSpc>
                </a:pPr>
                <a:endPar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42336" y="1374355"/>
                <a:ext cx="11791245" cy="5247590"/>
              </a:xfrm>
              <a:prstGeom prst="rect">
                <a:avLst/>
              </a:prstGeom>
              <a:blipFill rotWithShape="1">
                <a:blip r:embed="rId3"/>
                <a:stretch>
                  <a:fillRect l="1" t="-4" r="-540" b="3"/>
                </a:stretch>
              </a:blipFill>
              <a:ln w="12700">
                <a:noFill/>
              </a:ln>
            </p:spPr>
            <p:txBody>
              <a:bodyPr/>
              <a:lstStyle/>
              <a:p>
                <a:r>
                  <a:rPr lang="zh-CN" altLang="en-US">
                    <a:noFill/>
                  </a:rPr>
                  <a:t> </a:t>
                </a:r>
              </a:p>
            </p:txBody>
          </p:sp>
        </mc:Fallback>
      </mc:AlternateContent>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98</a:t>
            </a:fld>
            <a:endParaRPr kumimoji="1"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p:cNvSpPr/>
          <p:nvPr/>
        </p:nvSpPr>
        <p:spPr>
          <a:xfrm rot="10800000">
            <a:off x="279376" y="846306"/>
            <a:ext cx="11791247" cy="564086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6000"/>
                </a:srgbClr>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82" charset="2"/>
              <a:ea typeface="微软雅黑" panose="020B0503020204020204" pitchFamily="82" charset="2"/>
            </a:endParaRPr>
          </a:p>
        </p:txBody>
      </p:sp>
      <p:sp>
        <p:nvSpPr>
          <p:cNvPr id="2" name="标题 1"/>
          <p:cNvSpPr>
            <a:spLocks noGrp="1"/>
          </p:cNvSpPr>
          <p:nvPr>
            <p:ph type="title"/>
          </p:nvPr>
        </p:nvSpPr>
        <p:spPr/>
        <p:txBody>
          <a:bodyPr/>
          <a:lstStyle/>
          <a:p>
            <a:r>
              <a:rPr lang="zh-CN" altLang="en-US" dirty="0"/>
              <a:t>求解关系的候选键（续）</a:t>
            </a:r>
          </a:p>
        </p:txBody>
      </p:sp>
      <mc:AlternateContent xmlns:mc="http://schemas.openxmlformats.org/markup-compatibility/2006" xmlns:a14="http://schemas.microsoft.com/office/drawing/2010/main">
        <mc:Choice Requires="a14">
          <p:sp>
            <p:nvSpPr>
              <p:cNvPr id="18" name="内容占位符 4"/>
              <p:cNvSpPr>
                <a:spLocks noGrp="1"/>
              </p:cNvSpPr>
              <p:nvPr>
                <p:ph idx="1"/>
              </p:nvPr>
            </p:nvSpPr>
            <p:spPr>
              <a:xfrm>
                <a:off x="121375" y="1002582"/>
                <a:ext cx="11791245" cy="568025"/>
              </a:xfrm>
            </p:spPr>
            <p:txBody>
              <a:bodyPr/>
              <a:lstStyle/>
              <a:p>
                <a:pPr marL="0" indent="0">
                  <a:buNone/>
                </a:pPr>
                <a:r>
                  <a:rPr lang="zh-CN" altLang="zh-CN" sz="2400" b="1" dirty="0">
                    <a:latin typeface="微软雅黑" panose="020B0503020204020204" pitchFamily="82" charset="2"/>
                    <a:ea typeface="微软雅黑" panose="020B0503020204020204" pitchFamily="82" charset="2"/>
                  </a:rPr>
                  <a:t>【</a:t>
                </a:r>
                <a:r>
                  <a:rPr lang="zh-CN" altLang="en-US" sz="2400" b="1" dirty="0">
                    <a:latin typeface="微软雅黑" panose="020B0503020204020204" pitchFamily="82" charset="2"/>
                    <a:ea typeface="微软雅黑" panose="020B0503020204020204" pitchFamily="82" charset="2"/>
                  </a:rPr>
                  <a:t>例</a:t>
                </a:r>
                <a:r>
                  <a:rPr lang="zh-CN" altLang="zh-CN" sz="2400" b="1" dirty="0">
                    <a:latin typeface="微软雅黑" panose="020B0503020204020204" pitchFamily="82" charset="2"/>
                    <a:ea typeface="微软雅黑" panose="020B0503020204020204" pitchFamily="82" charset="2"/>
                  </a:rPr>
                  <a:t>】</a:t>
                </a:r>
                <a:r>
                  <a:rPr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设关系模式</a:t>
                </a:r>
                <a14:m>
                  <m:oMath xmlns:m="http://schemas.openxmlformats.org/officeDocument/2006/math">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𝑅</m:t>
                    </m:r>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&lt;</m:t>
                    </m:r>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𝑈</m:t>
                    </m:r>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&gt;</m:t>
                    </m:r>
                  </m:oMath>
                </a14:m>
                <a:r>
                  <a:rPr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a:t>
                </a:r>
                <a14:m>
                  <m:oMath xmlns:m="http://schemas.openxmlformats.org/officeDocument/2006/math">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𝑈</m:t>
                    </m:r>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d>
                      <m:dPr>
                        <m:begChr m:val="{"/>
                        <m:endChr m:val="}"/>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dPr>
                      <m:e>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5</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6</m:t>
                            </m:r>
                          </m:sub>
                        </m:sSub>
                      </m:e>
                    </m:d>
                  </m:oMath>
                </a14:m>
                <a:r>
                  <a:rPr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a:t>
                </a:r>
                <a:endParaRPr lang="en-US" altLang="zh-CN" sz="2400" kern="100" dirty="0">
                  <a:latin typeface="Cambria Math" panose="02040503050406030204" pitchFamily="18" charset="0"/>
                  <a:ea typeface="微软雅黑" panose="020B0503020204020204" pitchFamily="82" charset="2"/>
                  <a:cs typeface="Times New Roman" panose="02020603050405020304" pitchFamily="18" charset="0"/>
                </a:endParaRPr>
              </a:p>
              <a:p>
                <a:pPr marL="0" indent="0">
                  <a:buNone/>
                </a:pPr>
                <a14:m>
                  <m:oMath xmlns:m="http://schemas.openxmlformats.org/officeDocument/2006/math">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5</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6</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oMath>
                </a14:m>
                <a:r>
                  <a:rPr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，计算</a:t>
                </a:r>
                <a14:m>
                  <m:oMath xmlns:m="http://schemas.openxmlformats.org/officeDocument/2006/math">
                    <m:r>
                      <a:rPr lang="en-US" altLang="zh-CN" sz="2400" kern="100">
                        <a:latin typeface="Cambria Math" panose="02040503050406030204" pitchFamily="18" charset="0"/>
                        <a:ea typeface="微软雅黑" panose="020B0503020204020204" pitchFamily="82" charset="2"/>
                        <a:cs typeface="Times New Roman" panose="02020603050405020304" pitchFamily="18" charset="0"/>
                      </a:rPr>
                      <m:t>𝑅</m:t>
                    </m:r>
                  </m:oMath>
                </a14:m>
                <a:r>
                  <a:rPr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的所有候选键。 </a:t>
                </a:r>
              </a:p>
            </p:txBody>
          </p:sp>
        </mc:Choice>
        <mc:Fallback xmlns="">
          <p:sp>
            <p:nvSpPr>
              <p:cNvPr id="18" name="内容占位符 4"/>
              <p:cNvSpPr>
                <a:spLocks noGrp="1" noRot="1" noChangeAspect="1" noMove="1" noResize="1" noEditPoints="1" noAdjustHandles="1" noChangeArrowheads="1" noChangeShapeType="1" noTextEdit="1"/>
              </p:cNvSpPr>
              <p:nvPr>
                <p:ph idx="1"/>
              </p:nvPr>
            </p:nvSpPr>
            <p:spPr>
              <a:xfrm>
                <a:off x="121375" y="1002582"/>
                <a:ext cx="11791245" cy="568025"/>
              </a:xfrm>
              <a:blipFill>
                <a:blip r:embed="rId3"/>
                <a:stretch>
                  <a:fillRect l="-827" t="-8511" b="-80851"/>
                </a:stretch>
              </a:blipFill>
            </p:spPr>
            <p:txBody>
              <a:bodyPr/>
              <a:lstStyle/>
              <a:p>
                <a:r>
                  <a:rPr lang="zh-CN" altLang="en-US">
                    <a:noFill/>
                  </a:rPr>
                  <a:t> </a:t>
                </a:r>
              </a:p>
            </p:txBody>
          </p:sp>
        </mc:Fallback>
      </mc:AlternateContent>
      <p:sp>
        <p:nvSpPr>
          <p:cNvPr id="5" name="灯片编号占位符 1"/>
          <p:cNvSpPr txBox="1"/>
          <p:nvPr/>
        </p:nvSpPr>
        <p:spPr>
          <a:xfrm>
            <a:off x="11571088" y="6517146"/>
            <a:ext cx="765605" cy="47625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BDC00-B9E2-4EFD-9306-2934E87247C6}" type="slidenum">
              <a:rPr lang="zh-CN" altLang="en-US" smtClean="0"/>
              <a:t>99</a:t>
            </a:fld>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279376" y="1948787"/>
                <a:ext cx="11633244" cy="4933082"/>
              </a:xfrm>
              <a:prstGeom prst="rect">
                <a:avLst/>
              </a:prstGeom>
              <a:noFill/>
              <a:ln w="12700">
                <a:noFill/>
              </a:ln>
            </p:spPr>
            <p:txBody>
              <a:bodyPr wrap="square">
                <a:spAutoFit/>
              </a:bodyPr>
              <a:lstStyle/>
              <a:p>
                <a:pPr>
                  <a:spcAft>
                    <a:spcPts val="1000"/>
                  </a:spcAft>
                </a:pPr>
                <a:r>
                  <a:rPr lang="zh-CN" altLang="en-US" sz="2400" b="1" kern="100" dirty="0">
                    <a:effectLst/>
                    <a:latin typeface="微软雅黑" panose="020B0503020204020204" pitchFamily="82" charset="2"/>
                    <a:ea typeface="微软雅黑" panose="020B0503020204020204" pitchFamily="82" charset="2"/>
                    <a:cs typeface="Times New Roman" panose="02020603050405020304" pitchFamily="18" charset="0"/>
                  </a:rPr>
                  <a:t>解</a:t>
                </a:r>
                <a:r>
                  <a:rPr lang="zh-CN" altLang="zh-CN" sz="2400" kern="100" dirty="0">
                    <a:effectLst/>
                    <a:latin typeface="微软雅黑" panose="020B0503020204020204" pitchFamily="82" charset="2"/>
                    <a:ea typeface="微软雅黑" panose="020B0503020204020204" pitchFamily="82" charset="2"/>
                    <a:cs typeface="Times New Roman" panose="02020603050405020304" pitchFamily="18" charset="0"/>
                  </a:rPr>
                  <a:t>：</a:t>
                </a:r>
                <a:endParaRPr lang="en-US" altLang="zh-CN" sz="24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marL="342900" indent="-342900">
                  <a:spcAft>
                    <a:spcPts val="1000"/>
                  </a:spcAft>
                  <a:buFont typeface="Arial" panose="020B0604020202020204" pitchFamily="34" charset="0"/>
                  <a:buChar char="•"/>
                </a:pPr>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步骤（</a:t>
                </a:r>
                <a:r>
                  <a:rPr kumimoji="1" lang="en-US" altLang="zh-CN" sz="2400" kern="100" dirty="0">
                    <a:latin typeface="微软雅黑" panose="020B0503020204020204" pitchFamily="82" charset="2"/>
                    <a:ea typeface="微软雅黑" panose="020B0503020204020204" pitchFamily="82" charset="2"/>
                    <a:cs typeface="Times New Roman" panose="02020603050405020304" pitchFamily="18" charset="0"/>
                  </a:rPr>
                  <a:t>1</a:t>
                </a:r>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）根据</a:t>
                </a:r>
                <a14:m>
                  <m:oMath xmlns:m="http://schemas.openxmlformats.org/officeDocument/2006/math">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𝑖</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的特点，</a:t>
                </a:r>
                <a:r>
                  <a:rPr kumimoji="1" lang="zh-CN" altLang="en-US" sz="2400" kern="100" dirty="0">
                    <a:latin typeface="微软雅黑" panose="020B0503020204020204" pitchFamily="82" charset="2"/>
                    <a:ea typeface="微软雅黑" panose="020B0503020204020204" pitchFamily="82" charset="2"/>
                    <a:cs typeface="Times New Roman" panose="02020603050405020304" pitchFamily="18" charset="0"/>
                  </a:rPr>
                  <a:t>计算</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𝐿</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类</a:t>
                </a:r>
                <a:r>
                  <a:rPr kumimoji="1" lang="zh-CN" altLang="en-US" sz="2400" kern="100" dirty="0">
                    <a:latin typeface="微软雅黑" panose="020B0503020204020204" pitchFamily="82" charset="2"/>
                    <a:ea typeface="微软雅黑" panose="020B0503020204020204" pitchFamily="82" charset="2"/>
                    <a:cs typeface="Times New Roman" panose="02020603050405020304" pitchFamily="18" charset="0"/>
                  </a:rPr>
                  <a:t>、</a:t>
                </a:r>
                <a14:m>
                  <m:oMath xmlns:m="http://schemas.openxmlformats.org/officeDocument/2006/math">
                    <m:r>
                      <a:rPr kumimoji="1" lang="en-US" altLang="zh-CN" sz="2400" i="1" kern="100">
                        <a:latin typeface="Cambria Math" panose="02040503050406030204" pitchFamily="18" charset="0"/>
                        <a:ea typeface="微软雅黑" panose="020B0503020204020204" pitchFamily="82" charset="2"/>
                        <a:cs typeface="Times New Roman" panose="02020603050405020304" pitchFamily="18" charset="0"/>
                      </a:rPr>
                      <m:t>𝑁</m:t>
                    </m:r>
                  </m:oMath>
                </a14:m>
                <a:r>
                  <a:rPr kumimoji="1" lang="zh-CN" altLang="en-US" sz="2400" kern="100" dirty="0">
                    <a:latin typeface="微软雅黑" panose="020B0503020204020204" pitchFamily="82" charset="2"/>
                    <a:ea typeface="微软雅黑" panose="020B0503020204020204" pitchFamily="82" charset="2"/>
                    <a:cs typeface="Times New Roman" panose="02020603050405020304" pitchFamily="18" charset="0"/>
                  </a:rPr>
                  <a:t>类、</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𝐿𝑅</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类属性。</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𝐿</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类属性有</a:t>
                </a:r>
                <a14:m>
                  <m:oMath xmlns:m="http://schemas.openxmlformats.org/officeDocument/2006/math">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oMath>
                </a14:m>
                <a:r>
                  <a:rPr kumimoji="1" lang="zh-CN" altLang="en-US" sz="2400" kern="100" dirty="0">
                    <a:latin typeface="微软雅黑" panose="020B0503020204020204" pitchFamily="82" charset="2"/>
                    <a:ea typeface="微软雅黑" panose="020B0503020204020204" pitchFamily="82" charset="2"/>
                    <a:cs typeface="Times New Roman" panose="02020603050405020304" pitchFamily="18" charset="0"/>
                  </a:rPr>
                  <a:t>，</a:t>
                </a:r>
                <a:r>
                  <a:rPr kumimoji="1" lang="en-US" altLang="zh-CN" sz="2400" kern="100" dirty="0">
                    <a:ea typeface="微软雅黑" panose="020B0503020204020204" pitchFamily="82" charset="2"/>
                    <a:cs typeface="Times New Roman" panose="02020603050405020304" pitchFamily="18" charset="0"/>
                  </a:rPr>
                  <a:t> </a:t>
                </a:r>
                <a14:m>
                  <m:oMath xmlns:m="http://schemas.openxmlformats.org/officeDocument/2006/math">
                    <m:r>
                      <a:rPr kumimoji="1" lang="en-US" altLang="zh-CN" sz="2400" i="1" kern="100">
                        <a:latin typeface="Cambria Math" panose="02040503050406030204" pitchFamily="18" charset="0"/>
                        <a:ea typeface="微软雅黑" panose="020B0503020204020204" pitchFamily="82" charset="2"/>
                        <a:cs typeface="Times New Roman" panose="02020603050405020304" pitchFamily="18" charset="0"/>
                      </a:rPr>
                      <m:t>𝑁</m:t>
                    </m:r>
                    <m:r>
                      <m:rPr>
                        <m:nor/>
                      </m:rP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m:t>类属性</m:t>
                    </m:r>
                    <m:r>
                      <a:rPr kumimoji="1" lang="zh-CN" altLang="en-US" sz="2400" i="1" kern="100" dirty="0">
                        <a:latin typeface="Cambria Math" panose="02040503050406030204" pitchFamily="18" charset="0"/>
                        <a:ea typeface="微软雅黑" panose="020B0503020204020204" pitchFamily="82" charset="2"/>
                        <a:cs typeface="Times New Roman" panose="02020603050405020304" pitchFamily="18" charset="0"/>
                      </a:rPr>
                      <m:t>为空</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𝐿𝑅</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类属性有</a:t>
                </a:r>
                <a14:m>
                  <m:oMath xmlns:m="http://schemas.openxmlformats.org/officeDocument/2006/math">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。令</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𝑋</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为</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𝐿</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类属性的集合，</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𝑌</m:t>
                    </m:r>
                  </m:oMath>
                </a14:m>
                <a:r>
                  <a:rPr kumimoji="1" lang="zh-CN" altLang="en-US" sz="2400" kern="100" dirty="0">
                    <a:latin typeface="微软雅黑" panose="020B0503020204020204" pitchFamily="82" charset="2"/>
                    <a:ea typeface="微软雅黑" panose="020B0503020204020204" pitchFamily="82" charset="2"/>
                    <a:cs typeface="Times New Roman" panose="02020603050405020304" pitchFamily="18" charset="0"/>
                  </a:rPr>
                  <a:t>为</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𝐿𝑅</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类属性的集合。</a:t>
                </a:r>
              </a:p>
              <a:p>
                <a:pPr marL="342900" indent="-342900">
                  <a:spcAft>
                    <a:spcPts val="1000"/>
                  </a:spcAft>
                  <a:buFont typeface="Arial" panose="020B0604020202020204" pitchFamily="34" charset="0"/>
                  <a:buChar char="•"/>
                </a:pPr>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步骤（</a:t>
                </a:r>
                <a:r>
                  <a:rPr kumimoji="1" lang="en-US" altLang="zh-CN" sz="2400" kern="100" dirty="0">
                    <a:latin typeface="微软雅黑" panose="020B0503020204020204" pitchFamily="82" charset="2"/>
                    <a:ea typeface="微软雅黑" panose="020B0503020204020204" pitchFamily="82" charset="2"/>
                    <a:cs typeface="Times New Roman" panose="02020603050405020304" pitchFamily="18" charset="0"/>
                  </a:rPr>
                  <a:t>2</a:t>
                </a:r>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）计算属性集</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𝑋</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关于</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𝑈</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上的函数依赖集</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的闭包</a:t>
                </a:r>
                <a14:m>
                  <m:oMath xmlns:m="http://schemas.openxmlformats.org/officeDocument/2006/math">
                    <m:sSubSup>
                      <m:sSubSup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Sup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𝑋</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sub>
                      <m: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up>
                    </m:sSubSup>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，有</a:t>
                </a:r>
                <a14:m>
                  <m:oMath xmlns:m="http://schemas.openxmlformats.org/officeDocument/2006/math">
                    <m:sSubSup>
                      <m:sSubSup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Sup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𝑋</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sub>
                      <m: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up>
                    </m:sSub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𝑈</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a:t>
                </a:r>
              </a:p>
              <a:p>
                <a:pPr marL="342900" indent="-342900">
                  <a:spcAft>
                    <a:spcPts val="1000"/>
                  </a:spcAft>
                  <a:buFont typeface="Arial" panose="020B0604020202020204" pitchFamily="34" charset="0"/>
                  <a:buChar char="•"/>
                </a:pPr>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步骤（</a:t>
                </a:r>
                <a:r>
                  <a:rPr kumimoji="1" lang="en-US" altLang="zh-CN" sz="2400" kern="100" dirty="0">
                    <a:latin typeface="微软雅黑" panose="020B0503020204020204" pitchFamily="82" charset="2"/>
                    <a:ea typeface="微软雅黑" panose="020B0503020204020204" pitchFamily="82" charset="2"/>
                    <a:cs typeface="Times New Roman" panose="02020603050405020304" pitchFamily="18" charset="0"/>
                  </a:rPr>
                  <a:t>3</a:t>
                </a:r>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）遍历</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𝑌</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中的单一属性，并与</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𝑋</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构成属性组，后计算闭包。有：</a:t>
                </a:r>
              </a:p>
              <a:p>
                <a:pPr marL="800100" lvl="1" indent="-342900">
                  <a:spcAft>
                    <a:spcPts val="1000"/>
                  </a:spcAft>
                  <a:buFont typeface="Arial" panose="020B0604020202020204" pitchFamily="34" charset="0"/>
                  <a:buChar char="•"/>
                </a:pPr>
                <a14:m>
                  <m:oMath xmlns:m="http://schemas.openxmlformats.org/officeDocument/2006/math">
                    <m:sSubSup>
                      <m:sSubSup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Sup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𝑋</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sub>
                      <m: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up>
                    </m:sSub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sSubSup>
                          <m:sSubSup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Sup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sub>
                          <m: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up>
                        </m:sSub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5</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6</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，因此</a:t>
                </a:r>
                <a14:m>
                  <m:oMath xmlns:m="http://schemas.openxmlformats.org/officeDocument/2006/math">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是候选键。</a:t>
                </a:r>
              </a:p>
              <a:p>
                <a:pPr marL="800100" lvl="1" indent="-342900">
                  <a:spcAft>
                    <a:spcPts val="1000"/>
                  </a:spcAft>
                  <a:buFont typeface="Arial" panose="020B0604020202020204" pitchFamily="34" charset="0"/>
                  <a:buChar char="•"/>
                </a:pPr>
                <a14:m>
                  <m:oMath xmlns:m="http://schemas.openxmlformats.org/officeDocument/2006/math">
                    <m:sSubSup>
                      <m:sSubSup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Sup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𝑋</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sub>
                      <m: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up>
                    </m:sSub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sSubSup>
                          <m:sSubSup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Sup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sub>
                          <m: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up>
                        </m:sSub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5</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6</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，因此</a:t>
                </a:r>
                <a14:m>
                  <m:oMath xmlns:m="http://schemas.openxmlformats.org/officeDocument/2006/math">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是候选键。</a:t>
                </a:r>
              </a:p>
              <a:p>
                <a:pPr marL="800100" lvl="1" indent="-342900">
                  <a:spcAft>
                    <a:spcPts val="1000"/>
                  </a:spcAft>
                  <a:buFont typeface="Arial" panose="020B0604020202020204" pitchFamily="34" charset="0"/>
                  <a:buChar char="•"/>
                </a:pPr>
                <a14:m>
                  <m:oMath xmlns:m="http://schemas.openxmlformats.org/officeDocument/2006/math">
                    <m:sSubSup>
                      <m:sSubSup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Sup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𝑋</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sub>
                      <m: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up>
                    </m:sSub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sSubSup>
                          <m:sSubSup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Sup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sub>
                          <m: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sup>
                        </m:sSubSup>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5</m:t>
                        </m:r>
                      </m:sub>
                    </m:s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6</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，因此</a:t>
                </a:r>
                <a14:m>
                  <m:oMath xmlns:m="http://schemas.openxmlformats.org/officeDocument/2006/math">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是候选键。</a:t>
                </a:r>
              </a:p>
              <a:p>
                <a:pPr>
                  <a:spcAft>
                    <a:spcPts val="1000"/>
                  </a:spcAft>
                </a:pPr>
                <a:r>
                  <a:rPr kumimoji="1" lang="en-US" altLang="zh-CN" sz="2400" kern="100" dirty="0">
                    <a:latin typeface="微软雅黑" panose="020B0503020204020204" pitchFamily="82" charset="2"/>
                    <a:ea typeface="微软雅黑" panose="020B0503020204020204" pitchFamily="82" charset="2"/>
                    <a:cs typeface="Times New Roman" panose="02020603050405020304" pitchFamily="18" charset="0"/>
                  </a:rPr>
                  <a:t>   </a:t>
                </a:r>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综上，关系模式</a:t>
                </a:r>
                <a14:m>
                  <m:oMath xmlns:m="http://schemas.openxmlformats.org/officeDocument/2006/math">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𝑅</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&lt;</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𝑈</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 </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𝐹</m:t>
                    </m:r>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&gt;</m:t>
                    </m:r>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的所有候选键为</a:t>
                </a:r>
                <a14:m>
                  <m:oMath xmlns:m="http://schemas.openxmlformats.org/officeDocument/2006/math">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2</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a:t>
                </a:r>
                <a14:m>
                  <m:oMath xmlns:m="http://schemas.openxmlformats.org/officeDocument/2006/math">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3</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a:t>
                </a:r>
                <a14:m>
                  <m:oMath xmlns:m="http://schemas.openxmlformats.org/officeDocument/2006/math">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1</m:t>
                        </m:r>
                      </m:sub>
                    </m:sSub>
                    <m:sSub>
                      <m:sSubPr>
                        <m:ctrlPr>
                          <a:rPr kumimoji="1" lang="zh-CN" altLang="zh-CN" sz="2400" i="1" kern="100">
                            <a:latin typeface="Cambria Math" panose="02040503050406030204" pitchFamily="18" charset="0"/>
                            <a:ea typeface="微软雅黑" panose="020B0503020204020204" pitchFamily="82" charset="2"/>
                            <a:cs typeface="Times New Roman" panose="02020603050405020304" pitchFamily="18" charset="0"/>
                          </a:rPr>
                        </m:ctrlPr>
                      </m:sSubPr>
                      <m:e>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𝐴</m:t>
                        </m:r>
                      </m:e>
                      <m:sub>
                        <m:r>
                          <a:rPr kumimoji="1" lang="en-US" altLang="zh-CN" sz="2400" kern="100">
                            <a:latin typeface="Cambria Math" panose="02040503050406030204" pitchFamily="18" charset="0"/>
                            <a:ea typeface="微软雅黑" panose="020B0503020204020204" pitchFamily="82" charset="2"/>
                            <a:cs typeface="Times New Roman" panose="02020603050405020304" pitchFamily="18" charset="0"/>
                          </a:rPr>
                          <m:t>4</m:t>
                        </m:r>
                      </m:sub>
                    </m:sSub>
                  </m:oMath>
                </a14:m>
                <a:r>
                  <a:rPr kumimoji="1" lang="zh-CN" altLang="zh-CN" sz="2400" kern="100" dirty="0">
                    <a:latin typeface="微软雅黑" panose="020B0503020204020204" pitchFamily="82" charset="2"/>
                    <a:ea typeface="微软雅黑" panose="020B0503020204020204" pitchFamily="82" charset="2"/>
                    <a:cs typeface="Times New Roman" panose="02020603050405020304" pitchFamily="18" charset="0"/>
                  </a:rPr>
                  <a:t>。</a:t>
                </a:r>
              </a:p>
              <a:p>
                <a:pPr marL="723900" lvl="1" algn="just">
                  <a:lnSpc>
                    <a:spcPct val="150000"/>
                  </a:lnSpc>
                  <a:spcAft>
                    <a:spcPts val="1000"/>
                  </a:spcAft>
                </a:pPr>
                <a:endParaRPr lang="zh-CN" altLang="zh-CN" sz="2400" kern="100" dirty="0">
                  <a:effectLst/>
                  <a:latin typeface="微软雅黑" panose="020B0503020204020204" pitchFamily="82" charset="2"/>
                  <a:ea typeface="微软雅黑" panose="020B0503020204020204" pitchFamily="82" charset="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279376" y="1948787"/>
                <a:ext cx="11633244" cy="4933082"/>
              </a:xfrm>
              <a:prstGeom prst="rect">
                <a:avLst/>
              </a:prstGeom>
              <a:blipFill rotWithShape="1">
                <a:blip r:embed="rId4"/>
                <a:stretch>
                  <a:fillRect l="-5" t="-12" b="-906"/>
                </a:stretch>
              </a:blipFill>
              <a:ln w="12700">
                <a:noFill/>
              </a:ln>
            </p:spPr>
            <p:txBody>
              <a:bodyPr/>
              <a:lstStyle/>
              <a:p>
                <a:r>
                  <a:rPr lang="zh-CN" altLang="en-US">
                    <a:noFill/>
                  </a:rPr>
                  <a:t> </a:t>
                </a:r>
              </a:p>
            </p:txBody>
          </p:sp>
        </mc:Fallback>
      </mc:AlternateContent>
      <p:sp>
        <p:nvSpPr>
          <p:cNvPr id="3" name="页脚占位符 2"/>
          <p:cNvSpPr>
            <a:spLocks noGrp="1"/>
          </p:cNvSpPr>
          <p:nvPr>
            <p:ph type="ftr" sz="quarter" idx="11"/>
          </p:nvPr>
        </p:nvSpPr>
        <p:spPr/>
        <p:txBody>
          <a:bodyPr/>
          <a:lstStyle/>
          <a:p>
            <a:r>
              <a:rPr kumimoji="1" lang="zh-CN" altLang="en-US"/>
              <a:t>数据库系统</a:t>
            </a:r>
            <a:r>
              <a:rPr kumimoji="1" lang="en-US" altLang="zh-CN"/>
              <a:t>—</a:t>
            </a:r>
            <a:r>
              <a:rPr kumimoji="1" lang="zh-CN" altLang="en-US"/>
              <a:t>数据库设计</a:t>
            </a:r>
            <a:endParaRPr kumimoji="1"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99</a:t>
            </a:fld>
            <a:endParaRPr kumimoji="1" lang="zh-CN" altLang="en-US" dirty="0"/>
          </a:p>
        </p:txBody>
      </p:sp>
    </p:spTree>
  </p:cSld>
  <p:clrMapOvr>
    <a:masterClrMapping/>
  </p:clrMapOvr>
</p:sld>
</file>

<file path=ppt/theme/theme1.xml><?xml version="1.0" encoding="utf-8"?>
<a:theme xmlns:a="http://schemas.openxmlformats.org/drawingml/2006/main" name="2_973青年-李国良v0.1">
  <a:themeElements>
    <a:clrScheme name="Introductioin to Trec200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ntroductioin to Trec2007">
      <a:majorFont>
        <a:latin typeface="华文楷体"/>
        <a:ea typeface="华文楷体"/>
        <a:cs typeface=""/>
      </a:majorFont>
      <a:minorFont>
        <a:latin typeface="Times New Roman"/>
        <a:ea typeface="华文楷体"/>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accent2"/>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华文楷体" pitchFamily="2" charset="-122"/>
          </a:defRPr>
        </a:defPPr>
      </a:lstStyle>
    </a:spDef>
    <a:lnDef>
      <a:spPr bwMode="auto">
        <a:xfrm>
          <a:off x="0" y="0"/>
          <a:ext cx="1" cy="1"/>
        </a:xfrm>
        <a:custGeom>
          <a:avLst/>
          <a:gdLst/>
          <a:ahLst/>
          <a:cxnLst/>
          <a:rect l="0" t="0" r="0" b="0"/>
          <a:pathLst/>
        </a:custGeom>
        <a:noFill/>
        <a:ln w="38100" cap="flat" cmpd="sng" algn="ctr">
          <a:solidFill>
            <a:schemeClr val="accent2"/>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华文楷体" pitchFamily="2" charset="-122"/>
          </a:defRPr>
        </a:defPPr>
      </a:lstStyle>
    </a:lnDef>
  </a:objectDefaults>
  <a:extraClrSchemeLst>
    <a:extraClrScheme>
      <a:clrScheme name="Introductioin to Trec200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ntroductioin to Trec200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roductioin to Trec200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roductioin to Trec200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roductioin to Trec20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roductioin to Trec20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ntroductioin to Trec20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33916</TotalTime>
  <Words>16066</Words>
  <Application>Microsoft Office PowerPoint</Application>
  <PresentationFormat>宽屏</PresentationFormat>
  <Paragraphs>1867</Paragraphs>
  <Slides>133</Slides>
  <Notes>64</Notes>
  <HiddenSlides>10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133</vt:i4>
      </vt:variant>
    </vt:vector>
  </HeadingPairs>
  <TitlesOfParts>
    <vt:vector size="150" baseType="lpstr">
      <vt:lpstr>-apple-system</vt:lpstr>
      <vt:lpstr>Monotype Sorts</vt:lpstr>
      <vt:lpstr>OPPOSans M</vt:lpstr>
      <vt:lpstr>等线</vt:lpstr>
      <vt:lpstr>SimHei</vt:lpstr>
      <vt:lpstr>SimHei</vt:lpstr>
      <vt:lpstr>华文楷体</vt:lpstr>
      <vt:lpstr>宋体</vt:lpstr>
      <vt:lpstr>Microsoft YaHei</vt:lpstr>
      <vt:lpstr>Microsoft YaHei</vt:lpstr>
      <vt:lpstr>Arial</vt:lpstr>
      <vt:lpstr>Cambria Math</vt:lpstr>
      <vt:lpstr>Helvetica</vt:lpstr>
      <vt:lpstr>Times</vt:lpstr>
      <vt:lpstr>Times New Roman</vt:lpstr>
      <vt:lpstr>Wingdings</vt:lpstr>
      <vt:lpstr>2_973青年-李国良v0.1</vt:lpstr>
      <vt:lpstr>关系代数的除法运算-例子</vt:lpstr>
      <vt:lpstr>PowerPoint 演示文稿</vt:lpstr>
      <vt:lpstr>本章知识框架</vt:lpstr>
      <vt:lpstr>目录</vt:lpstr>
      <vt:lpstr>数据库设计和数据模型</vt:lpstr>
      <vt:lpstr>数据库设计和数据模型（续）</vt:lpstr>
      <vt:lpstr>数据库设计和数据模型（续）</vt:lpstr>
      <vt:lpstr>数据库设计模型转换（续）</vt:lpstr>
      <vt:lpstr>数据库设计模型转换（续）</vt:lpstr>
      <vt:lpstr>E-R图转化为关系</vt:lpstr>
      <vt:lpstr>目录</vt:lpstr>
      <vt:lpstr>概念结构设计：E-R模型 </vt:lpstr>
      <vt:lpstr>E-R模型</vt:lpstr>
      <vt:lpstr>E-R模型的基本元素</vt:lpstr>
      <vt:lpstr>E-R模型的基本元素（续）</vt:lpstr>
      <vt:lpstr>E-R模型的基本元素（续）</vt:lpstr>
      <vt:lpstr>E-R模型的基本元素（续）</vt:lpstr>
      <vt:lpstr>E-R模型的基本元素（续）</vt:lpstr>
      <vt:lpstr>E-R模型</vt:lpstr>
      <vt:lpstr>E-R图三要素</vt:lpstr>
      <vt:lpstr>E-R图</vt:lpstr>
      <vt:lpstr>E-R图（续）</vt:lpstr>
      <vt:lpstr>E-R模型</vt:lpstr>
      <vt:lpstr>E-R联系类型</vt:lpstr>
      <vt:lpstr>E-R联系类型（续）</vt:lpstr>
      <vt:lpstr>E-R联系类型（续）</vt:lpstr>
      <vt:lpstr>三元联系分解为二元联系</vt:lpstr>
      <vt:lpstr>三元联系分解为二元联系（续）</vt:lpstr>
      <vt:lpstr>三元联系分解为二元联系（续）</vt:lpstr>
      <vt:lpstr>三元联系分解为二元联系（续）</vt:lpstr>
      <vt:lpstr>E-R联系类型（续）</vt:lpstr>
      <vt:lpstr>E-R联系类型（续）</vt:lpstr>
      <vt:lpstr>E-R联系类型（续）</vt:lpstr>
      <vt:lpstr>E-R联系类型（续）</vt:lpstr>
      <vt:lpstr>目录</vt:lpstr>
      <vt:lpstr>E-R图转化为关系</vt:lpstr>
      <vt:lpstr>E-R实体集的转换</vt:lpstr>
      <vt:lpstr>E-R联系的转换</vt:lpstr>
      <vt:lpstr>E-R联系的转换（续）</vt:lpstr>
      <vt:lpstr>E-R联系的转换（续）</vt:lpstr>
      <vt:lpstr>E-R联系的转换（续）</vt:lpstr>
      <vt:lpstr>E-R联系的转换（续）</vt:lpstr>
      <vt:lpstr>E-R联系的转换（续）</vt:lpstr>
      <vt:lpstr>E-R图转换为关系示例</vt:lpstr>
      <vt:lpstr>目录</vt:lpstr>
      <vt:lpstr>为什么要规范化设计？</vt:lpstr>
      <vt:lpstr>重要概念之间的关系</vt:lpstr>
      <vt:lpstr>数据库规范化设计</vt:lpstr>
      <vt:lpstr>数据库规范化设计</vt:lpstr>
      <vt:lpstr>函数依赖</vt:lpstr>
      <vt:lpstr>函数依赖（续）</vt:lpstr>
      <vt:lpstr>函数依赖（续）</vt:lpstr>
      <vt:lpstr>函数依赖（续）</vt:lpstr>
      <vt:lpstr>函数依赖（续）</vt:lpstr>
      <vt:lpstr>函数依赖（续）</vt:lpstr>
      <vt:lpstr>平凡函数依赖和非平凡函数依赖</vt:lpstr>
      <vt:lpstr>完全函数依赖和部分函数依赖</vt:lpstr>
      <vt:lpstr>传递函数依赖</vt:lpstr>
      <vt:lpstr>多值依赖</vt:lpstr>
      <vt:lpstr>连接依赖</vt:lpstr>
      <vt:lpstr>关系的键</vt:lpstr>
      <vt:lpstr>关系的键（续）</vt:lpstr>
      <vt:lpstr>数据库规范化设计</vt:lpstr>
      <vt:lpstr>规范化设计和范式</vt:lpstr>
      <vt:lpstr>范式</vt:lpstr>
      <vt:lpstr>范式和规范化</vt:lpstr>
      <vt:lpstr>第一范式 1NF</vt:lpstr>
      <vt:lpstr>第二范式 2NF</vt:lpstr>
      <vt:lpstr>第二范式 2NF（续）</vt:lpstr>
      <vt:lpstr>第二范式 2NF（续）</vt:lpstr>
      <vt:lpstr>第二范式 2NF（续）</vt:lpstr>
      <vt:lpstr>第三范式 3NF</vt:lpstr>
      <vt:lpstr>第三范式 3NF（续）</vt:lpstr>
      <vt:lpstr>第三范式 3NF（续）</vt:lpstr>
      <vt:lpstr>第三范式 3NF（续）</vt:lpstr>
      <vt:lpstr>巴斯-科德范式 BCNF</vt:lpstr>
      <vt:lpstr>巴斯-科德范式 BCNF（续）</vt:lpstr>
      <vt:lpstr>巴斯-科德范式 BCNF（续）</vt:lpstr>
      <vt:lpstr>巴斯-科德范式 BCNF（续）</vt:lpstr>
      <vt:lpstr>巴斯-科德范式 BCNF（续）</vt:lpstr>
      <vt:lpstr>巴斯-科德范式 BCNF（续）</vt:lpstr>
      <vt:lpstr>第四范式 4NF</vt:lpstr>
      <vt:lpstr>第四范式 4NF（续）</vt:lpstr>
      <vt:lpstr>规范化和范式小结</vt:lpstr>
      <vt:lpstr>数据库规范化设计</vt:lpstr>
      <vt:lpstr>数据依赖的公理系统</vt:lpstr>
      <vt:lpstr>Armstrong 公理系统</vt:lpstr>
      <vt:lpstr>Armstrong 公理系统（续）</vt:lpstr>
      <vt:lpstr>Armstrong 公理系统（续）</vt:lpstr>
      <vt:lpstr>Armstrong 公理系统（续）</vt:lpstr>
      <vt:lpstr>函数依赖的公理系统</vt:lpstr>
      <vt:lpstr>闭包及其计算</vt:lpstr>
      <vt:lpstr>闭包及其计算（续）</vt:lpstr>
      <vt:lpstr>闭包及其计算（续）</vt:lpstr>
      <vt:lpstr>闭包及其计算（续）</vt:lpstr>
      <vt:lpstr>求解关系的候选键</vt:lpstr>
      <vt:lpstr>求解关系的候选键（续）</vt:lpstr>
      <vt:lpstr>求解关系的候选键（续）</vt:lpstr>
      <vt:lpstr>求解关系的候选键（续）</vt:lpstr>
      <vt:lpstr>函数依赖的公理系统</vt:lpstr>
      <vt:lpstr>函数依赖集的等价</vt:lpstr>
      <vt:lpstr>函数依赖集的等价（续）</vt:lpstr>
      <vt:lpstr>最小函数依赖集（续）</vt:lpstr>
      <vt:lpstr>最小函数依赖集（续）</vt:lpstr>
      <vt:lpstr>最小函数依赖集（续）</vt:lpstr>
      <vt:lpstr>最小函数依赖集（续）</vt:lpstr>
      <vt:lpstr>F+示例</vt:lpstr>
      <vt:lpstr>属性集的闭包-示例</vt:lpstr>
      <vt:lpstr>目录</vt:lpstr>
      <vt:lpstr>数据库规范化设计实现</vt:lpstr>
      <vt:lpstr>关系模式的分解</vt:lpstr>
      <vt:lpstr>关系模式分解的定义</vt:lpstr>
      <vt:lpstr>关系模式分解的定义（续）</vt:lpstr>
      <vt:lpstr>关系模式的分解</vt:lpstr>
      <vt:lpstr>分解的无损连接性</vt:lpstr>
      <vt:lpstr>分解的无损连接性（续）</vt:lpstr>
      <vt:lpstr>分解的无损连接性（续）</vt:lpstr>
      <vt:lpstr>检验无损分解的算法 </vt:lpstr>
      <vt:lpstr>检验无损分解的算法（续） </vt:lpstr>
      <vt:lpstr>检验无损分解的算法（续） </vt:lpstr>
      <vt:lpstr>检验无损分解的算法（续） </vt:lpstr>
      <vt:lpstr>检验无损分解的算法（续） </vt:lpstr>
      <vt:lpstr>检验无损分解的算法（续） </vt:lpstr>
      <vt:lpstr>保持分解无损依赖的定理</vt:lpstr>
      <vt:lpstr>关系模式的分解</vt:lpstr>
      <vt:lpstr>分解的函数依赖保持</vt:lpstr>
      <vt:lpstr>分解的保持依赖性（续） </vt:lpstr>
      <vt:lpstr>目录</vt:lpstr>
      <vt:lpstr>本章小结</vt:lpstr>
      <vt:lpstr>本章小结（续）</vt:lpstr>
      <vt:lpstr>本章小结（续）</vt:lpstr>
      <vt:lpstr>本章小结（续）</vt:lpstr>
      <vt:lpstr>本章小结（续）</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zhouxuan19@mails.tsinghua.edu.cn</dc:creator>
  <cp:lastModifiedBy>袁</cp:lastModifiedBy>
  <cp:revision>1854</cp:revision>
  <dcterms:created xsi:type="dcterms:W3CDTF">2022-04-14T04:30:04Z</dcterms:created>
  <dcterms:modified xsi:type="dcterms:W3CDTF">2025-03-19T05:10:18Z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(3)Th5uQZBad0MxtHkZdyoluiSReE+g9DJPOfTYcE8shnPYd5k0LN82Dygsg0/CsZD5WSUCvs6E
9k0xZLTnYLGSCHm3+qfhn+XC6rxzjodqZjfQXm3cy2n2tLwwPrCyTqlZEI7izc1imzwq7UAC
B31vYrKfSrww3vJiiyQef6FPvD05zX1LO5IDqzl2mxUh6g4eYW1qupEYEbn6SVkstetOdQqX
da3QGfxFaVVyHggDy3</vt:lpwstr>
  </property>
  <property fmtid="{D5CDD505-2E9C-101B-9397-08002B2CF9AE}" pid="3" name="_2015_ms_pID_7253431">
    <vt:lpwstr>6gsxA8DpLLPcHLGsrDJNU6/og/lv6UTEsEv7s4H8crMFbB+3HIoNRe
aILa7JVb53L3LiiZJZUeIqeXwjwvVlFNfqeikK4dtD58VoYQ77tbC9n1h/YZoIfbf21d61nc
fHmwr+RHmO19uFRlGuRJYqftNGW6Kx72JGGn+EwlFRfu9nJfl6K7fec8qpIZldc6Fe/BX9yo
14Ma72xYS+Mq8LYiNfQ9ybMk0Y9kamuXkQH9</vt:lpwstr>
  </property>
  <property fmtid="{D5CDD505-2E9C-101B-9397-08002B2CF9AE}" pid="4" name="_2015_ms_pID_7253432">
    <vt:lpwstr>Hg==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1691476624</vt:lpwstr>
  </property>
</Properties>
</file>